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9"/>
  </p:notesMasterIdLst>
  <p:sldIdLst>
    <p:sldId id="272" r:id="rId2"/>
    <p:sldId id="273" r:id="rId3"/>
    <p:sldId id="275" r:id="rId4"/>
    <p:sldId id="261" r:id="rId5"/>
    <p:sldId id="262" r:id="rId6"/>
    <p:sldId id="287" r:id="rId7"/>
    <p:sldId id="285" r:id="rId8"/>
    <p:sldId id="274" r:id="rId9"/>
    <p:sldId id="279" r:id="rId10"/>
    <p:sldId id="276" r:id="rId11"/>
    <p:sldId id="289" r:id="rId12"/>
    <p:sldId id="277" r:id="rId13"/>
    <p:sldId id="278" r:id="rId14"/>
    <p:sldId id="280" r:id="rId15"/>
    <p:sldId id="281" r:id="rId16"/>
    <p:sldId id="283" r:id="rId17"/>
    <p:sldId id="282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675BEDA-2A95-4ABC-81FD-736B4672A0C8}">
  <a:tblStyle styleId="{2675BEDA-2A95-4ABC-81FD-736B4672A0C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6706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In their 2008 book, Blended Learning in Higher Education: Framework, Principles, and Guidelines, Randy Garrison and Norm Vaughan define blended learning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lang="en-US" smtClean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2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96875"/>
            <a:ext cx="8229600" cy="4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 b="1"/>
            </a:lvl1pPr>
            <a:lvl2pPr rtl="0">
              <a:spcBef>
                <a:spcPts val="0"/>
              </a:spcBef>
              <a:buSzPct val="100000"/>
              <a:defRPr sz="2800" b="1"/>
            </a:lvl2pPr>
            <a:lvl3pPr rtl="0">
              <a:spcBef>
                <a:spcPts val="0"/>
              </a:spcBef>
              <a:buSzPct val="100000"/>
              <a:defRPr sz="2800" b="1"/>
            </a:lvl3pPr>
            <a:lvl4pPr rtl="0">
              <a:spcBef>
                <a:spcPts val="0"/>
              </a:spcBef>
              <a:buSzPct val="100000"/>
              <a:defRPr sz="2800" b="1"/>
            </a:lvl4pPr>
            <a:lvl5pPr rtl="0">
              <a:spcBef>
                <a:spcPts val="0"/>
              </a:spcBef>
              <a:buSzPct val="100000"/>
              <a:defRPr sz="2800" b="1"/>
            </a:lvl5pPr>
            <a:lvl6pPr rtl="0">
              <a:spcBef>
                <a:spcPts val="0"/>
              </a:spcBef>
              <a:buSzPct val="100000"/>
              <a:defRPr sz="2800" b="1"/>
            </a:lvl6pPr>
            <a:lvl7pPr rtl="0">
              <a:spcBef>
                <a:spcPts val="0"/>
              </a:spcBef>
              <a:buSzPct val="100000"/>
              <a:defRPr sz="2800" b="1"/>
            </a:lvl7pPr>
            <a:lvl8pPr rtl="0">
              <a:spcBef>
                <a:spcPts val="0"/>
              </a:spcBef>
              <a:buSzPct val="100000"/>
              <a:defRPr sz="2800" b="1"/>
            </a:lvl8pPr>
            <a:lvl9pPr rtl="0">
              <a:spcBef>
                <a:spcPts val="0"/>
              </a:spcBef>
              <a:buSzPct val="100000"/>
              <a:defRPr sz="2800" b="1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1890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600"/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600"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600"/>
            </a:lvl3pPr>
            <a:lvl4pPr marL="1600200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2600"/>
            </a:lvl4pPr>
            <a:lvl5pPr marL="2057400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2600"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600"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600"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600"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•"/>
              <a:defRPr sz="2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777" y="6595737"/>
            <a:ext cx="626100" cy="239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</a:rPr>
              <a:t>‹#›</a:t>
            </a:fld>
            <a:r>
              <a:rPr lang="en-US" sz="1000">
                <a:solidFill>
                  <a:srgbClr val="FFFFFF"/>
                </a:solidFill>
              </a:rPr>
              <a:t>/15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396875"/>
            <a:ext cx="8229600" cy="4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396875"/>
            <a:ext cx="8229600" cy="4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2308949" y="-662713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5738812"/>
            <a:ext cx="5300699" cy="10988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1447800"/>
            <a:ext cx="7772400" cy="21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600">
                <a:solidFill>
                  <a:srgbClr val="FFFFFF"/>
                </a:solidFill>
              </a:defRPr>
            </a:lvl1pPr>
            <a:lvl2pPr marL="0" marR="0" indent="0" algn="l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99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480"/>
              </a:spcBef>
              <a:buClr>
                <a:srgbClr val="FFFFFF"/>
              </a:buClr>
              <a:buSzPct val="100000"/>
              <a:buFont typeface="Arial"/>
              <a:buNone/>
              <a:defRPr sz="2200">
                <a:solidFill>
                  <a:srgbClr val="FFFFFF"/>
                </a:solidFill>
              </a:defRPr>
            </a:lvl1pPr>
            <a:lvl2pPr marL="457200" marR="0" indent="0" algn="ctr" rtl="0">
              <a:spcBef>
                <a:spcPts val="560"/>
              </a:spcBef>
              <a:buClr>
                <a:srgbClr val="FFFFFF"/>
              </a:buClr>
              <a:buSzPct val="100000"/>
              <a:buFont typeface="Arial"/>
              <a:buNone/>
              <a:defRPr sz="2200">
                <a:solidFill>
                  <a:srgbClr val="FFFFFF"/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FFFFFF"/>
              </a:buClr>
              <a:buSzPct val="100000"/>
              <a:buFont typeface="Arial"/>
              <a:buNone/>
              <a:defRPr sz="2200">
                <a:solidFill>
                  <a:srgbClr val="FFFFFF"/>
                </a:solidFill>
              </a:defRPr>
            </a:lvl3pPr>
            <a:lvl4pPr marL="1371600" marR="0" indent="0" algn="ctr" rtl="0">
              <a:spcBef>
                <a:spcPts val="400"/>
              </a:spcBef>
              <a:buClr>
                <a:srgbClr val="FFFFFF"/>
              </a:buClr>
              <a:buSzPct val="100000"/>
              <a:buFont typeface="Arial"/>
              <a:buNone/>
              <a:defRPr sz="2200">
                <a:solidFill>
                  <a:srgbClr val="FFFFFF"/>
                </a:solidFill>
              </a:defRPr>
            </a:lvl4pPr>
            <a:lvl5pPr marL="1828800" marR="0" indent="0" algn="ctr" rtl="0">
              <a:spcBef>
                <a:spcPts val="400"/>
              </a:spcBef>
              <a:buClr>
                <a:srgbClr val="FFFFFF"/>
              </a:buClr>
              <a:buSzPct val="100000"/>
              <a:buFont typeface="Arial"/>
              <a:buNone/>
              <a:defRPr sz="2200">
                <a:solidFill>
                  <a:srgbClr val="FFFFFF"/>
                </a:solidFill>
              </a:defRPr>
            </a:lvl5pPr>
            <a:lvl6pPr marL="2286000" marR="0" indent="0" algn="ctr" rtl="0">
              <a:spcBef>
                <a:spcPts val="400"/>
              </a:spcBef>
              <a:buClr>
                <a:srgbClr val="FFFFFF"/>
              </a:buClr>
              <a:buSzPct val="100000"/>
              <a:buFont typeface="Calibri"/>
              <a:buNone/>
              <a:defRPr sz="2200">
                <a:solidFill>
                  <a:srgbClr val="FFFFFF"/>
                </a:solidFill>
              </a:defRPr>
            </a:lvl6pPr>
            <a:lvl7pPr marL="2743200" marR="0" indent="0" algn="ctr" rtl="0">
              <a:spcBef>
                <a:spcPts val="400"/>
              </a:spcBef>
              <a:buClr>
                <a:srgbClr val="FFFFFF"/>
              </a:buClr>
              <a:buSzPct val="100000"/>
              <a:buFont typeface="Calibri"/>
              <a:buNone/>
              <a:defRPr sz="2200">
                <a:solidFill>
                  <a:srgbClr val="FFFFFF"/>
                </a:solidFill>
              </a:defRPr>
            </a:lvl7pPr>
            <a:lvl8pPr marL="3200400" marR="0" indent="0" algn="ctr" rtl="0">
              <a:spcBef>
                <a:spcPts val="400"/>
              </a:spcBef>
              <a:buClr>
                <a:srgbClr val="FFFFFF"/>
              </a:buClr>
              <a:buSzPct val="100000"/>
              <a:buFont typeface="Calibri"/>
              <a:buNone/>
              <a:defRPr sz="2200">
                <a:solidFill>
                  <a:srgbClr val="FFFFFF"/>
                </a:solidFill>
              </a:defRPr>
            </a:lvl8pPr>
            <a:lvl9pPr marL="3657600" marR="0" indent="0" algn="ctr" rtl="0">
              <a:spcBef>
                <a:spcPts val="400"/>
              </a:spcBef>
              <a:buClr>
                <a:srgbClr val="FFFFFF"/>
              </a:buClr>
              <a:buSzPct val="100000"/>
              <a:buFont typeface="Calibri"/>
              <a:buNone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/>
              <a:t>‹#›</a:t>
            </a:fld>
            <a:endParaRPr lang="en-US" sz="13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5219700"/>
            <a:ext cx="9144000" cy="16383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086350" y="6007100"/>
            <a:ext cx="4057799" cy="8414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396875"/>
            <a:ext cx="8229600" cy="4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1890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/>
              <a:t>‹#›</a:t>
            </a:fld>
            <a:endParaRPr lang="en-US" sz="13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norma.nocente@ualberta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hyperlink" Target="http://blendedualberta.ca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Blended Learning </a:t>
            </a:r>
            <a:r>
              <a:rPr lang="en-US" dirty="0" smtClean="0">
                <a:latin typeface="Arial" charset="0"/>
                <a:cs typeface="Arial" charset="0"/>
              </a:rPr>
              <a:t>Award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5980"/>
            <a:ext cx="7086600" cy="990299"/>
          </a:xfrm>
        </p:spPr>
        <p:txBody>
          <a:bodyPr/>
          <a:lstStyle/>
          <a:p>
            <a:r>
              <a:rPr lang="en-US" sz="2000" dirty="0">
                <a:latin typeface="Arial" charset="0"/>
                <a:cs typeface="Arial" charset="0"/>
              </a:rPr>
              <a:t>Information Session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Norma Nocente, Associate Director CTL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smtClean="0"/>
              <a:t>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32804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</a:t>
            </a:r>
            <a:r>
              <a:rPr lang="en-US" dirty="0" smtClean="0"/>
              <a:t>Transformation or Scalability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89226"/>
            <a:ext cx="8229600" cy="306477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High throughput courses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Core courses in a program</a:t>
            </a:r>
          </a:p>
          <a:p>
            <a:r>
              <a:rPr lang="en-US" dirty="0" smtClean="0"/>
              <a:t>Shift teaching approach in a department or unit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rgbClr val="FFFFFF"/>
                </a:solidFill>
              </a:rPr>
              <a:t>10</a:t>
            </a:fld>
            <a:r>
              <a:rPr lang="en-US" sz="1000" smtClean="0">
                <a:solidFill>
                  <a:srgbClr val="FFFFFF"/>
                </a:solidFill>
              </a:rPr>
              <a:t>/15</a:t>
            </a: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of Success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89226"/>
            <a:ext cx="8229600" cy="306477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Ideas are worthwhile changes 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Ideas presented seem feasible</a:t>
            </a:r>
            <a:endParaRPr lang="en-US" dirty="0" smtClean="0"/>
          </a:p>
          <a:p>
            <a:r>
              <a:rPr lang="en-US" dirty="0" smtClean="0"/>
              <a:t>Instructor has the capacity to redevelop the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rgbClr val="FFFFFF"/>
                </a:solidFill>
              </a:rPr>
              <a:t>11</a:t>
            </a:fld>
            <a:r>
              <a:rPr lang="en-US" sz="1000" smtClean="0">
                <a:solidFill>
                  <a:srgbClr val="FFFFFF"/>
                </a:solidFill>
              </a:rPr>
              <a:t>/15</a:t>
            </a: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9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CTL’s Capacity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dirty="0" smtClean="0"/>
              <a:t>What can CTL do?</a:t>
            </a:r>
          </a:p>
          <a:p>
            <a:r>
              <a:rPr lang="en-US" dirty="0" smtClean="0"/>
              <a:t>Instructional design</a:t>
            </a:r>
          </a:p>
          <a:p>
            <a:r>
              <a:rPr lang="en-US" dirty="0" smtClean="0"/>
              <a:t>Multimedia development (video production, animations, audio, graphics)</a:t>
            </a:r>
          </a:p>
          <a:p>
            <a:r>
              <a:rPr lang="en-US" dirty="0" smtClean="0"/>
              <a:t>Upload course materials on </a:t>
            </a:r>
            <a:r>
              <a:rPr lang="en-US" dirty="0" err="1" smtClean="0"/>
              <a:t>eClass</a:t>
            </a:r>
            <a:endParaRPr lang="en-US" dirty="0"/>
          </a:p>
          <a:p>
            <a:endParaRPr lang="en-US" dirty="0"/>
          </a:p>
          <a:p>
            <a:pPr marL="177800" indent="0">
              <a:buNone/>
            </a:pPr>
            <a:r>
              <a:rPr lang="en-US" dirty="0" smtClean="0"/>
              <a:t>What can’t CTL do?</a:t>
            </a:r>
          </a:p>
          <a:p>
            <a:r>
              <a:rPr lang="en-US" dirty="0" smtClean="0"/>
              <a:t>Computer programming to develop an application</a:t>
            </a:r>
          </a:p>
          <a:p>
            <a:r>
              <a:rPr lang="en-US" dirty="0" smtClean="0"/>
              <a:t>Set up classroom technology infrastructure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rgbClr val="FFFFFF"/>
                </a:solidFill>
              </a:rPr>
              <a:t>12</a:t>
            </a:fld>
            <a:r>
              <a:rPr lang="en-US" sz="1000" smtClean="0">
                <a:solidFill>
                  <a:srgbClr val="FFFFFF"/>
                </a:solidFill>
              </a:rPr>
              <a:t>/15</a:t>
            </a: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of Interest Application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CA" b="1" dirty="0"/>
              <a:t>Briefly describe the course. </a:t>
            </a:r>
            <a:r>
              <a:rPr lang="en-CA" b="1" dirty="0" smtClean="0"/>
              <a:t>(50-100 words)</a:t>
            </a:r>
          </a:p>
          <a:p>
            <a:pPr marL="177800" indent="0">
              <a:buNone/>
            </a:pPr>
            <a:endParaRPr lang="en-CA" dirty="0" smtClean="0"/>
          </a:p>
          <a:p>
            <a:pPr marL="177800" indent="0">
              <a:buNone/>
            </a:pPr>
            <a:r>
              <a:rPr lang="en-CA" b="1" dirty="0" smtClean="0"/>
              <a:t>What </a:t>
            </a:r>
            <a:r>
              <a:rPr lang="en-CA" b="1" dirty="0"/>
              <a:t>are your reasons for converting this course to a blended format? </a:t>
            </a:r>
            <a:r>
              <a:rPr lang="en-CA" b="1" dirty="0" smtClean="0"/>
              <a:t>(200-300 </a:t>
            </a:r>
            <a:r>
              <a:rPr lang="en-CA" b="1" dirty="0"/>
              <a:t>words</a:t>
            </a:r>
            <a:r>
              <a:rPr lang="en-CA" b="1" dirty="0" smtClean="0"/>
              <a:t>)</a:t>
            </a:r>
          </a:p>
          <a:p>
            <a:pPr marL="177800" indent="0">
              <a:buNone/>
            </a:pPr>
            <a:endParaRPr lang="en-US" dirty="0" smtClean="0"/>
          </a:p>
          <a:p>
            <a:pPr marL="623888" indent="-260350"/>
            <a:r>
              <a:rPr lang="en-US" dirty="0" smtClean="0"/>
              <a:t>What is the issue? How will a blended format help?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rgbClr val="FFFFFF"/>
                </a:solidFill>
              </a:rPr>
              <a:t>13</a:t>
            </a:fld>
            <a:r>
              <a:rPr lang="en-US" sz="1000" smtClean="0">
                <a:solidFill>
                  <a:srgbClr val="FFFFFF"/>
                </a:solidFill>
              </a:rPr>
              <a:t>/15</a:t>
            </a: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8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of Interest Application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CA" b="1" dirty="0"/>
              <a:t>What are your ideas for changing this course</a:t>
            </a:r>
            <a:r>
              <a:rPr lang="en-CA" b="1" dirty="0" smtClean="0"/>
              <a:t>? (200-300 words) </a:t>
            </a:r>
            <a:endParaRPr lang="en-CA" b="1" dirty="0"/>
          </a:p>
          <a:p>
            <a:r>
              <a:rPr lang="en-US" dirty="0" smtClean="0"/>
              <a:t>Will this be a flipped class with reduced F2F time?</a:t>
            </a:r>
          </a:p>
          <a:p>
            <a:r>
              <a:rPr lang="en-US" dirty="0" smtClean="0"/>
              <a:t>Describe </a:t>
            </a:r>
            <a:r>
              <a:rPr lang="en-US" dirty="0"/>
              <a:t>student activities in a typical week</a:t>
            </a:r>
          </a:p>
          <a:p>
            <a:pPr marL="177800" indent="0">
              <a:buNone/>
            </a:pPr>
            <a:r>
              <a:rPr lang="en-CA" b="1" dirty="0" smtClean="0"/>
              <a:t>How </a:t>
            </a:r>
            <a:r>
              <a:rPr lang="en-CA" b="1" dirty="0"/>
              <a:t>will you increase student engagement in the </a:t>
            </a:r>
            <a:r>
              <a:rPr lang="en-CA" b="1" dirty="0" smtClean="0"/>
              <a:t>F2F portion </a:t>
            </a:r>
            <a:r>
              <a:rPr lang="en-CA" b="1" dirty="0"/>
              <a:t>of your course? (200-300 words)</a:t>
            </a:r>
            <a:endParaRPr lang="en-CA" dirty="0"/>
          </a:p>
          <a:p>
            <a:r>
              <a:rPr lang="en-US" dirty="0"/>
              <a:t>Be specific about the activities you envision for the the face-to- face </a:t>
            </a:r>
            <a:r>
              <a:rPr lang="en-US" dirty="0" smtClean="0"/>
              <a:t>class.</a:t>
            </a:r>
          </a:p>
          <a:p>
            <a:r>
              <a:rPr lang="en-US" dirty="0" smtClean="0"/>
              <a:t>How is this different than what you currently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rgbClr val="FFFFFF"/>
                </a:solidFill>
              </a:rPr>
              <a:t>14</a:t>
            </a:fld>
            <a:r>
              <a:rPr lang="en-US" sz="1000" smtClean="0">
                <a:solidFill>
                  <a:srgbClr val="FFFFFF"/>
                </a:solidFill>
              </a:rPr>
              <a:t>/15</a:t>
            </a: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5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Two-Step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Expressions of Interest due January </a:t>
            </a:r>
            <a:r>
              <a:rPr lang="en-US" sz="2400" b="1" dirty="0" smtClean="0"/>
              <a:t>18 </a:t>
            </a:r>
            <a:r>
              <a:rPr lang="en-US" sz="2400" b="1" dirty="0"/>
              <a:t>(5:00 p.m.) </a:t>
            </a:r>
          </a:p>
          <a:p>
            <a:pPr marL="519113" lvl="4" indent="0">
              <a:buNone/>
            </a:pPr>
            <a:r>
              <a:rPr lang="en-US" sz="2400" dirty="0"/>
              <a:t>All expressions of  interest will be evaluated by the Provost Digital Learning Committee. Notification of results on February </a:t>
            </a:r>
            <a:r>
              <a:rPr lang="en-US" sz="2400" dirty="0" smtClean="0"/>
              <a:t>8</a:t>
            </a:r>
            <a:r>
              <a:rPr lang="en-US" sz="2400" baseline="30000" dirty="0" smtClean="0"/>
              <a:t>th</a:t>
            </a:r>
            <a:r>
              <a:rPr lang="en-US" sz="2400" dirty="0"/>
              <a:t>.</a:t>
            </a:r>
          </a:p>
          <a:p>
            <a:pPr marL="519113" lvl="4" indent="0">
              <a:buNone/>
            </a:pPr>
            <a:endParaRPr lang="en-US" dirty="0"/>
          </a:p>
          <a:p>
            <a:pPr marL="444500" lvl="2" indent="-444500">
              <a:buFont typeface="+mj-lt"/>
              <a:buAutoNum type="arabicPeriod" startAt="2"/>
            </a:pPr>
            <a:r>
              <a:rPr lang="en-US" sz="2400" b="1" dirty="0"/>
              <a:t>Selected proposals invited to submit a full proposal </a:t>
            </a:r>
            <a:endParaRPr lang="en-US" sz="2400" b="1" dirty="0" smtClean="0"/>
          </a:p>
          <a:p>
            <a:pPr marL="0" lvl="2" indent="0">
              <a:buNone/>
              <a:tabLst>
                <a:tab pos="541338" algn="l"/>
              </a:tabLst>
            </a:pPr>
            <a:r>
              <a:rPr lang="en-US" sz="2400" b="1" dirty="0" smtClean="0"/>
              <a:t>	Full </a:t>
            </a:r>
            <a:r>
              <a:rPr lang="en-US" sz="2400" b="1" dirty="0"/>
              <a:t>proposal due March </a:t>
            </a:r>
            <a:r>
              <a:rPr lang="en-US" sz="2400" b="1" dirty="0" smtClean="0"/>
              <a:t>8 </a:t>
            </a:r>
            <a:r>
              <a:rPr lang="en-US" sz="2400" b="1" dirty="0"/>
              <a:t>(5:00 p.m.)</a:t>
            </a:r>
          </a:p>
          <a:p>
            <a:pPr marL="519113" lvl="4" indent="0">
              <a:buNone/>
            </a:pPr>
            <a:r>
              <a:rPr lang="en-US" sz="2400" dirty="0" smtClean="0"/>
              <a:t>Norma Nocente will </a:t>
            </a:r>
            <a:r>
              <a:rPr lang="en-US" sz="2400" dirty="0"/>
              <a:t>work with the instructor /instructor team to identify the scope of the project and to develop a budget.</a:t>
            </a:r>
          </a:p>
          <a:p>
            <a:pPr marL="519113" lvl="4" indent="0">
              <a:buNone/>
            </a:pPr>
            <a:r>
              <a:rPr lang="en-US" sz="2400" dirty="0"/>
              <a:t>Notification of results on </a:t>
            </a:r>
            <a:r>
              <a:rPr lang="en-US" sz="2400" dirty="0" smtClean="0"/>
              <a:t>March 29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rgbClr val="FFFFFF"/>
                </a:solidFill>
              </a:rPr>
              <a:t>15</a:t>
            </a:fld>
            <a:r>
              <a:rPr lang="en-US" sz="1000" smtClean="0">
                <a:solidFill>
                  <a:srgbClr val="FFFFFF"/>
                </a:solidFill>
              </a:rPr>
              <a:t>/15</a:t>
            </a: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3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Questions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69" y="1621229"/>
            <a:ext cx="4585991" cy="32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4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spcAft>
                <a:spcPts val="1800"/>
              </a:spcAft>
              <a:buNone/>
            </a:pPr>
            <a:r>
              <a:rPr lang="en-US" sz="3600" b="1" dirty="0"/>
              <a:t>Contact</a:t>
            </a:r>
          </a:p>
          <a:p>
            <a:pPr marL="177800" indent="0">
              <a:buNone/>
            </a:pPr>
            <a:r>
              <a:rPr lang="en-US" dirty="0"/>
              <a:t>Dr. Norma Nocente </a:t>
            </a:r>
          </a:p>
          <a:p>
            <a:pPr marL="177800" indent="0">
              <a:buNone/>
            </a:pPr>
            <a:r>
              <a:rPr lang="en-US" dirty="0"/>
              <a:t>Associate Director (Educational Technology)</a:t>
            </a:r>
          </a:p>
          <a:p>
            <a:pPr marL="177800" indent="0">
              <a:buNone/>
            </a:pPr>
            <a:r>
              <a:rPr lang="en-US" dirty="0"/>
              <a:t>Centre for Teaching and Learning</a:t>
            </a:r>
          </a:p>
          <a:p>
            <a:pPr marL="177800" indent="0">
              <a:buNone/>
            </a:pPr>
            <a:r>
              <a:rPr lang="en-US" dirty="0">
                <a:hlinkClick r:id="rId2"/>
              </a:rPr>
              <a:t>norma.nocente@ualberta.ca</a:t>
            </a:r>
            <a:endParaRPr lang="en-US" dirty="0"/>
          </a:p>
          <a:p>
            <a:pPr marL="177800" indent="0">
              <a:buNone/>
            </a:pPr>
            <a:r>
              <a:rPr lang="en-US" dirty="0"/>
              <a:t>780-492-3676</a:t>
            </a:r>
          </a:p>
          <a:p>
            <a:pPr marL="177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rgbClr val="FFFFFF"/>
                </a:solidFill>
              </a:rPr>
              <a:t>17</a:t>
            </a:fld>
            <a:r>
              <a:rPr lang="en-US" sz="1000" smtClean="0">
                <a:solidFill>
                  <a:srgbClr val="FFFFFF"/>
                </a:solidFill>
              </a:rPr>
              <a:t>/15</a:t>
            </a: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8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396875"/>
            <a:ext cx="8229600" cy="6301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FFFFFF"/>
              </a:buClr>
              <a:buSzPct val="25000"/>
            </a:pPr>
            <a:r>
              <a:rPr lang="en-US" sz="3600" dirty="0"/>
              <a:t>Purpose</a:t>
            </a:r>
            <a:endParaRPr lang="en-US" sz="360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73317"/>
            <a:ext cx="8229600" cy="3124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Aft>
                <a:spcPts val="1200"/>
              </a:spcAft>
            </a:pPr>
            <a:r>
              <a:rPr lang="en-US" sz="3200" dirty="0"/>
              <a:t>Support instructors in the redevelopment of their </a:t>
            </a:r>
            <a:r>
              <a:rPr lang="en-US" sz="3200" dirty="0" smtClean="0"/>
              <a:t>course</a:t>
            </a:r>
            <a:endParaRPr lang="en-US" sz="3200" dirty="0"/>
          </a:p>
          <a:p>
            <a:pPr marL="571500" lvl="2" indent="-342900">
              <a:spcAft>
                <a:spcPts val="600"/>
              </a:spcAft>
            </a:pPr>
            <a:r>
              <a:rPr lang="en-US" sz="2800" dirty="0"/>
              <a:t>Increase student engagement </a:t>
            </a:r>
          </a:p>
          <a:p>
            <a:pPr marL="571500" lvl="2" indent="-342900"/>
            <a:r>
              <a:rPr lang="en-US" sz="2800" dirty="0"/>
              <a:t>Improve student experience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395275" y="3235637"/>
            <a:ext cx="76103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523777" y="6595737"/>
            <a:ext cx="626100" cy="239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</a:t>
            </a:fld>
            <a:r>
              <a:rPr lang="en-US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51109000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CA" i="1" dirty="0"/>
              <a:t>Garrison &amp; Vaughan</a:t>
            </a:r>
            <a:endParaRPr lang="en-CA" dirty="0"/>
          </a:p>
          <a:p>
            <a:pPr marL="177800" indent="0">
              <a:buNone/>
            </a:pPr>
            <a:r>
              <a:rPr lang="en-CA" sz="2800" dirty="0" smtClean="0"/>
              <a:t>…the </a:t>
            </a:r>
            <a:r>
              <a:rPr lang="en-CA" sz="2800" dirty="0"/>
              <a:t>thoughtful fusion of face-to-face and online learning experiences. That basic principle is that face-to-face oral communication and online written communication are optimally integrated such that the strengths of each are blended into a unique learning experience congruent with the context and intended educational purpose</a:t>
            </a:r>
            <a:r>
              <a:rPr lang="en-CA" sz="2800" dirty="0" smtClean="0"/>
              <a:t>. </a:t>
            </a:r>
            <a:r>
              <a:rPr lang="en-CA" sz="2800" dirty="0"/>
              <a:t>(Garrison &amp; Vaughan, 2008, p. 5</a:t>
            </a:r>
            <a:r>
              <a:rPr lang="en-CA" sz="2800" dirty="0" smtClean="0"/>
              <a:t>). </a:t>
            </a:r>
            <a:endParaRPr lang="en-CA" sz="2800" dirty="0"/>
          </a:p>
          <a:p>
            <a:pPr marL="177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rgbClr val="FFFFFF"/>
                </a:solidFill>
              </a:rPr>
              <a:t>3</a:t>
            </a:fld>
            <a:r>
              <a:rPr lang="en-US" sz="1000" smtClean="0">
                <a:solidFill>
                  <a:srgbClr val="FFFFFF"/>
                </a:solidFill>
              </a:rPr>
              <a:t>/15</a:t>
            </a: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5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00" y="1290337"/>
            <a:ext cx="3629099" cy="437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8450" y="3671008"/>
            <a:ext cx="438299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2100" y="1717235"/>
            <a:ext cx="438299" cy="19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749800" y="3874648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Generally done </a:t>
            </a:r>
            <a:r>
              <a:rPr lang="en-US" sz="2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class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(lectures - and sometimes before if readings are done)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699000" y="2186700"/>
            <a:ext cx="4267199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Generally</a:t>
            </a:r>
            <a:r>
              <a:rPr lang="en-US" sz="2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done </a:t>
            </a:r>
            <a:r>
              <a:rPr lang="en-US" sz="2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 of class </a:t>
            </a: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(labs, seminars, projects and assignments)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396875"/>
            <a:ext cx="8229600" cy="48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600"/>
              <a:t>Traditional Classroom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523777" y="6595737"/>
            <a:ext cx="626100" cy="239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r>
              <a:rPr lang="en-US"/>
              <a:t>/15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Shape 93"/>
          <p:cNvGrpSpPr/>
          <p:nvPr/>
        </p:nvGrpSpPr>
        <p:grpSpPr>
          <a:xfrm>
            <a:off x="418526" y="1219619"/>
            <a:ext cx="8494023" cy="4371974"/>
            <a:chOff x="573775" y="1266075"/>
            <a:chExt cx="8494023" cy="4371974"/>
          </a:xfrm>
        </p:grpSpPr>
        <p:pic>
          <p:nvPicPr>
            <p:cNvPr id="94" name="Shape 9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3775" y="1266075"/>
              <a:ext cx="3629024" cy="4371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Shape 9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47575" y="1700975"/>
              <a:ext cx="438150" cy="1952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Shape 9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47575" y="3653600"/>
              <a:ext cx="438150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Shape 97"/>
            <p:cNvSpPr txBox="1"/>
            <p:nvPr/>
          </p:nvSpPr>
          <p:spPr>
            <a:xfrm>
              <a:off x="4800600" y="2114967"/>
              <a:ext cx="4267198" cy="53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Generally done </a:t>
              </a:r>
              <a:r>
                <a:rPr lang="en-US" sz="24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 class</a:t>
              </a:r>
              <a:r>
                <a:rPr lang="en-US" sz="2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en-US" sz="24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with additional projects and assignments after class</a:t>
              </a:r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4800600" y="3786607"/>
              <a:ext cx="4267198" cy="533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400" b="0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Generally done </a:t>
              </a:r>
              <a:r>
                <a:rPr lang="en-US" sz="24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out of class</a:t>
              </a:r>
              <a:r>
                <a:rPr lang="en-US" sz="2400" b="0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by placing lecture content </a:t>
              </a:r>
              <a:r>
                <a:rPr lang="en-US" sz="2400" b="0" i="0" u="none" strike="noStrike" cap="none" baseline="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online </a:t>
              </a:r>
              <a:r>
                <a:rPr lang="en-US" sz="2400" b="1" i="0" u="none" strike="noStrike" cap="none" baseline="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– ideally leading to a reduction in physical class time</a:t>
              </a:r>
              <a:endParaRPr lang="en-US" sz="2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Shape 99"/>
          <p:cNvSpPr txBox="1"/>
          <p:nvPr/>
        </p:nvSpPr>
        <p:spPr>
          <a:xfrm>
            <a:off x="5028150" y="843325"/>
            <a:ext cx="4267198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396875"/>
            <a:ext cx="8229600" cy="48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600" dirty="0" smtClean="0"/>
              <a:t>Blended Learning</a:t>
            </a:r>
            <a:endParaRPr lang="en-US" sz="3600" dirty="0"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523777" y="6595737"/>
            <a:ext cx="626100" cy="239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5</a:t>
            </a:fld>
            <a:r>
              <a:rPr lang="en-US"/>
              <a:t>/15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Learning Examples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900"/>
            <a:ext cx="9144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793" y="1237162"/>
            <a:ext cx="828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Visit 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blendedualberta.ca/</a:t>
            </a:r>
            <a:r>
              <a:rPr lang="en-US" sz="2000" dirty="0" smtClean="0"/>
              <a:t>  for case studies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917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Funding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618537"/>
            <a:ext cx="8229600" cy="3330054"/>
          </a:xfrm>
        </p:spPr>
        <p:txBody>
          <a:bodyPr/>
          <a:lstStyle/>
          <a:p>
            <a:pPr marL="177800" indent="0">
              <a:buNone/>
            </a:pPr>
            <a:r>
              <a:rPr lang="en-CA" b="1" dirty="0"/>
              <a:t>Level </a:t>
            </a:r>
            <a:r>
              <a:rPr lang="en-CA" b="1" dirty="0" smtClean="0"/>
              <a:t>1</a:t>
            </a:r>
            <a:r>
              <a:rPr lang="en-CA" dirty="0"/>
              <a:t> </a:t>
            </a:r>
            <a:r>
              <a:rPr lang="en-CA" dirty="0" smtClean="0"/>
              <a:t>-partial </a:t>
            </a:r>
            <a:r>
              <a:rPr lang="en-CA" dirty="0"/>
              <a:t>redevelopment of </a:t>
            </a:r>
            <a:r>
              <a:rPr lang="en-CA" dirty="0" smtClean="0"/>
              <a:t>about 25</a:t>
            </a:r>
            <a:r>
              <a:rPr lang="en-CA" dirty="0"/>
              <a:t>%-30% of </a:t>
            </a:r>
            <a:r>
              <a:rPr lang="en-CA" dirty="0" smtClean="0"/>
              <a:t>the course</a:t>
            </a:r>
            <a:r>
              <a:rPr lang="en-CA" dirty="0"/>
              <a:t>. </a:t>
            </a:r>
            <a:r>
              <a:rPr lang="en-CA" dirty="0" smtClean="0"/>
              <a:t>The </a:t>
            </a:r>
            <a:r>
              <a:rPr lang="en-CA" dirty="0"/>
              <a:t>maximum amount awarded for Level 1 will be $15,000</a:t>
            </a:r>
            <a:r>
              <a:rPr lang="en-CA" dirty="0" smtClean="0"/>
              <a:t>.</a:t>
            </a:r>
          </a:p>
          <a:p>
            <a:pPr marL="177800" indent="0">
              <a:buNone/>
            </a:pPr>
            <a:endParaRPr lang="en-CA" dirty="0"/>
          </a:p>
          <a:p>
            <a:pPr marL="177800" indent="0">
              <a:buNone/>
            </a:pPr>
            <a:r>
              <a:rPr lang="en-CA" b="1" dirty="0"/>
              <a:t>Level </a:t>
            </a:r>
            <a:r>
              <a:rPr lang="en-CA" b="1" dirty="0" smtClean="0"/>
              <a:t>2</a:t>
            </a:r>
            <a:r>
              <a:rPr lang="en-CA" dirty="0" smtClean="0"/>
              <a:t>- redevelopment of at </a:t>
            </a:r>
            <a:r>
              <a:rPr lang="en-CA" dirty="0"/>
              <a:t>least two-thirds of the </a:t>
            </a:r>
            <a:r>
              <a:rPr lang="en-CA" dirty="0" smtClean="0"/>
              <a:t>course. The </a:t>
            </a:r>
            <a:r>
              <a:rPr lang="en-CA" dirty="0"/>
              <a:t>maximum amount awarded for Level 2 will be $50,000.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618537"/>
            <a:ext cx="8229600" cy="3330054"/>
          </a:xfrm>
        </p:spPr>
        <p:txBody>
          <a:bodyPr/>
          <a:lstStyle/>
          <a:p>
            <a:pPr lvl="0" indent="-342900">
              <a:spcAft>
                <a:spcPts val="1200"/>
              </a:spcAft>
            </a:pPr>
            <a:r>
              <a:rPr lang="en-US" dirty="0"/>
              <a:t>the merit of the proposal for impacting learning and student experience;</a:t>
            </a:r>
            <a:endParaRPr lang="en-CA" dirty="0"/>
          </a:p>
          <a:p>
            <a:pPr lvl="0" indent="-342900">
              <a:spcAft>
                <a:spcPts val="1200"/>
              </a:spcAft>
            </a:pPr>
            <a:r>
              <a:rPr lang="en-US" dirty="0"/>
              <a:t>the potential </a:t>
            </a:r>
            <a:r>
              <a:rPr lang="en-US" dirty="0" smtClean="0"/>
              <a:t>for transformation or scalability at the department, faculty </a:t>
            </a:r>
            <a:r>
              <a:rPr lang="en-US" dirty="0" smtClean="0"/>
              <a:t>or </a:t>
            </a:r>
            <a:r>
              <a:rPr lang="en-US" dirty="0" smtClean="0"/>
              <a:t>institution</a:t>
            </a:r>
          </a:p>
          <a:p>
            <a:pPr lvl="0" indent="-342900">
              <a:spcAft>
                <a:spcPts val="1200"/>
              </a:spcAft>
            </a:pPr>
            <a:r>
              <a:rPr lang="en-US" dirty="0" smtClean="0"/>
              <a:t>The likelihood of success</a:t>
            </a:r>
            <a:r>
              <a:rPr lang="en-US" dirty="0" smtClean="0"/>
              <a:t>; </a:t>
            </a:r>
            <a:r>
              <a:rPr lang="en-US" dirty="0" smtClean="0"/>
              <a:t>and</a:t>
            </a:r>
            <a:endParaRPr lang="en-CA" dirty="0"/>
          </a:p>
          <a:p>
            <a:pPr lvl="0" indent="-342900"/>
            <a:r>
              <a:rPr lang="en-US" dirty="0"/>
              <a:t>within the capacity of CTL to resource.</a:t>
            </a:r>
            <a:endParaRPr lang="en-CA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0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</a:t>
            </a:r>
            <a:r>
              <a:rPr lang="en-US" dirty="0" smtClean="0"/>
              <a:t>Learning and Student </a:t>
            </a:r>
            <a:r>
              <a:rPr lang="en-US" dirty="0"/>
              <a:t>Experience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124"/>
            <a:ext cx="8229600" cy="387159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Application of concepts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Problem solving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Discussions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Reflecting on process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Critiquing and evaluation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rgbClr val="FFFFFF"/>
                </a:solidFill>
              </a:rPr>
              <a:t>9</a:t>
            </a:fld>
            <a:r>
              <a:rPr lang="en-US" sz="1000" smtClean="0">
                <a:solidFill>
                  <a:srgbClr val="FFFFFF"/>
                </a:solidFill>
              </a:rPr>
              <a:t>/15</a:t>
            </a:r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TL Bottom Banner Curve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620</Words>
  <Application>Microsoft Macintosh PowerPoint</Application>
  <PresentationFormat>On-screen Show (4:3)</PresentationFormat>
  <Paragraphs>104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CTL Bottom Banner Curved</vt:lpstr>
      <vt:lpstr>Blended Learning Award  </vt:lpstr>
      <vt:lpstr>Purpose</vt:lpstr>
      <vt:lpstr>Blended Learning</vt:lpstr>
      <vt:lpstr>Traditional Classroom</vt:lpstr>
      <vt:lpstr>Blended Learning</vt:lpstr>
      <vt:lpstr>Blended Learning Examples</vt:lpstr>
      <vt:lpstr>Levels of Funding</vt:lpstr>
      <vt:lpstr>Criteria</vt:lpstr>
      <vt:lpstr>Impact on Learning and Student Experience</vt:lpstr>
      <vt:lpstr>Potential for Transformation or Scalability</vt:lpstr>
      <vt:lpstr>Likelihood of Success</vt:lpstr>
      <vt:lpstr>Within CTL’s Capacity</vt:lpstr>
      <vt:lpstr>Expression of Interest Application</vt:lpstr>
      <vt:lpstr>Expression of Interest Application</vt:lpstr>
      <vt:lpstr>Two-Step Process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Learning Award:  Call for Proposals</dc:title>
  <cp:lastModifiedBy>Norma Nocente</cp:lastModifiedBy>
  <cp:revision>27</cp:revision>
  <dcterms:modified xsi:type="dcterms:W3CDTF">2018-11-16T05:24:02Z</dcterms:modified>
</cp:coreProperties>
</file>