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2" r:id="rId1"/>
    <p:sldMasterId id="2147483674" r:id="rId2"/>
  </p:sldMasterIdLst>
  <p:notesMasterIdLst>
    <p:notesMasterId r:id="rId37"/>
  </p:notesMasterIdLst>
  <p:sldIdLst>
    <p:sldId id="256" r:id="rId3"/>
    <p:sldId id="372" r:id="rId4"/>
    <p:sldId id="257" r:id="rId5"/>
    <p:sldId id="284" r:id="rId6"/>
    <p:sldId id="375" r:id="rId7"/>
    <p:sldId id="285" r:id="rId8"/>
    <p:sldId id="394" r:id="rId9"/>
    <p:sldId id="396" r:id="rId10"/>
    <p:sldId id="395" r:id="rId11"/>
    <p:sldId id="357" r:id="rId12"/>
    <p:sldId id="397" r:id="rId13"/>
    <p:sldId id="398" r:id="rId14"/>
    <p:sldId id="390" r:id="rId15"/>
    <p:sldId id="392" r:id="rId16"/>
    <p:sldId id="361" r:id="rId17"/>
    <p:sldId id="266" r:id="rId18"/>
    <p:sldId id="267" r:id="rId19"/>
    <p:sldId id="268" r:id="rId20"/>
    <p:sldId id="387" r:id="rId21"/>
    <p:sldId id="374" r:id="rId22"/>
    <p:sldId id="378" r:id="rId23"/>
    <p:sldId id="400" r:id="rId24"/>
    <p:sldId id="393" r:id="rId25"/>
    <p:sldId id="386" r:id="rId26"/>
    <p:sldId id="383" r:id="rId27"/>
    <p:sldId id="388" r:id="rId28"/>
    <p:sldId id="389" r:id="rId29"/>
    <p:sldId id="384" r:id="rId30"/>
    <p:sldId id="385" r:id="rId31"/>
    <p:sldId id="373" r:id="rId32"/>
    <p:sldId id="371" r:id="rId33"/>
    <p:sldId id="399" r:id="rId34"/>
    <p:sldId id="401" r:id="rId35"/>
    <p:sldId id="318"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68" autoAdjust="0"/>
    <p:restoredTop sz="76039" autoAdjust="0"/>
  </p:normalViewPr>
  <p:slideViewPr>
    <p:cSldViewPr snapToGrid="0" snapToObjects="1">
      <p:cViewPr varScale="1">
        <p:scale>
          <a:sx n="81" d="100"/>
          <a:sy n="81" d="100"/>
        </p:scale>
        <p:origin x="948" y="78"/>
      </p:cViewPr>
      <p:guideLst>
        <p:guide orient="horz" pos="2160"/>
        <p:guide pos="2880"/>
      </p:guideLst>
    </p:cSldViewPr>
  </p:slideViewPr>
  <p:notesTextViewPr>
    <p:cViewPr>
      <p:scale>
        <a:sx n="100" d="100"/>
        <a:sy n="100" d="100"/>
      </p:scale>
      <p:origin x="0" y="0"/>
    </p:cViewPr>
  </p:notesTextViewPr>
  <p:sorterViewPr>
    <p:cViewPr>
      <p:scale>
        <a:sx n="137" d="100"/>
        <a:sy n="137" d="100"/>
      </p:scale>
      <p:origin x="0" y="1084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2202C5-9B38-E74D-A1DE-5327D0C80849}" type="datetimeFigureOut">
              <a:rPr lang="en-US" smtClean="0"/>
              <a:t>2/22/2017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2A82E9D-FECD-FD4A-AA8F-AC18A048C737}" type="slidenum">
              <a:rPr lang="en-US" smtClean="0"/>
              <a:t>‹#›</a:t>
            </a:fld>
            <a:endParaRPr lang="en-US"/>
          </a:p>
        </p:txBody>
      </p:sp>
    </p:spTree>
    <p:extLst>
      <p:ext uri="{BB962C8B-B14F-4D97-AF65-F5344CB8AC3E}">
        <p14:creationId xmlns:p14="http://schemas.microsoft.com/office/powerpoint/2010/main" val="413066590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8" Type="http://schemas.openxmlformats.org/officeDocument/2006/relationships/hyperlink" Target="http://www-ncbi-nlm-nih-gov.myaccess.library.utoronto.ca/pubmed?term=Palacio%20A%5bAuthor%5d&amp;cauthor=true&amp;cauthor_uid=17513708" TargetMode="External"/><Relationship Id="rId13" Type="http://schemas.openxmlformats.org/officeDocument/2006/relationships/hyperlink" Target="http://www-ncbi-nlm-nih-gov.myaccess.library.utoronto.ca/pubmed?term=Umpierrez%20GE%5bAuthor%5d&amp;cauthor=true&amp;cauthor_uid=21228246" TargetMode="External"/><Relationship Id="rId18" Type="http://schemas.openxmlformats.org/officeDocument/2006/relationships/hyperlink" Target="http://www-ncbi-nlm-nih-gov.myaccess.library.utoronto.ca/pubmed?term=Mulligan%20P%5bAuthor%5d&amp;cauthor=true&amp;cauthor_uid=21228246" TargetMode="External"/><Relationship Id="rId3" Type="http://schemas.openxmlformats.org/officeDocument/2006/relationships/hyperlink" Target="http://www-ncbi-nlm-nih-gov.myaccess.library.utoronto.ca/pubmed?term=diabetes+care%5bJour%5d+AND+2181%5bpage%5d+AND+2007%5bpdat%5d&amp;cmd=detailssearch" TargetMode="External"/><Relationship Id="rId21" Type="http://schemas.openxmlformats.org/officeDocument/2006/relationships/hyperlink" Target="http://www-ncbi-nlm-nih-gov.myaccess.library.utoronto.ca/pubmed?term=Olson%20D%5bAuthor%5d&amp;cauthor=true&amp;cauthor_uid=21228246" TargetMode="External"/><Relationship Id="rId7" Type="http://schemas.openxmlformats.org/officeDocument/2006/relationships/hyperlink" Target="http://www-ncbi-nlm-nih-gov.myaccess.library.utoronto.ca/pubmed?term=Prieto%20LM%5bAuthor%5d&amp;cauthor=true&amp;cauthor_uid=17513708" TargetMode="External"/><Relationship Id="rId12" Type="http://schemas.openxmlformats.org/officeDocument/2006/relationships/hyperlink" Target="http://www-ncbi-nlm-nih-gov.myaccess.library.utoronto.ca/pubmed?term=diabetes+care%5bJour%5d+AND+256%5bpage%5d+AND+2011%5bpdat%5d&amp;cmd=detailssearch" TargetMode="External"/><Relationship Id="rId17" Type="http://schemas.openxmlformats.org/officeDocument/2006/relationships/hyperlink" Target="http://www-ncbi-nlm-nih-gov.myaccess.library.utoronto.ca/pubmed?term=Temponi%20A%5bAuthor%5d&amp;cauthor=true&amp;cauthor_uid=21228246" TargetMode="External"/><Relationship Id="rId2" Type="http://schemas.openxmlformats.org/officeDocument/2006/relationships/slide" Target="../slides/slide18.xml"/><Relationship Id="rId16" Type="http://schemas.openxmlformats.org/officeDocument/2006/relationships/hyperlink" Target="http://www-ncbi-nlm-nih-gov.myaccess.library.utoronto.ca/pubmed?term=Peng%20L%5bAuthor%5d&amp;cauthor=true&amp;cauthor_uid=21228246" TargetMode="External"/><Relationship Id="rId20" Type="http://schemas.openxmlformats.org/officeDocument/2006/relationships/hyperlink" Target="http://www-ncbi-nlm-nih-gov.myaccess.library.utoronto.ca/pubmed?term=Newton%20C%5bAuthor%5d&amp;cauthor=true&amp;cauthor_uid=21228246" TargetMode="External"/><Relationship Id="rId1" Type="http://schemas.openxmlformats.org/officeDocument/2006/relationships/notesMaster" Target="../notesMasters/notesMaster1.xml"/><Relationship Id="rId6" Type="http://schemas.openxmlformats.org/officeDocument/2006/relationships/hyperlink" Target="http://www-ncbi-nlm-nih-gov.myaccess.library.utoronto.ca/pubmed?term=Zisman%20A%5bAuthor%5d&amp;cauthor=true&amp;cauthor_uid=17513708" TargetMode="External"/><Relationship Id="rId11" Type="http://schemas.openxmlformats.org/officeDocument/2006/relationships/hyperlink" Target="http://www-ncbi-nlm-nih-gov.myaccess.library.utoronto.ca/pubmed?term=Mejia%20R%5bAuthor%5d&amp;cauthor=true&amp;cauthor_uid=17513708" TargetMode="External"/><Relationship Id="rId5" Type="http://schemas.openxmlformats.org/officeDocument/2006/relationships/hyperlink" Target="http://www-ncbi-nlm-nih-gov.myaccess.library.utoronto.ca/pubmed?term=Smiley%20D%5bAuthor%5d&amp;cauthor=true&amp;cauthor_uid=17513708" TargetMode="External"/><Relationship Id="rId15" Type="http://schemas.openxmlformats.org/officeDocument/2006/relationships/hyperlink" Target="http://www-ncbi-nlm-nih-gov.myaccess.library.utoronto.ca/pubmed?term=Jacobs%20S%5bAuthor%5d&amp;cauthor=true&amp;cauthor_uid=21228246" TargetMode="External"/><Relationship Id="rId10" Type="http://schemas.openxmlformats.org/officeDocument/2006/relationships/hyperlink" Target="http://www-ncbi-nlm-nih-gov.myaccess.library.utoronto.ca/pubmed?term=Puig%20A%5bAuthor%5d&amp;cauthor=true&amp;cauthor_uid=17513708" TargetMode="External"/><Relationship Id="rId19" Type="http://schemas.openxmlformats.org/officeDocument/2006/relationships/hyperlink" Target="http://www-ncbi-nlm-nih-gov.myaccess.library.utoronto.ca/pubmed?term=Umpierrez%20D%5bAuthor%5d&amp;cauthor=true&amp;cauthor_uid=21228246" TargetMode="External"/><Relationship Id="rId4" Type="http://schemas.openxmlformats.org/officeDocument/2006/relationships/hyperlink" Target="http://www-ncbi-nlm-nih-gov.myaccess.library.utoronto.ca/pubmed?term=Umpierrez%20GE%5bAuthor%5d&amp;cauthor=true&amp;cauthor_uid=17513708" TargetMode="External"/><Relationship Id="rId9" Type="http://schemas.openxmlformats.org/officeDocument/2006/relationships/hyperlink" Target="http://www-ncbi-nlm-nih-gov.myaccess.library.utoronto.ca/pubmed?term=Ceron%20M%5bAuthor%5d&amp;cauthor=true&amp;cauthor_uid=17513708" TargetMode="External"/><Relationship Id="rId14" Type="http://schemas.openxmlformats.org/officeDocument/2006/relationships/hyperlink" Target="http://www-ncbi-nlm-nih-gov.myaccess.library.utoronto.ca/pubmed?term=Smiley%20D%5bAuthor%5d&amp;cauthor=true&amp;cauthor_uid=21228246" TargetMode="External"/><Relationship Id="rId22" Type="http://schemas.openxmlformats.org/officeDocument/2006/relationships/hyperlink" Target="http://www-ncbi-nlm-nih-gov.myaccess.library.utoronto.ca/pubmed?term=Rizzo%20M%5bAuthor%5d&amp;cauthor=true&amp;cauthor_uid=21228246"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19811"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7862" marR="0" indent="-177862" algn="l" defTabSz="914400" rtl="0" eaLnBrk="0" fontAlgn="base" latinLnBrk="0" hangingPunct="0">
              <a:lnSpc>
                <a:spcPct val="100000"/>
              </a:lnSpc>
              <a:spcBef>
                <a:spcPct val="30000"/>
              </a:spcBef>
              <a:spcAft>
                <a:spcPct val="0"/>
              </a:spcAft>
              <a:buClrTx/>
              <a:buSzTx/>
              <a:buFontTx/>
              <a:buNone/>
              <a:tabLst/>
              <a:defRPr/>
            </a:pPr>
            <a:r>
              <a:rPr lang="en-US" dirty="0" smtClean="0">
                <a:latin typeface="Calibri" charset="0"/>
                <a:cs typeface="ＭＳ Ｐゴシック" charset="0"/>
              </a:rPr>
              <a:t> </a:t>
            </a:r>
            <a:endParaRPr lang="en-US" dirty="0">
              <a:latin typeface="Calibri" charset="0"/>
              <a:cs typeface="ＭＳ Ｐゴシック" charset="0"/>
            </a:endParaRPr>
          </a:p>
          <a:p>
            <a:pPr marL="177862" indent="-177862"/>
            <a:endParaRPr lang="en-US" dirty="0">
              <a:latin typeface="Calibri" charset="0"/>
              <a:cs typeface="ＭＳ Ｐゴシック" charset="0"/>
            </a:endParaRPr>
          </a:p>
        </p:txBody>
      </p:sp>
      <p:sp>
        <p:nvSpPr>
          <p:cNvPr id="119812" name="Slide Number Placeholder 3"/>
          <p:cNvSpPr txBox="1">
            <a:spLocks noGrp="1"/>
          </p:cNvSpPr>
          <p:nvPr/>
        </p:nvSpPr>
        <p:spPr bwMode="auto">
          <a:xfrm>
            <a:off x="3884852" y="8685862"/>
            <a:ext cx="2971593" cy="45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7" tIns="45714" rIns="91427" bIns="45714" anchor="b"/>
          <a:lstStyle>
            <a:lvl1pPr defTabSz="439738" eaLnBrk="0" hangingPunct="0">
              <a:defRPr sz="2400">
                <a:solidFill>
                  <a:schemeClr val="tx1"/>
                </a:solidFill>
                <a:latin typeface="Arial" charset="0"/>
                <a:ea typeface="ＭＳ Ｐゴシック" charset="0"/>
                <a:cs typeface="ＭＳ Ｐゴシック" charset="0"/>
              </a:defRPr>
            </a:lvl1pPr>
            <a:lvl2pPr marL="37931725" indent="-37474525" defTabSz="439738"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D796B493-C355-4342-A28C-F581ED6E0B53}" type="slidenum">
              <a:rPr lang="en-US" sz="1200">
                <a:latin typeface="Calibri" charset="0"/>
                <a:cs typeface="Arial" charset="0"/>
              </a:rPr>
              <a:pPr algn="r" eaLnBrk="1" hangingPunct="1"/>
              <a:t>16</a:t>
            </a:fld>
            <a:endParaRPr lang="en-US" sz="1200">
              <a:latin typeface="Calibri" charset="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1" name="Rectangle 2"/>
          <p:cNvSpPr>
            <a:spLocks noGrp="1" noRot="1" noChangeAspect="1" noTextEdit="1"/>
          </p:cNvSpPr>
          <p:nvPr>
            <p:ph type="sldImg"/>
          </p:nvPr>
        </p:nvSpPr>
        <p:spPr>
          <a:ln/>
        </p:spPr>
      </p:sp>
      <p:sp>
        <p:nvSpPr>
          <p:cNvPr id="250882"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r>
              <a:rPr lang="en-US" dirty="0" smtClean="0">
                <a:latin typeface="Times New Roman" charset="0"/>
                <a:ea typeface="ＭＳ Ｐゴシック" charset="0"/>
                <a:cs typeface="ＭＳ Ｐゴシック" charset="0"/>
              </a:rPr>
              <a:t>If the rise</a:t>
            </a:r>
            <a:r>
              <a:rPr lang="en-US" baseline="0" dirty="0" smtClean="0">
                <a:latin typeface="Times New Roman" charset="0"/>
                <a:ea typeface="ＭＳ Ｐゴシック" charset="0"/>
                <a:cs typeface="ＭＳ Ｐゴシック" charset="0"/>
              </a:rPr>
              <a:t> between lunch and supper persists, and the need for correction persists, then the scheduled insulin dose should be increased at LUNCH by the average amount of correction needed at supper.  For example, the lunch time scheduled insulin dose may need to be adjusted to 3 units for this patient.</a:t>
            </a:r>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07523"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hlinkClick r:id="rId3" tooltip="Diabetes care."/>
              </a:rPr>
              <a:t>Diabetes Care.</a:t>
            </a:r>
            <a:r>
              <a:rPr lang="en-US" dirty="0" smtClean="0"/>
              <a:t> 2007 Sep;30(9):2181-6. </a:t>
            </a:r>
            <a:r>
              <a:rPr lang="en-US" dirty="0" err="1" smtClean="0"/>
              <a:t>Epub</a:t>
            </a:r>
            <a:r>
              <a:rPr lang="en-US" dirty="0" smtClean="0"/>
              <a:t> 2007 May 18.</a:t>
            </a:r>
          </a:p>
          <a:p>
            <a:r>
              <a:rPr lang="en-US" b="1" dirty="0" smtClean="0"/>
              <a:t>Randomized study of basal-bolus insulin therapy in the inpatient management of patients with type 2 diabetes (RABBIT 2 trial).</a:t>
            </a:r>
          </a:p>
          <a:p>
            <a:r>
              <a:rPr lang="en-US" dirty="0" smtClean="0">
                <a:hlinkClick r:id="rId4"/>
              </a:rPr>
              <a:t>Umpierrez GE</a:t>
            </a:r>
            <a:r>
              <a:rPr lang="en-US" dirty="0" smtClean="0"/>
              <a:t>, </a:t>
            </a:r>
            <a:r>
              <a:rPr lang="en-US" dirty="0" smtClean="0">
                <a:hlinkClick r:id="rId5"/>
              </a:rPr>
              <a:t>Smiley D</a:t>
            </a:r>
            <a:r>
              <a:rPr lang="en-US" dirty="0" smtClean="0"/>
              <a:t>, </a:t>
            </a:r>
            <a:r>
              <a:rPr lang="en-US" dirty="0" smtClean="0">
                <a:hlinkClick r:id="rId6"/>
              </a:rPr>
              <a:t>Zisman A</a:t>
            </a:r>
            <a:r>
              <a:rPr lang="en-US" dirty="0" smtClean="0"/>
              <a:t>, </a:t>
            </a:r>
            <a:r>
              <a:rPr lang="en-US" dirty="0" smtClean="0">
                <a:hlinkClick r:id="rId7"/>
              </a:rPr>
              <a:t>Prieto LM</a:t>
            </a:r>
            <a:r>
              <a:rPr lang="en-US" dirty="0" smtClean="0"/>
              <a:t>, </a:t>
            </a:r>
            <a:r>
              <a:rPr lang="en-US" dirty="0" smtClean="0">
                <a:hlinkClick r:id="rId8"/>
              </a:rPr>
              <a:t>Palacio A</a:t>
            </a:r>
            <a:r>
              <a:rPr lang="en-US" dirty="0" smtClean="0"/>
              <a:t>, </a:t>
            </a:r>
            <a:r>
              <a:rPr lang="en-US" dirty="0" smtClean="0">
                <a:hlinkClick r:id="rId9"/>
              </a:rPr>
              <a:t>Ceron M</a:t>
            </a:r>
            <a:r>
              <a:rPr lang="en-US" dirty="0" smtClean="0"/>
              <a:t>, </a:t>
            </a:r>
            <a:r>
              <a:rPr lang="en-US" dirty="0" smtClean="0">
                <a:hlinkClick r:id="rId10"/>
              </a:rPr>
              <a:t>Puig A</a:t>
            </a:r>
            <a:r>
              <a:rPr lang="en-US" dirty="0" smtClean="0"/>
              <a:t>, </a:t>
            </a:r>
            <a:r>
              <a:rPr lang="en-US" dirty="0" smtClean="0">
                <a:hlinkClick r:id="rId11"/>
              </a:rPr>
              <a:t>Mejia R</a:t>
            </a:r>
            <a:r>
              <a:rPr lang="en-US" dirty="0" smtClean="0"/>
              <a:t>.</a:t>
            </a:r>
          </a:p>
          <a:p>
            <a:r>
              <a:rPr lang="en-US" b="1" dirty="0" smtClean="0"/>
              <a:t>Source</a:t>
            </a:r>
          </a:p>
          <a:p>
            <a:r>
              <a:rPr lang="en-US" dirty="0" smtClean="0"/>
              <a:t>General Clinical Research Center, Emory University School of Medicine, Grady Health System, 49 Jesse Hill Jr. Dr., Atlanta, GA 30303, USA. </a:t>
            </a:r>
            <a:r>
              <a:rPr lang="en-US" dirty="0" err="1" smtClean="0"/>
              <a:t>geumpie@emory.edu</a:t>
            </a:r>
            <a:endParaRPr lang="en-US" dirty="0" smtClean="0"/>
          </a:p>
          <a:p>
            <a:r>
              <a:rPr lang="en-US" b="1" dirty="0" smtClean="0"/>
              <a:t>Abstract</a:t>
            </a:r>
          </a:p>
          <a:p>
            <a:r>
              <a:rPr lang="en-US" b="1" dirty="0" smtClean="0"/>
              <a:t>OBJECTIVE: </a:t>
            </a:r>
          </a:p>
          <a:p>
            <a:r>
              <a:rPr lang="en-US" dirty="0" smtClean="0"/>
              <a:t>We sought to study the optimal management of hyperglycemia in non-intensive care unit patients with type 2 diabetes, as few studies thus far have focused on the subject.</a:t>
            </a:r>
          </a:p>
          <a:p>
            <a:r>
              <a:rPr lang="en-US" b="1" dirty="0" smtClean="0"/>
              <a:t>RESEARCH DESIGN AND METHODS: </a:t>
            </a:r>
          </a:p>
          <a:p>
            <a:r>
              <a:rPr lang="en-US" dirty="0" smtClean="0"/>
              <a:t>We conducted a prospective, multicenter, randomized trial to compare the efficacy and safety of a basal-bolus insulin regimen with that of sliding-scale regular insulin (SSI) in patients with type 2 diabetes. A total of 130 insulin-naive patients were randomized to receive </a:t>
            </a:r>
            <a:r>
              <a:rPr lang="en-US" dirty="0" err="1" smtClean="0"/>
              <a:t>glargine</a:t>
            </a:r>
            <a:r>
              <a:rPr lang="en-US" dirty="0" smtClean="0"/>
              <a:t> and </a:t>
            </a:r>
            <a:r>
              <a:rPr lang="en-US" dirty="0" err="1" smtClean="0"/>
              <a:t>glulisine</a:t>
            </a:r>
            <a:r>
              <a:rPr lang="en-US" dirty="0" smtClean="0"/>
              <a:t> (n = 65) or a standard SSI protocol (n = 65). </a:t>
            </a:r>
            <a:r>
              <a:rPr lang="en-US" dirty="0" err="1" smtClean="0"/>
              <a:t>Glargine</a:t>
            </a:r>
            <a:r>
              <a:rPr lang="en-US" dirty="0" smtClean="0"/>
              <a:t> was given once daily and </a:t>
            </a:r>
            <a:r>
              <a:rPr lang="en-US" dirty="0" err="1" smtClean="0"/>
              <a:t>glulisine</a:t>
            </a:r>
            <a:r>
              <a:rPr lang="en-US" dirty="0" smtClean="0"/>
              <a:t> before meals at a starting dose of 0.4 units x kg(-1) x day(-1) for blood glucose 140-200 mg/dl or 0.5 units x kg(-1) x day(-1) for blood glucose 201-400 mg/dl. SSI was given four times per day for blood glucose &gt;140 mg/dl.</a:t>
            </a:r>
          </a:p>
          <a:p>
            <a:r>
              <a:rPr lang="en-US" b="1" dirty="0" smtClean="0"/>
              <a:t>RESULTS: </a:t>
            </a:r>
          </a:p>
          <a:p>
            <a:r>
              <a:rPr lang="en-US" dirty="0" smtClean="0"/>
              <a:t>The mean admission blood glucose was 229 +/- 6 mg/dl and A1C 8.8 +/- 2%. A blood glucose target of &lt;140 mg/dl was achieved in 66% of patients in the </a:t>
            </a:r>
            <a:r>
              <a:rPr lang="en-US" dirty="0" err="1" smtClean="0"/>
              <a:t>glargine</a:t>
            </a:r>
            <a:r>
              <a:rPr lang="en-US" dirty="0" smtClean="0"/>
              <a:t> and </a:t>
            </a:r>
            <a:r>
              <a:rPr lang="en-US" dirty="0" err="1" smtClean="0"/>
              <a:t>glulisine</a:t>
            </a:r>
            <a:r>
              <a:rPr lang="en-US" dirty="0" smtClean="0"/>
              <a:t> group and in 38% of those in the SSI group. The mean daily blood glucose between groups ranged from 23 to 58 mg/dl, with an overall blood glucose difference of 27 mg/dl (P &lt; 0.01). Despite increasing insulin doses, 14% of patients treated with SSI remained with blood glucose &gt;240 mg/dl. There were no differences in the rate of hypoglycemia or length of hospital stay.</a:t>
            </a:r>
          </a:p>
          <a:p>
            <a:r>
              <a:rPr lang="en-US" b="1" dirty="0" smtClean="0"/>
              <a:t>CONCLUSIONS: </a:t>
            </a:r>
          </a:p>
          <a:p>
            <a:r>
              <a:rPr lang="en-US" dirty="0" smtClean="0"/>
              <a:t>Treatment with insulin </a:t>
            </a:r>
            <a:r>
              <a:rPr lang="en-US" dirty="0" err="1" smtClean="0"/>
              <a:t>glargine</a:t>
            </a:r>
            <a:r>
              <a:rPr lang="en-US" dirty="0" smtClean="0"/>
              <a:t> and </a:t>
            </a:r>
            <a:r>
              <a:rPr lang="en-US" dirty="0" err="1" smtClean="0"/>
              <a:t>glulisine</a:t>
            </a:r>
            <a:r>
              <a:rPr lang="en-US" dirty="0" smtClean="0"/>
              <a:t> resulted in significant improvement in glycemic control compared with that achieved with the use of SSI alone. Our study indicates that a basal-bolus insulin regimen is preferred over SSI in the management of non-critically ill, hospitalized patients with type 2 diabetes.</a:t>
            </a:r>
          </a:p>
          <a:p>
            <a:pPr marL="177862" indent="-177862"/>
            <a:endParaRPr lang="en-US" dirty="0">
              <a:latin typeface="Calibri" charset="0"/>
              <a:cs typeface="ＭＳ Ｐゴシック" charset="0"/>
            </a:endParaRPr>
          </a:p>
          <a:p>
            <a:r>
              <a:rPr lang="en-US" sz="1800" dirty="0" smtClean="0">
                <a:hlinkClick r:id="rId12" tooltip="Diabetes care."/>
              </a:rPr>
              <a:t>Diabetes Care.</a:t>
            </a:r>
            <a:r>
              <a:rPr lang="en-US" sz="1800" dirty="0" smtClean="0"/>
              <a:t> 2011 Feb;34(2):256-61. </a:t>
            </a:r>
            <a:r>
              <a:rPr lang="en-US" sz="1800" dirty="0" err="1" smtClean="0"/>
              <a:t>doi</a:t>
            </a:r>
            <a:r>
              <a:rPr lang="en-US" sz="1800" dirty="0" smtClean="0"/>
              <a:t>: 10.2337/dc10-1407. </a:t>
            </a:r>
            <a:r>
              <a:rPr lang="en-US" sz="1800" dirty="0" err="1" smtClean="0"/>
              <a:t>Epub</a:t>
            </a:r>
            <a:r>
              <a:rPr lang="en-US" sz="1800" dirty="0" smtClean="0"/>
              <a:t> 2011 Jan 12.</a:t>
            </a:r>
          </a:p>
          <a:p>
            <a:r>
              <a:rPr lang="en-US" sz="1800" b="1" dirty="0" smtClean="0"/>
              <a:t>Randomized study of basal-bolus insulin therapy in the inpatient management of patients with type 2 diabetes undergoing general surgery (RABBIT 2 surgery).</a:t>
            </a:r>
          </a:p>
          <a:p>
            <a:r>
              <a:rPr lang="en-US" sz="1800" dirty="0" smtClean="0">
                <a:hlinkClick r:id="rId13"/>
              </a:rPr>
              <a:t>Umpierrez GE</a:t>
            </a:r>
            <a:r>
              <a:rPr lang="en-US" sz="1800" dirty="0" smtClean="0"/>
              <a:t>, </a:t>
            </a:r>
            <a:r>
              <a:rPr lang="en-US" sz="1800" dirty="0" smtClean="0">
                <a:hlinkClick r:id="rId14"/>
              </a:rPr>
              <a:t>Smiley D</a:t>
            </a:r>
            <a:r>
              <a:rPr lang="en-US" sz="1800" dirty="0" smtClean="0"/>
              <a:t>, </a:t>
            </a:r>
            <a:r>
              <a:rPr lang="en-US" sz="1800" dirty="0" smtClean="0">
                <a:hlinkClick r:id="rId15"/>
              </a:rPr>
              <a:t>Jacobs S</a:t>
            </a:r>
            <a:r>
              <a:rPr lang="en-US" sz="1800" dirty="0" smtClean="0"/>
              <a:t>, </a:t>
            </a:r>
            <a:r>
              <a:rPr lang="en-US" sz="1800" dirty="0" smtClean="0">
                <a:hlinkClick r:id="rId16"/>
              </a:rPr>
              <a:t>Peng L</a:t>
            </a:r>
            <a:r>
              <a:rPr lang="en-US" sz="1800" dirty="0" smtClean="0"/>
              <a:t>, </a:t>
            </a:r>
            <a:r>
              <a:rPr lang="en-US" sz="1800" dirty="0" smtClean="0">
                <a:hlinkClick r:id="rId17"/>
              </a:rPr>
              <a:t>Temponi A</a:t>
            </a:r>
            <a:r>
              <a:rPr lang="en-US" sz="1800" dirty="0" smtClean="0"/>
              <a:t>, </a:t>
            </a:r>
            <a:r>
              <a:rPr lang="en-US" sz="1800" dirty="0" smtClean="0">
                <a:hlinkClick r:id="rId18"/>
              </a:rPr>
              <a:t>Mulligan P</a:t>
            </a:r>
            <a:r>
              <a:rPr lang="en-US" sz="1800" dirty="0" smtClean="0"/>
              <a:t>, </a:t>
            </a:r>
            <a:r>
              <a:rPr lang="en-US" sz="1800" dirty="0" smtClean="0">
                <a:hlinkClick r:id="rId19"/>
              </a:rPr>
              <a:t>Umpierrez D</a:t>
            </a:r>
            <a:r>
              <a:rPr lang="en-US" sz="1800" dirty="0" smtClean="0"/>
              <a:t>, </a:t>
            </a:r>
            <a:r>
              <a:rPr lang="en-US" sz="1800" dirty="0" smtClean="0">
                <a:hlinkClick r:id="rId20"/>
              </a:rPr>
              <a:t>Newton C</a:t>
            </a:r>
            <a:r>
              <a:rPr lang="en-US" sz="1800" dirty="0" smtClean="0"/>
              <a:t>, </a:t>
            </a:r>
            <a:r>
              <a:rPr lang="en-US" sz="1800" dirty="0" smtClean="0">
                <a:hlinkClick r:id="rId21"/>
              </a:rPr>
              <a:t>Olson D</a:t>
            </a:r>
            <a:r>
              <a:rPr lang="en-US" sz="1800" dirty="0" smtClean="0"/>
              <a:t>, </a:t>
            </a:r>
            <a:r>
              <a:rPr lang="en-US" sz="1800" dirty="0" smtClean="0">
                <a:hlinkClick r:id="rId22"/>
              </a:rPr>
              <a:t>Rizzo M</a:t>
            </a:r>
            <a:r>
              <a:rPr lang="en-US" sz="1800" dirty="0" smtClean="0"/>
              <a:t>.</a:t>
            </a:r>
          </a:p>
          <a:p>
            <a:r>
              <a:rPr lang="en-US" sz="1800" b="1" dirty="0" smtClean="0"/>
              <a:t>Source</a:t>
            </a:r>
          </a:p>
          <a:p>
            <a:r>
              <a:rPr lang="en-US" sz="1800" dirty="0" smtClean="0"/>
              <a:t>Department of Medicine, Emory University, Atlanta, Georgia, USA. </a:t>
            </a:r>
            <a:r>
              <a:rPr lang="en-US" sz="1800" dirty="0" err="1" smtClean="0"/>
              <a:t>geumpie@emory.edu</a:t>
            </a:r>
            <a:endParaRPr lang="en-US" sz="1800" dirty="0" smtClean="0"/>
          </a:p>
          <a:p>
            <a:r>
              <a:rPr lang="en-US" sz="1800" b="1" dirty="0" smtClean="0"/>
              <a:t>Abstract</a:t>
            </a:r>
          </a:p>
          <a:p>
            <a:r>
              <a:rPr lang="en-US" sz="1800" b="1" dirty="0" smtClean="0"/>
              <a:t>OBJECTIVE: </a:t>
            </a:r>
          </a:p>
          <a:p>
            <a:r>
              <a:rPr lang="en-US" sz="1800" dirty="0" smtClean="0"/>
              <a:t>The optimal treatment of hyperglycemia in general surgical patients with type 2 diabetes mellitus is not known.</a:t>
            </a:r>
          </a:p>
          <a:p>
            <a:r>
              <a:rPr lang="en-US" sz="1800" b="1" dirty="0" smtClean="0"/>
              <a:t>RESEARCH DESIGN AND METHODS: </a:t>
            </a:r>
          </a:p>
          <a:p>
            <a:r>
              <a:rPr lang="en-US" sz="1800" dirty="0" smtClean="0"/>
              <a:t>This randomized multicenter trial compared the safety and efficacy of a basal-bolus insulin regimen with </a:t>
            </a:r>
            <a:r>
              <a:rPr lang="en-US" sz="1800" dirty="0" err="1" smtClean="0"/>
              <a:t>glargine</a:t>
            </a:r>
            <a:r>
              <a:rPr lang="en-US" sz="1800" dirty="0" smtClean="0"/>
              <a:t> once daily and </a:t>
            </a:r>
            <a:r>
              <a:rPr lang="en-US" sz="1800" dirty="0" err="1" smtClean="0"/>
              <a:t>glulisine</a:t>
            </a:r>
            <a:r>
              <a:rPr lang="en-US" sz="1800" dirty="0" smtClean="0"/>
              <a:t> before meals (n = 104) to sliding scale regular insulin (SSI) four times daily (n = 107) in patients with type 2 diabetes mellitus undergoing general surgery. Outcomes included differences in daily blood glucose (BG) and a composite of postoperative complications including wound infection, pneumonia, bacteremia, and respiratory and acute renal failure.</a:t>
            </a:r>
          </a:p>
          <a:p>
            <a:r>
              <a:rPr lang="en-US" sz="1800" b="1" dirty="0" smtClean="0"/>
              <a:t>RESULTS: </a:t>
            </a:r>
          </a:p>
          <a:p>
            <a:r>
              <a:rPr lang="en-US" sz="1800" dirty="0" smtClean="0"/>
              <a:t>The mean daily glucose concentration after the 1st day of basal-bolus insulin and SSI was 145 ± 32 mg/</a:t>
            </a:r>
            <a:r>
              <a:rPr lang="en-US" sz="1800" dirty="0" err="1" smtClean="0"/>
              <a:t>dL</a:t>
            </a:r>
            <a:r>
              <a:rPr lang="en-US" sz="1800" dirty="0" smtClean="0"/>
              <a:t> and 172 ± 47 mg/</a:t>
            </a:r>
            <a:r>
              <a:rPr lang="en-US" sz="1800" dirty="0" err="1" smtClean="0"/>
              <a:t>dL</a:t>
            </a:r>
            <a:r>
              <a:rPr lang="en-US" sz="1800" dirty="0" smtClean="0"/>
              <a:t>, respectively (P &lt; 0.01). Glucose readings &lt;140 mg/</a:t>
            </a:r>
            <a:r>
              <a:rPr lang="en-US" sz="1800" dirty="0" err="1" smtClean="0"/>
              <a:t>dL</a:t>
            </a:r>
            <a:r>
              <a:rPr lang="en-US" sz="1800" dirty="0" smtClean="0"/>
              <a:t> were recorded in 55% of patients in basal-bolus and 31% in the SSI group (P &lt; 0.001). There were reductions with basal-bolus as compared with SSI in the composite outcome [24.3 and 8.6%; odds ratio 3.39 (95% CI 1.50-7.65); P = 0.003]. Glucose &lt;70 mg/</a:t>
            </a:r>
            <a:r>
              <a:rPr lang="en-US" sz="1800" dirty="0" err="1" smtClean="0"/>
              <a:t>dL</a:t>
            </a:r>
            <a:r>
              <a:rPr lang="en-US" sz="1800" dirty="0" smtClean="0"/>
              <a:t> was reported in 23.1% of patients in the basal-bolus group and 4.7% in the SSI group (P &lt; 0.001), but there were no significant differences in the frequency of BG &lt;40 mg/</a:t>
            </a:r>
            <a:r>
              <a:rPr lang="en-US" sz="1800" dirty="0" err="1" smtClean="0"/>
              <a:t>dL</a:t>
            </a:r>
            <a:r>
              <a:rPr lang="en-US" sz="1800" dirty="0" smtClean="0"/>
              <a:t> between groups (P = 0.057).</a:t>
            </a:r>
          </a:p>
          <a:p>
            <a:r>
              <a:rPr lang="en-US" sz="1800" b="1" dirty="0" smtClean="0"/>
              <a:t>CONCLUSIONS: </a:t>
            </a:r>
          </a:p>
          <a:p>
            <a:r>
              <a:rPr lang="en-US" sz="1800" dirty="0" smtClean="0"/>
              <a:t>Basal-bolus treatment with </a:t>
            </a:r>
            <a:r>
              <a:rPr lang="en-US" sz="1800" dirty="0" err="1" smtClean="0"/>
              <a:t>glargine</a:t>
            </a:r>
            <a:r>
              <a:rPr lang="en-US" sz="1800" dirty="0" smtClean="0"/>
              <a:t> once daily plus </a:t>
            </a:r>
            <a:r>
              <a:rPr lang="en-US" sz="1800" dirty="0" err="1" smtClean="0"/>
              <a:t>glulisine</a:t>
            </a:r>
            <a:r>
              <a:rPr lang="en-US" sz="1800" dirty="0" smtClean="0"/>
              <a:t> before meals improved glycemic control and reduced hospital complications compared with SSI in general surgery patients. Our study indicates that a basal-bolus insulin regimen is preferred over SSI in the hospital management of general surgery patients with type 2 diabetes.</a:t>
            </a:r>
          </a:p>
          <a:p>
            <a:pPr marL="177862" indent="-177862"/>
            <a:endParaRPr lang="en-US" sz="1800" b="1" dirty="0">
              <a:latin typeface="Calibri" charset="0"/>
            </a:endParaRPr>
          </a:p>
          <a:p>
            <a:pPr marL="177862" indent="-177862"/>
            <a:r>
              <a:rPr lang="en-US" sz="1000" b="1" dirty="0">
                <a:latin typeface="Calibri" charset="0"/>
              </a:rPr>
              <a:t>	Reference(s):</a:t>
            </a:r>
          </a:p>
          <a:p>
            <a:pPr marL="177862" indent="-177862"/>
            <a:r>
              <a:rPr lang="en-US" sz="1000" dirty="0">
                <a:latin typeface="Calibri" charset="0"/>
              </a:rPr>
              <a:t>	</a:t>
            </a:r>
            <a:r>
              <a:rPr lang="en-US" sz="1000" dirty="0" err="1">
                <a:latin typeface="Calibri" charset="0"/>
              </a:rPr>
              <a:t>Umpierrez</a:t>
            </a:r>
            <a:r>
              <a:rPr lang="en-US" sz="1000" dirty="0">
                <a:latin typeface="Calibri" charset="0"/>
              </a:rPr>
              <a:t> GE, Smiley D, </a:t>
            </a:r>
            <a:r>
              <a:rPr lang="en-US" sz="1000" dirty="0" err="1">
                <a:latin typeface="Calibri" charset="0"/>
              </a:rPr>
              <a:t>Zisman</a:t>
            </a:r>
            <a:r>
              <a:rPr lang="en-US" sz="1000" dirty="0">
                <a:latin typeface="Calibri" charset="0"/>
              </a:rPr>
              <a:t> A, et al. Randomized study of basal-bolus insulin therapy in the inpatient management of patients with type 2 diabetes (RABBIT 2 trial). </a:t>
            </a:r>
            <a:r>
              <a:rPr lang="en-US" sz="1000" i="1" dirty="0">
                <a:latin typeface="Calibri" charset="0"/>
              </a:rPr>
              <a:t>Diabetes Care</a:t>
            </a:r>
            <a:r>
              <a:rPr lang="en-US" sz="1000" dirty="0">
                <a:latin typeface="Calibri" charset="0"/>
              </a:rPr>
              <a:t> 2007;30:2181-6.</a:t>
            </a:r>
          </a:p>
          <a:p>
            <a:pPr marL="177862" indent="-177862"/>
            <a:r>
              <a:rPr lang="en-US" sz="1000" dirty="0">
                <a:latin typeface="Calibri" charset="0"/>
              </a:rPr>
              <a:t>	</a:t>
            </a:r>
            <a:r>
              <a:rPr lang="en-US" sz="1000" dirty="0" err="1">
                <a:latin typeface="Calibri" charset="0"/>
              </a:rPr>
              <a:t>Umpierrez</a:t>
            </a:r>
            <a:r>
              <a:rPr lang="en-US" sz="1000" dirty="0">
                <a:latin typeface="Calibri" charset="0"/>
              </a:rPr>
              <a:t> GE, Smiley D, Jacobs S, et al. Randomized study of basal-bolus insulin therapy in the inpatient management of patients with type 2 diabetes undergoing general surgery (RABBIT 2 surgery). </a:t>
            </a:r>
            <a:r>
              <a:rPr lang="en-US" sz="1000" i="1" dirty="0">
                <a:latin typeface="Calibri" charset="0"/>
              </a:rPr>
              <a:t>Diabetes Care</a:t>
            </a:r>
            <a:r>
              <a:rPr lang="en-US" sz="1000" dirty="0">
                <a:latin typeface="Calibri" charset="0"/>
              </a:rPr>
              <a:t> 2011;34:256-61.</a:t>
            </a:r>
          </a:p>
          <a:p>
            <a:pPr marL="177862" indent="-177862"/>
            <a:endParaRPr lang="en-US" sz="1000" dirty="0">
              <a:latin typeface="Calibri" charset="0"/>
            </a:endParaRPr>
          </a:p>
        </p:txBody>
      </p:sp>
      <p:sp>
        <p:nvSpPr>
          <p:cNvPr id="107524" name="Slide Number Placeholder 3"/>
          <p:cNvSpPr txBox="1">
            <a:spLocks noGrp="1"/>
          </p:cNvSpPr>
          <p:nvPr/>
        </p:nvSpPr>
        <p:spPr bwMode="auto">
          <a:xfrm>
            <a:off x="3884852" y="8685862"/>
            <a:ext cx="2971593" cy="45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7" tIns="45714" rIns="91427" bIns="45714" anchor="b"/>
          <a:lstStyle>
            <a:lvl1pPr defTabSz="439738" eaLnBrk="0" hangingPunct="0">
              <a:defRPr sz="2400">
                <a:solidFill>
                  <a:schemeClr val="tx1"/>
                </a:solidFill>
                <a:latin typeface="Arial" charset="0"/>
                <a:ea typeface="ＭＳ Ｐゴシック" charset="0"/>
                <a:cs typeface="ＭＳ Ｐゴシック" charset="0"/>
              </a:defRPr>
            </a:lvl1pPr>
            <a:lvl2pPr marL="37931725" indent="-37474525" defTabSz="439738"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F483FB05-720A-714A-9272-8FC451A3E3E2}" type="slidenum">
              <a:rPr lang="en-US" sz="1200">
                <a:latin typeface="Calibri" charset="0"/>
                <a:cs typeface="Arial" charset="0"/>
              </a:rPr>
              <a:pPr algn="r" eaLnBrk="1" hangingPunct="1"/>
              <a:t>18</a:t>
            </a:fld>
            <a:endParaRPr lang="en-US" sz="1200">
              <a:latin typeface="Calibri" charset="0"/>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http://www.albertahealthservices.ca/scns/Page13149.aspx</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D2A82E9D-FECD-FD4A-AA8F-AC18A048C737}" type="slidenum">
              <a:rPr lang="en-US" smtClean="0"/>
              <a:t>27</a:t>
            </a:fld>
            <a:endParaRPr lang="en-US"/>
          </a:p>
        </p:txBody>
      </p:sp>
    </p:spTree>
    <p:extLst>
      <p:ext uri="{BB962C8B-B14F-4D97-AF65-F5344CB8AC3E}">
        <p14:creationId xmlns:p14="http://schemas.microsoft.com/office/powerpoint/2010/main" val="11363266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is evidence that adding </a:t>
            </a:r>
            <a:r>
              <a:rPr lang="en-US" dirty="0" err="1" smtClean="0"/>
              <a:t>hs</a:t>
            </a:r>
            <a:r>
              <a:rPr lang="en-US" dirty="0" smtClean="0"/>
              <a:t> NPH to patients with fasting hyperglycemia may lead</a:t>
            </a:r>
            <a:r>
              <a:rPr lang="en-US" baseline="0" dirty="0" smtClean="0"/>
              <a:t> to better </a:t>
            </a:r>
            <a:r>
              <a:rPr lang="en-US" baseline="0" dirty="0" err="1" smtClean="0"/>
              <a:t>gycemic</a:t>
            </a:r>
            <a:r>
              <a:rPr lang="en-US" baseline="0" dirty="0" smtClean="0"/>
              <a:t> control overall and reduced weight gain so the first regimen is balanced</a:t>
            </a:r>
          </a:p>
          <a:p>
            <a:r>
              <a:rPr lang="en-US" baseline="0" dirty="0" smtClean="0"/>
              <a:t>The second regimen – a patient needing insulin for all meals and bedtime is about 50% basal</a:t>
            </a:r>
          </a:p>
          <a:p>
            <a:r>
              <a:rPr lang="en-US" baseline="0" dirty="0" smtClean="0"/>
              <a:t>The third </a:t>
            </a:r>
            <a:r>
              <a:rPr lang="en-US" baseline="0" dirty="0" err="1" smtClean="0"/>
              <a:t>regiemen</a:t>
            </a:r>
            <a:r>
              <a:rPr lang="en-US" baseline="0" dirty="0" smtClean="0"/>
              <a:t> is the same patient who is only taking basal insulin and achieving similar glucose results on paper, but more lows due to the fact that 100% of the regimen is basal and there is insufficient flexibility (attributed by bolus insulin instead of basal) to address changes in intake or activity.</a:t>
            </a:r>
            <a:endParaRPr lang="en-US" dirty="0"/>
          </a:p>
        </p:txBody>
      </p:sp>
      <p:sp>
        <p:nvSpPr>
          <p:cNvPr id="4" name="Slide Number Placeholder 3"/>
          <p:cNvSpPr>
            <a:spLocks noGrp="1"/>
          </p:cNvSpPr>
          <p:nvPr>
            <p:ph type="sldNum" sz="quarter" idx="10"/>
          </p:nvPr>
        </p:nvSpPr>
        <p:spPr/>
        <p:txBody>
          <a:bodyPr/>
          <a:lstStyle/>
          <a:p>
            <a:fld id="{D2A82E9D-FECD-FD4A-AA8F-AC18A048C737}" type="slidenum">
              <a:rPr lang="en-US" smtClean="0"/>
              <a:t>29</a:t>
            </a:fld>
            <a:endParaRPr lang="en-US"/>
          </a:p>
        </p:txBody>
      </p:sp>
    </p:spTree>
    <p:extLst>
      <p:ext uri="{BB962C8B-B14F-4D97-AF65-F5344CB8AC3E}">
        <p14:creationId xmlns:p14="http://schemas.microsoft.com/office/powerpoint/2010/main" val="773262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lang="en-US"/>
          </a:p>
        </p:txBody>
      </p:sp>
      <p:sp>
        <p:nvSpPr>
          <p:cNvPr id="4" name="Date Placeholder 3"/>
          <p:cNvSpPr>
            <a:spLocks noGrp="1"/>
          </p:cNvSpPr>
          <p:nvPr>
            <p:ph type="dt" sz="half" idx="10"/>
          </p:nvPr>
        </p:nvSpPr>
        <p:spPr/>
        <p:txBody>
          <a:bodyPr/>
          <a:lstStyle/>
          <a:p>
            <a:fld id="{EBCD5785-8A43-4CC4-A705-D4AA7E8DB57F}" type="datetimeFigureOut">
              <a:rPr lang="en-US" smtClean="0">
                <a:solidFill>
                  <a:prstClr val="black">
                    <a:tint val="75000"/>
                  </a:prstClr>
                </a:solidFill>
              </a:rPr>
              <a:pPr/>
              <a:t>2/22/2017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914272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EBCD5785-8A43-4CC4-A705-D4AA7E8DB57F}" type="datetimeFigureOut">
              <a:rPr lang="en-US" smtClean="0">
                <a:solidFill>
                  <a:prstClr val="black">
                    <a:tint val="75000"/>
                  </a:prstClr>
                </a:solidFill>
              </a:rPr>
              <a:pPr/>
              <a:t>2/22/2017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520823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EBCD5785-8A43-4CC4-A705-D4AA7E8DB57F}" type="datetimeFigureOut">
              <a:rPr lang="en-US" smtClean="0">
                <a:solidFill>
                  <a:prstClr val="black">
                    <a:tint val="75000"/>
                  </a:prstClr>
                </a:solidFill>
              </a:rPr>
              <a:pPr/>
              <a:t>2/22/2017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794740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2" descr="Screen1"/>
          <p:cNvPicPr>
            <a:picLocks noChangeAspect="1" noChangeArrowheads="1"/>
          </p:cNvPicPr>
          <p:nvPr/>
        </p:nvPicPr>
        <p:blipFill>
          <a:blip cstate="email">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685800" y="838200"/>
            <a:ext cx="7772400" cy="1143000"/>
          </a:xfrm>
        </p:spPr>
        <p:txBody>
          <a:bodyPr/>
          <a:lstStyle>
            <a:lvl1pPr>
              <a:defRPr sz="3600" b="0">
                <a:solidFill>
                  <a:schemeClr val="bg1"/>
                </a:solidFill>
              </a:defRPr>
            </a:lvl1pPr>
          </a:lstStyle>
          <a:p>
            <a:pPr lvl="0"/>
            <a:r>
              <a:rPr lang="en-US" noProof="0" smtClean="0"/>
              <a:t>Click to edit Master title style</a:t>
            </a:r>
          </a:p>
        </p:txBody>
      </p:sp>
      <p:sp>
        <p:nvSpPr>
          <p:cNvPr id="3075" name="Rectangle 3"/>
          <p:cNvSpPr>
            <a:spLocks noGrp="1" noChangeArrowheads="1"/>
          </p:cNvSpPr>
          <p:nvPr>
            <p:ph type="subTitle" idx="1"/>
          </p:nvPr>
        </p:nvSpPr>
        <p:spPr>
          <a:xfrm>
            <a:off x="685800" y="1981200"/>
            <a:ext cx="6400800" cy="1752600"/>
          </a:xfrm>
        </p:spPr>
        <p:txBody>
          <a:bodyPr/>
          <a:lstStyle>
            <a:lvl1pPr marL="0" indent="0">
              <a:buFontTx/>
              <a:buNone/>
              <a:defRPr>
                <a:solidFill>
                  <a:schemeClr val="bg1"/>
                </a:solidFill>
              </a:defRPr>
            </a:lvl1pPr>
          </a:lstStyle>
          <a:p>
            <a:pPr lvl="0"/>
            <a:r>
              <a:rPr lang="en-US" noProof="0" smtClean="0"/>
              <a:t>Click to edit Master subtitle style</a:t>
            </a:r>
          </a:p>
        </p:txBody>
      </p:sp>
    </p:spTree>
    <p:extLst>
      <p:ext uri="{BB962C8B-B14F-4D97-AF65-F5344CB8AC3E}">
        <p14:creationId xmlns:p14="http://schemas.microsoft.com/office/powerpoint/2010/main" val="42611463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atin typeface="Arial"/>
              </a:defRPr>
            </a:lvl1pPr>
          </a:lstStyle>
          <a:p>
            <a:pPr>
              <a:defRPr/>
            </a:pPr>
            <a:endParaRPr lang="en-US" dirty="0">
              <a:solidFill>
                <a:srgbClr val="000000"/>
              </a:solidFill>
            </a:endParaRPr>
          </a:p>
        </p:txBody>
      </p:sp>
    </p:spTree>
    <p:extLst>
      <p:ext uri="{BB962C8B-B14F-4D97-AF65-F5344CB8AC3E}">
        <p14:creationId xmlns:p14="http://schemas.microsoft.com/office/powerpoint/2010/main" val="33620131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atin typeface="Arial"/>
              </a:defRPr>
            </a:lvl1pPr>
          </a:lstStyle>
          <a:p>
            <a:pPr>
              <a:defRPr/>
            </a:pPr>
            <a:endParaRPr lang="en-US" dirty="0">
              <a:solidFill>
                <a:srgbClr val="000000"/>
              </a:solidFill>
            </a:endParaRPr>
          </a:p>
        </p:txBody>
      </p:sp>
    </p:spTree>
    <p:extLst>
      <p:ext uri="{BB962C8B-B14F-4D97-AF65-F5344CB8AC3E}">
        <p14:creationId xmlns:p14="http://schemas.microsoft.com/office/powerpoint/2010/main" val="6750587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990600" y="17526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953000" y="17526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4"/>
          <p:cNvSpPr>
            <a:spLocks noGrp="1" noChangeArrowheads="1"/>
          </p:cNvSpPr>
          <p:nvPr>
            <p:ph type="dt" sz="half" idx="10"/>
          </p:nvPr>
        </p:nvSpPr>
        <p:spPr>
          <a:ln/>
        </p:spPr>
        <p:txBody>
          <a:bodyPr/>
          <a:lstStyle>
            <a:lvl1pPr>
              <a:defRPr>
                <a:latin typeface="Arial"/>
              </a:defRPr>
            </a:lvl1pPr>
          </a:lstStyle>
          <a:p>
            <a:pPr>
              <a:defRPr/>
            </a:pPr>
            <a:endParaRPr lang="en-US" dirty="0">
              <a:solidFill>
                <a:srgbClr val="000000"/>
              </a:solidFill>
            </a:endParaRPr>
          </a:p>
        </p:txBody>
      </p:sp>
    </p:spTree>
    <p:extLst>
      <p:ext uri="{BB962C8B-B14F-4D97-AF65-F5344CB8AC3E}">
        <p14:creationId xmlns:p14="http://schemas.microsoft.com/office/powerpoint/2010/main" val="3250567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Rectangle 4"/>
          <p:cNvSpPr>
            <a:spLocks noGrp="1" noChangeArrowheads="1"/>
          </p:cNvSpPr>
          <p:nvPr>
            <p:ph type="dt" sz="half" idx="10"/>
          </p:nvPr>
        </p:nvSpPr>
        <p:spPr>
          <a:ln/>
        </p:spPr>
        <p:txBody>
          <a:bodyPr/>
          <a:lstStyle>
            <a:lvl1pPr>
              <a:defRPr>
                <a:latin typeface="Arial"/>
              </a:defRPr>
            </a:lvl1pPr>
          </a:lstStyle>
          <a:p>
            <a:pPr>
              <a:defRPr/>
            </a:pPr>
            <a:endParaRPr lang="en-US" dirty="0">
              <a:solidFill>
                <a:srgbClr val="000000"/>
              </a:solidFill>
            </a:endParaRPr>
          </a:p>
        </p:txBody>
      </p:sp>
    </p:spTree>
    <p:extLst>
      <p:ext uri="{BB962C8B-B14F-4D97-AF65-F5344CB8AC3E}">
        <p14:creationId xmlns:p14="http://schemas.microsoft.com/office/powerpoint/2010/main" val="2581242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Rectangle 4"/>
          <p:cNvSpPr>
            <a:spLocks noGrp="1" noChangeArrowheads="1"/>
          </p:cNvSpPr>
          <p:nvPr>
            <p:ph type="dt" sz="half" idx="10"/>
          </p:nvPr>
        </p:nvSpPr>
        <p:spPr>
          <a:ln/>
        </p:spPr>
        <p:txBody>
          <a:bodyPr/>
          <a:lstStyle>
            <a:lvl1pPr>
              <a:defRPr>
                <a:latin typeface="Arial"/>
              </a:defRPr>
            </a:lvl1pPr>
          </a:lstStyle>
          <a:p>
            <a:pPr>
              <a:defRPr/>
            </a:pPr>
            <a:endParaRPr lang="en-US" dirty="0">
              <a:solidFill>
                <a:srgbClr val="000000"/>
              </a:solidFill>
            </a:endParaRPr>
          </a:p>
        </p:txBody>
      </p:sp>
    </p:spTree>
    <p:extLst>
      <p:ext uri="{BB962C8B-B14F-4D97-AF65-F5344CB8AC3E}">
        <p14:creationId xmlns:p14="http://schemas.microsoft.com/office/powerpoint/2010/main" val="26162602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atin typeface="Arial"/>
              </a:defRPr>
            </a:lvl1pPr>
          </a:lstStyle>
          <a:p>
            <a:pPr>
              <a:defRPr/>
            </a:pPr>
            <a:endParaRPr lang="en-US" dirty="0">
              <a:solidFill>
                <a:srgbClr val="000000"/>
              </a:solidFill>
            </a:endParaRPr>
          </a:p>
        </p:txBody>
      </p:sp>
    </p:spTree>
    <p:extLst>
      <p:ext uri="{BB962C8B-B14F-4D97-AF65-F5344CB8AC3E}">
        <p14:creationId xmlns:p14="http://schemas.microsoft.com/office/powerpoint/2010/main" val="28970553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atin typeface="Arial"/>
              </a:defRPr>
            </a:lvl1pPr>
          </a:lstStyle>
          <a:p>
            <a:pPr>
              <a:defRPr/>
            </a:pPr>
            <a:endParaRPr lang="en-US" dirty="0">
              <a:solidFill>
                <a:srgbClr val="000000"/>
              </a:solidFill>
            </a:endParaRPr>
          </a:p>
        </p:txBody>
      </p:sp>
    </p:spTree>
    <p:extLst>
      <p:ext uri="{BB962C8B-B14F-4D97-AF65-F5344CB8AC3E}">
        <p14:creationId xmlns:p14="http://schemas.microsoft.com/office/powerpoint/2010/main" val="8312032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EBCD5785-8A43-4CC4-A705-D4AA7E8DB57F}" type="datetimeFigureOut">
              <a:rPr lang="en-US" smtClean="0">
                <a:solidFill>
                  <a:prstClr val="black">
                    <a:tint val="75000"/>
                  </a:prstClr>
                </a:solidFill>
              </a:rPr>
              <a:pPr/>
              <a:t>2/22/2017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223072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atin typeface="Arial"/>
              </a:defRPr>
            </a:lvl1pPr>
          </a:lstStyle>
          <a:p>
            <a:pPr>
              <a:defRPr/>
            </a:pPr>
            <a:endParaRPr lang="en-US" dirty="0">
              <a:solidFill>
                <a:srgbClr val="000000"/>
              </a:solidFill>
            </a:endParaRPr>
          </a:p>
        </p:txBody>
      </p:sp>
    </p:spTree>
    <p:extLst>
      <p:ext uri="{BB962C8B-B14F-4D97-AF65-F5344CB8AC3E}">
        <p14:creationId xmlns:p14="http://schemas.microsoft.com/office/powerpoint/2010/main" val="4938484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atin typeface="Arial"/>
              </a:defRPr>
            </a:lvl1pPr>
          </a:lstStyle>
          <a:p>
            <a:pPr>
              <a:defRPr/>
            </a:pPr>
            <a:endParaRPr lang="en-US" dirty="0">
              <a:solidFill>
                <a:srgbClr val="000000"/>
              </a:solidFill>
            </a:endParaRPr>
          </a:p>
        </p:txBody>
      </p:sp>
    </p:spTree>
    <p:extLst>
      <p:ext uri="{BB962C8B-B14F-4D97-AF65-F5344CB8AC3E}">
        <p14:creationId xmlns:p14="http://schemas.microsoft.com/office/powerpoint/2010/main" val="22428563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609600"/>
            <a:ext cx="2019300" cy="5257800"/>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685800" y="609600"/>
            <a:ext cx="5905500" cy="5257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atin typeface="Arial"/>
              </a:defRPr>
            </a:lvl1pPr>
          </a:lstStyle>
          <a:p>
            <a:pPr>
              <a:defRPr/>
            </a:pPr>
            <a:endParaRPr lang="en-US" dirty="0">
              <a:solidFill>
                <a:srgbClr val="000000"/>
              </a:solidFill>
            </a:endParaRPr>
          </a:p>
        </p:txBody>
      </p:sp>
    </p:spTree>
    <p:extLst>
      <p:ext uri="{BB962C8B-B14F-4D97-AF65-F5344CB8AC3E}">
        <p14:creationId xmlns:p14="http://schemas.microsoft.com/office/powerpoint/2010/main" val="3410722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EBCD5785-8A43-4CC4-A705-D4AA7E8DB57F}" type="datetimeFigureOut">
              <a:rPr lang="en-US" smtClean="0">
                <a:solidFill>
                  <a:prstClr val="black">
                    <a:tint val="75000"/>
                  </a:prstClr>
                </a:solidFill>
              </a:rPr>
              <a:pPr/>
              <a:t>2/22/2017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23761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Date Placeholder 4"/>
          <p:cNvSpPr>
            <a:spLocks noGrp="1"/>
          </p:cNvSpPr>
          <p:nvPr>
            <p:ph type="dt" sz="half" idx="10"/>
          </p:nvPr>
        </p:nvSpPr>
        <p:spPr/>
        <p:txBody>
          <a:bodyPr/>
          <a:lstStyle/>
          <a:p>
            <a:fld id="{EBCD5785-8A43-4CC4-A705-D4AA7E8DB57F}" type="datetimeFigureOut">
              <a:rPr lang="en-US" smtClean="0">
                <a:solidFill>
                  <a:prstClr val="black">
                    <a:tint val="75000"/>
                  </a:prstClr>
                </a:solidFill>
              </a:rPr>
              <a:pPr/>
              <a:t>2/22/2017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166850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Date Placeholder 6"/>
          <p:cNvSpPr>
            <a:spLocks noGrp="1"/>
          </p:cNvSpPr>
          <p:nvPr>
            <p:ph type="dt" sz="half" idx="10"/>
          </p:nvPr>
        </p:nvSpPr>
        <p:spPr/>
        <p:txBody>
          <a:bodyPr/>
          <a:lstStyle/>
          <a:p>
            <a:fld id="{EBCD5785-8A43-4CC4-A705-D4AA7E8DB57F}" type="datetimeFigureOut">
              <a:rPr lang="en-US" smtClean="0">
                <a:solidFill>
                  <a:prstClr val="black">
                    <a:tint val="75000"/>
                  </a:prstClr>
                </a:solidFill>
              </a:rPr>
              <a:pPr/>
              <a:t>2/22/2017</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116782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Date Placeholder 2"/>
          <p:cNvSpPr>
            <a:spLocks noGrp="1"/>
          </p:cNvSpPr>
          <p:nvPr>
            <p:ph type="dt" sz="half" idx="10"/>
          </p:nvPr>
        </p:nvSpPr>
        <p:spPr/>
        <p:txBody>
          <a:bodyPr/>
          <a:lstStyle/>
          <a:p>
            <a:fld id="{EBCD5785-8A43-4CC4-A705-D4AA7E8DB57F}" type="datetimeFigureOut">
              <a:rPr lang="en-US" smtClean="0">
                <a:solidFill>
                  <a:prstClr val="black">
                    <a:tint val="75000"/>
                  </a:prstClr>
                </a:solidFill>
              </a:rPr>
              <a:pPr/>
              <a:t>2/22/2017</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759745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CD5785-8A43-4CC4-A705-D4AA7E8DB57F}" type="datetimeFigureOut">
              <a:rPr lang="en-US" smtClean="0">
                <a:solidFill>
                  <a:prstClr val="black">
                    <a:tint val="75000"/>
                  </a:prstClr>
                </a:solidFill>
              </a:rPr>
              <a:pPr/>
              <a:t>2/22/2017</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193707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EBCD5785-8A43-4CC4-A705-D4AA7E8DB57F}" type="datetimeFigureOut">
              <a:rPr lang="en-US" smtClean="0">
                <a:solidFill>
                  <a:prstClr val="black">
                    <a:tint val="75000"/>
                  </a:prstClr>
                </a:solidFill>
              </a:rPr>
              <a:pPr/>
              <a:t>2/22/2017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085615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EBCD5785-8A43-4CC4-A705-D4AA7E8DB57F}" type="datetimeFigureOut">
              <a:rPr lang="en-US" smtClean="0">
                <a:solidFill>
                  <a:prstClr val="black">
                    <a:tint val="75000"/>
                  </a:prstClr>
                </a:solidFill>
              </a:rPr>
              <a:pPr/>
              <a:t>2/22/2017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11851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CD5785-8A43-4CC4-A705-D4AA7E8DB57F}" type="datetimeFigureOut">
              <a:rPr lang="en-US" smtClean="0">
                <a:solidFill>
                  <a:prstClr val="black">
                    <a:tint val="75000"/>
                  </a:prstClr>
                </a:solidFill>
              </a:rPr>
              <a:pPr/>
              <a:t>2/22/2017</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64987861"/>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8" descr="Screen5"/>
          <p:cNvPicPr>
            <a:picLocks noChangeAspect="1" noChangeArrowheads="1"/>
          </p:cNvPicPr>
          <p:nvPr/>
        </p:nvPicPr>
        <p:blipFill>
          <a:blip cstate="email">
            <a:extLst>
              <a:ext uri="{28A0092B-C50C-407E-A947-70E740481C1C}">
                <a14:useLocalDpi xmlns:a14="http://schemas.microsoft.com/office/drawing/2010/main" val="0"/>
              </a:ext>
            </a:extLst>
          </a:blip>
          <a:srcRect/>
          <a:stretch>
            <a:fillRect/>
          </a:stretch>
        </p:blipFill>
        <p:spPr bwMode="auto">
          <a:xfrm>
            <a:off x="0" y="0"/>
            <a:ext cx="9145588" cy="683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8" name="Rectangle 3"/>
          <p:cNvSpPr>
            <a:spLocks noGrp="1" noChangeArrowheads="1"/>
          </p:cNvSpPr>
          <p:nvPr>
            <p:ph type="body" idx="1"/>
          </p:nvPr>
        </p:nvSpPr>
        <p:spPr bwMode="auto">
          <a:xfrm>
            <a:off x="990600" y="17526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Rectangle 4"/>
          <p:cNvSpPr>
            <a:spLocks noGrp="1" noChangeArrowheads="1"/>
          </p:cNvSpPr>
          <p:nvPr>
            <p:ph type="dt" sz="half" idx="2"/>
          </p:nvPr>
        </p:nvSpPr>
        <p:spPr bwMode="auto">
          <a:xfrm>
            <a:off x="685800" y="6553200"/>
            <a:ext cx="1905000" cy="228600"/>
          </a:xfrm>
          <a:prstGeom prst="rect">
            <a:avLst/>
          </a:prstGeom>
          <a:noFill/>
          <a:ln>
            <a:noFill/>
          </a:ln>
          <a:extLst/>
        </p:spPr>
        <p:txBody>
          <a:bodyPr vert="horz" wrap="square" lIns="91440" tIns="45720" rIns="91440" bIns="45720" numCol="1" anchor="t" anchorCtr="0" compatLnSpc="1">
            <a:prstTxWarp prst="textNoShape">
              <a:avLst/>
            </a:prstTxWarp>
          </a:bodyPr>
          <a:lstStyle>
            <a:lvl1pPr>
              <a:defRPr sz="1400">
                <a:latin typeface="Arial"/>
                <a:ea typeface="ＭＳ Ｐゴシック" pitchFamily="34" charset="-128"/>
                <a:cs typeface="+mn-cs"/>
              </a:defRPr>
            </a:lvl1pPr>
          </a:lstStyle>
          <a:p>
            <a:pPr eaLnBrk="0" fontAlgn="base" hangingPunct="0">
              <a:spcBef>
                <a:spcPct val="0"/>
              </a:spcBef>
              <a:spcAft>
                <a:spcPct val="0"/>
              </a:spcAft>
              <a:defRPr/>
            </a:pPr>
            <a:endParaRPr lang="en-US" dirty="0">
              <a:solidFill>
                <a:srgbClr val="000000"/>
              </a:solidFill>
            </a:endParaRPr>
          </a:p>
        </p:txBody>
      </p:sp>
      <p:sp>
        <p:nvSpPr>
          <p:cNvPr id="6" name="Text Box 8"/>
          <p:cNvSpPr txBox="1">
            <a:spLocks noChangeArrowheads="1"/>
          </p:cNvSpPr>
          <p:nvPr userDrawn="1"/>
        </p:nvSpPr>
        <p:spPr bwMode="auto">
          <a:xfrm>
            <a:off x="235865" y="6335490"/>
            <a:ext cx="4786087" cy="469359"/>
          </a:xfrm>
          <a:prstGeom prst="rect">
            <a:avLst/>
          </a:prstGeom>
          <a:noFill/>
          <a:ln w="9525">
            <a:noFill/>
            <a:miter lim="800000"/>
            <a:headEnd/>
            <a:tailEnd/>
          </a:ln>
        </p:spPr>
        <p:txBody>
          <a:bodyPr wrap="square">
            <a:spAutoFit/>
          </a:bodyPr>
          <a:lstStyle/>
          <a:p>
            <a:pPr eaLnBrk="0" fontAlgn="base" hangingPunct="0">
              <a:spcBef>
                <a:spcPts val="200"/>
              </a:spcBef>
              <a:spcAft>
                <a:spcPct val="0"/>
              </a:spcAft>
              <a:defRPr/>
            </a:pPr>
            <a:r>
              <a:rPr lang="en-US" sz="1100" dirty="0" smtClean="0">
                <a:solidFill>
                  <a:srgbClr val="000000"/>
                </a:solidFill>
                <a:latin typeface="Arial"/>
                <a:ea typeface="ＭＳ Ｐゴシック" pitchFamily="34" charset="-128"/>
                <a:cs typeface="ＭＳ Ｐゴシック" charset="0"/>
              </a:rPr>
              <a:t>guidelines.diabetes.ca  </a:t>
            </a:r>
            <a:r>
              <a:rPr lang="en-US" sz="1100" dirty="0">
                <a:solidFill>
                  <a:srgbClr val="FF0000"/>
                </a:solidFill>
                <a:latin typeface="Arial"/>
                <a:ea typeface="ＭＳ Ｐゴシック" pitchFamily="34" charset="-128"/>
                <a:cs typeface="ＭＳ Ｐゴシック" charset="0"/>
              </a:rPr>
              <a:t>|</a:t>
            </a:r>
            <a:r>
              <a:rPr lang="en-US" sz="1100" dirty="0">
                <a:solidFill>
                  <a:srgbClr val="000000"/>
                </a:solidFill>
                <a:latin typeface="Arial"/>
                <a:ea typeface="ＭＳ Ｐゴシック" pitchFamily="34" charset="-128"/>
                <a:cs typeface="ＭＳ Ｐゴシック" charset="0"/>
              </a:rPr>
              <a:t>  1-800-BANTING (226-8464</a:t>
            </a:r>
            <a:r>
              <a:rPr lang="en-US" sz="1100" dirty="0" smtClean="0">
                <a:solidFill>
                  <a:srgbClr val="000000"/>
                </a:solidFill>
                <a:latin typeface="Arial"/>
                <a:ea typeface="ＭＳ Ｐゴシック" pitchFamily="34" charset="-128"/>
                <a:cs typeface="ＭＳ Ｐゴシック" charset="0"/>
              </a:rPr>
              <a:t>)  </a:t>
            </a:r>
            <a:r>
              <a:rPr lang="en-US" sz="1100" dirty="0" smtClean="0">
                <a:solidFill>
                  <a:srgbClr val="FF0000"/>
                </a:solidFill>
                <a:latin typeface="Arial"/>
                <a:ea typeface="ＭＳ Ｐゴシック" pitchFamily="34" charset="-128"/>
                <a:cs typeface="ＭＳ Ｐゴシック" charset="0"/>
              </a:rPr>
              <a:t>|</a:t>
            </a:r>
            <a:r>
              <a:rPr lang="en-US" sz="1100" dirty="0" smtClean="0">
                <a:solidFill>
                  <a:srgbClr val="000000"/>
                </a:solidFill>
                <a:latin typeface="Arial"/>
                <a:ea typeface="ＭＳ Ｐゴシック" pitchFamily="34" charset="-128"/>
                <a:cs typeface="ＭＳ Ｐゴシック" charset="0"/>
              </a:rPr>
              <a:t> diabetes.ca</a:t>
            </a:r>
          </a:p>
          <a:p>
            <a:pPr eaLnBrk="0" fontAlgn="base" hangingPunct="0">
              <a:spcBef>
                <a:spcPts val="200"/>
              </a:spcBef>
              <a:spcAft>
                <a:spcPct val="0"/>
              </a:spcAft>
              <a:defRPr/>
            </a:pPr>
            <a:r>
              <a:rPr lang="en-US" sz="1100" dirty="0" smtClean="0">
                <a:solidFill>
                  <a:srgbClr val="FFFFFF">
                    <a:lumMod val="50000"/>
                  </a:srgbClr>
                </a:solidFill>
                <a:latin typeface="Arial"/>
                <a:ea typeface="ＭＳ Ｐゴシック" pitchFamily="34" charset="-128"/>
                <a:cs typeface="ＭＳ Ｐゴシック" charset="0"/>
              </a:rPr>
              <a:t>Copyright © 2013 Canadian Diabetes Association </a:t>
            </a:r>
          </a:p>
        </p:txBody>
      </p:sp>
    </p:spTree>
    <p:extLst>
      <p:ext uri="{BB962C8B-B14F-4D97-AF65-F5344CB8AC3E}">
        <p14:creationId xmlns:p14="http://schemas.microsoft.com/office/powerpoint/2010/main" val="316375261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iming>
    <p:tnLst>
      <p:par>
        <p:cTn id="1" dur="indefinite" restart="never" nodeType="tmRoot"/>
      </p:par>
    </p:tnLst>
  </p:timing>
  <p:txStyles>
    <p:titleStyle>
      <a:lvl1pPr algn="l" rtl="0" eaLnBrk="0" fontAlgn="base" hangingPunct="0">
        <a:spcBef>
          <a:spcPct val="0"/>
        </a:spcBef>
        <a:spcAft>
          <a:spcPct val="0"/>
        </a:spcAft>
        <a:defRPr sz="2800" b="1">
          <a:solidFill>
            <a:srgbClr val="FF0000"/>
          </a:solidFill>
          <a:latin typeface="Arial"/>
          <a:ea typeface="+mj-ea"/>
          <a:cs typeface="ＭＳ Ｐゴシック" charset="0"/>
        </a:defRPr>
      </a:lvl1pPr>
      <a:lvl2pPr algn="l" rtl="0" eaLnBrk="0" fontAlgn="base" hangingPunct="0">
        <a:spcBef>
          <a:spcPct val="0"/>
        </a:spcBef>
        <a:spcAft>
          <a:spcPct val="0"/>
        </a:spcAft>
        <a:defRPr sz="2800" b="1">
          <a:solidFill>
            <a:srgbClr val="FF0000"/>
          </a:solidFill>
          <a:latin typeface="Verdana" pitchFamily="34" charset="0"/>
          <a:ea typeface="ＭＳ Ｐゴシック" pitchFamily="34" charset="-128"/>
          <a:cs typeface="ＭＳ Ｐゴシック" charset="0"/>
        </a:defRPr>
      </a:lvl2pPr>
      <a:lvl3pPr algn="l" rtl="0" eaLnBrk="0" fontAlgn="base" hangingPunct="0">
        <a:spcBef>
          <a:spcPct val="0"/>
        </a:spcBef>
        <a:spcAft>
          <a:spcPct val="0"/>
        </a:spcAft>
        <a:defRPr sz="2800" b="1">
          <a:solidFill>
            <a:srgbClr val="FF0000"/>
          </a:solidFill>
          <a:latin typeface="Verdana" pitchFamily="34" charset="0"/>
          <a:ea typeface="ＭＳ Ｐゴシック" pitchFamily="34" charset="-128"/>
          <a:cs typeface="ＭＳ Ｐゴシック" charset="0"/>
        </a:defRPr>
      </a:lvl3pPr>
      <a:lvl4pPr algn="l" rtl="0" eaLnBrk="0" fontAlgn="base" hangingPunct="0">
        <a:spcBef>
          <a:spcPct val="0"/>
        </a:spcBef>
        <a:spcAft>
          <a:spcPct val="0"/>
        </a:spcAft>
        <a:defRPr sz="2800" b="1">
          <a:solidFill>
            <a:srgbClr val="FF0000"/>
          </a:solidFill>
          <a:latin typeface="Verdana" pitchFamily="34" charset="0"/>
          <a:ea typeface="ＭＳ Ｐゴシック" pitchFamily="34" charset="-128"/>
          <a:cs typeface="ＭＳ Ｐゴシック" charset="0"/>
        </a:defRPr>
      </a:lvl4pPr>
      <a:lvl5pPr algn="l" rtl="0" eaLnBrk="0" fontAlgn="base" hangingPunct="0">
        <a:spcBef>
          <a:spcPct val="0"/>
        </a:spcBef>
        <a:spcAft>
          <a:spcPct val="0"/>
        </a:spcAft>
        <a:defRPr sz="2800" b="1">
          <a:solidFill>
            <a:srgbClr val="FF0000"/>
          </a:solidFill>
          <a:latin typeface="Verdana" pitchFamily="34" charset="0"/>
          <a:ea typeface="ＭＳ Ｐゴシック" pitchFamily="34" charset="-128"/>
          <a:cs typeface="ＭＳ Ｐゴシック" charset="0"/>
        </a:defRPr>
      </a:lvl5pPr>
      <a:lvl6pPr marL="457200" algn="l" rtl="0" fontAlgn="base">
        <a:spcBef>
          <a:spcPct val="0"/>
        </a:spcBef>
        <a:spcAft>
          <a:spcPct val="0"/>
        </a:spcAft>
        <a:defRPr sz="2800" b="1">
          <a:solidFill>
            <a:srgbClr val="FF0000"/>
          </a:solidFill>
          <a:latin typeface="Verdana" pitchFamily="34" charset="0"/>
          <a:ea typeface="ＭＳ Ｐゴシック" pitchFamily="34" charset="-128"/>
        </a:defRPr>
      </a:lvl6pPr>
      <a:lvl7pPr marL="914400" algn="l" rtl="0" fontAlgn="base">
        <a:spcBef>
          <a:spcPct val="0"/>
        </a:spcBef>
        <a:spcAft>
          <a:spcPct val="0"/>
        </a:spcAft>
        <a:defRPr sz="2800" b="1">
          <a:solidFill>
            <a:srgbClr val="FF0000"/>
          </a:solidFill>
          <a:latin typeface="Verdana" pitchFamily="34" charset="0"/>
          <a:ea typeface="ＭＳ Ｐゴシック" pitchFamily="34" charset="-128"/>
        </a:defRPr>
      </a:lvl7pPr>
      <a:lvl8pPr marL="1371600" algn="l" rtl="0" fontAlgn="base">
        <a:spcBef>
          <a:spcPct val="0"/>
        </a:spcBef>
        <a:spcAft>
          <a:spcPct val="0"/>
        </a:spcAft>
        <a:defRPr sz="2800" b="1">
          <a:solidFill>
            <a:srgbClr val="FF0000"/>
          </a:solidFill>
          <a:latin typeface="Verdana" pitchFamily="34" charset="0"/>
          <a:ea typeface="ＭＳ Ｐゴシック" pitchFamily="34" charset="-128"/>
        </a:defRPr>
      </a:lvl8pPr>
      <a:lvl9pPr marL="1828800" algn="l" rtl="0" fontAlgn="base">
        <a:spcBef>
          <a:spcPct val="0"/>
        </a:spcBef>
        <a:spcAft>
          <a:spcPct val="0"/>
        </a:spcAft>
        <a:defRPr sz="2800" b="1">
          <a:solidFill>
            <a:srgbClr val="FF0000"/>
          </a:solidFill>
          <a:latin typeface="Verdana" pitchFamily="34" charset="0"/>
          <a:ea typeface="ＭＳ Ｐゴシック" pitchFamily="34" charset="-128"/>
        </a:defRPr>
      </a:lvl9pPr>
    </p:titleStyle>
    <p:bodyStyle>
      <a:lvl1pPr marL="342900" indent="-342900" algn="l" rtl="0" eaLnBrk="0" fontAlgn="base" hangingPunct="0">
        <a:spcBef>
          <a:spcPct val="20000"/>
        </a:spcBef>
        <a:spcAft>
          <a:spcPct val="0"/>
        </a:spcAft>
        <a:buClr>
          <a:srgbClr val="FF0000"/>
        </a:buClr>
        <a:buSzPct val="80000"/>
        <a:buChar char="•"/>
        <a:defRPr sz="2400">
          <a:solidFill>
            <a:schemeClr val="tx1"/>
          </a:solidFill>
          <a:latin typeface="Arial"/>
          <a:ea typeface="+mn-ea"/>
          <a:cs typeface="ＭＳ Ｐゴシック" charset="0"/>
        </a:defRPr>
      </a:lvl1pPr>
      <a:lvl2pPr marL="742950" indent="-285750" algn="l" rtl="0" eaLnBrk="0" fontAlgn="base" hangingPunct="0">
        <a:spcBef>
          <a:spcPct val="20000"/>
        </a:spcBef>
        <a:spcAft>
          <a:spcPct val="0"/>
        </a:spcAft>
        <a:buClr>
          <a:srgbClr val="FF0000"/>
        </a:buClr>
        <a:buSzPct val="80000"/>
        <a:buChar char="–"/>
        <a:defRPr sz="2000">
          <a:solidFill>
            <a:schemeClr val="tx1"/>
          </a:solidFill>
          <a:latin typeface="Arial"/>
          <a:ea typeface="+mn-ea"/>
        </a:defRPr>
      </a:lvl2pPr>
      <a:lvl3pPr marL="1085850" indent="-228600" algn="l" rtl="0" eaLnBrk="0" fontAlgn="base" hangingPunct="0">
        <a:spcBef>
          <a:spcPct val="20000"/>
        </a:spcBef>
        <a:spcAft>
          <a:spcPct val="0"/>
        </a:spcAft>
        <a:buClr>
          <a:srgbClr val="FF0000"/>
        </a:buClr>
        <a:buSzPct val="80000"/>
        <a:buChar char="•"/>
        <a:defRPr sz="2000">
          <a:solidFill>
            <a:schemeClr val="tx1"/>
          </a:solidFill>
          <a:latin typeface="Arial"/>
          <a:ea typeface="+mn-ea"/>
        </a:defRPr>
      </a:lvl3pPr>
      <a:lvl4pPr marL="1428750" indent="-228600" algn="l" rtl="0" eaLnBrk="0" fontAlgn="base" hangingPunct="0">
        <a:spcBef>
          <a:spcPct val="20000"/>
        </a:spcBef>
        <a:spcAft>
          <a:spcPct val="0"/>
        </a:spcAft>
        <a:buClr>
          <a:srgbClr val="FF0000"/>
        </a:buClr>
        <a:buSzPct val="80000"/>
        <a:buChar char="–"/>
        <a:defRPr sz="2000">
          <a:solidFill>
            <a:schemeClr val="tx1"/>
          </a:solidFill>
          <a:latin typeface="Arial"/>
          <a:ea typeface="+mn-ea"/>
        </a:defRPr>
      </a:lvl4pPr>
      <a:lvl5pPr marL="1771650" indent="-228600" algn="l" rtl="0" eaLnBrk="0" fontAlgn="base" hangingPunct="0">
        <a:spcBef>
          <a:spcPct val="20000"/>
        </a:spcBef>
        <a:spcAft>
          <a:spcPct val="0"/>
        </a:spcAft>
        <a:buClr>
          <a:srgbClr val="FF0000"/>
        </a:buClr>
        <a:buSzPct val="80000"/>
        <a:buChar char="»"/>
        <a:defRPr sz="2000">
          <a:solidFill>
            <a:schemeClr val="tx1"/>
          </a:solidFill>
          <a:latin typeface="Arial"/>
          <a:ea typeface="+mn-ea"/>
        </a:defRPr>
      </a:lvl5pPr>
      <a:lvl6pPr marL="2228850" indent="-228600" algn="l" rtl="0" fontAlgn="base">
        <a:spcBef>
          <a:spcPct val="20000"/>
        </a:spcBef>
        <a:spcAft>
          <a:spcPct val="0"/>
        </a:spcAft>
        <a:buClr>
          <a:srgbClr val="FF0000"/>
        </a:buClr>
        <a:buSzPct val="80000"/>
        <a:buChar char="»"/>
        <a:defRPr sz="2000">
          <a:solidFill>
            <a:schemeClr val="tx1"/>
          </a:solidFill>
          <a:latin typeface="+mn-lt"/>
          <a:ea typeface="+mn-ea"/>
        </a:defRPr>
      </a:lvl6pPr>
      <a:lvl7pPr marL="2686050" indent="-228600" algn="l" rtl="0" fontAlgn="base">
        <a:spcBef>
          <a:spcPct val="20000"/>
        </a:spcBef>
        <a:spcAft>
          <a:spcPct val="0"/>
        </a:spcAft>
        <a:buClr>
          <a:srgbClr val="FF0000"/>
        </a:buClr>
        <a:buSzPct val="80000"/>
        <a:buChar char="»"/>
        <a:defRPr sz="2000">
          <a:solidFill>
            <a:schemeClr val="tx1"/>
          </a:solidFill>
          <a:latin typeface="+mn-lt"/>
          <a:ea typeface="+mn-ea"/>
        </a:defRPr>
      </a:lvl7pPr>
      <a:lvl8pPr marL="3143250" indent="-228600" algn="l" rtl="0" fontAlgn="base">
        <a:spcBef>
          <a:spcPct val="20000"/>
        </a:spcBef>
        <a:spcAft>
          <a:spcPct val="0"/>
        </a:spcAft>
        <a:buClr>
          <a:srgbClr val="FF0000"/>
        </a:buClr>
        <a:buSzPct val="80000"/>
        <a:buChar char="»"/>
        <a:defRPr sz="2000">
          <a:solidFill>
            <a:schemeClr val="tx1"/>
          </a:solidFill>
          <a:latin typeface="+mn-lt"/>
          <a:ea typeface="+mn-ea"/>
        </a:defRPr>
      </a:lvl8pPr>
      <a:lvl9pPr marL="3600450" indent="-228600" algn="l" rtl="0" fontAlgn="base">
        <a:spcBef>
          <a:spcPct val="20000"/>
        </a:spcBef>
        <a:spcAft>
          <a:spcPct val="0"/>
        </a:spcAft>
        <a:buClr>
          <a:srgbClr val="FF0000"/>
        </a:buClr>
        <a:buSzPct val="80000"/>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www.albertahealthservices.ca/scns/Page13149.aspx"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Update in Inpatient Diabetes Management</a:t>
            </a:r>
            <a:br>
              <a:rPr lang="en-US" dirty="0" smtClean="0"/>
            </a:br>
            <a:r>
              <a:rPr lang="en-US" dirty="0" smtClean="0"/>
              <a:t>Basal-Bolus Insulin Therapy (BBIT)</a:t>
            </a:r>
            <a:br>
              <a:rPr lang="en-US" dirty="0" smtClean="0"/>
            </a:br>
            <a:endParaRPr lang="en-US" dirty="0"/>
          </a:p>
        </p:txBody>
      </p:sp>
      <p:sp>
        <p:nvSpPr>
          <p:cNvPr id="3" name="Subtitle 2"/>
          <p:cNvSpPr>
            <a:spLocks noGrp="1"/>
          </p:cNvSpPr>
          <p:nvPr>
            <p:ph type="subTitle" idx="1"/>
          </p:nvPr>
        </p:nvSpPr>
        <p:spPr/>
        <p:txBody>
          <a:bodyPr>
            <a:normAutofit/>
          </a:bodyPr>
          <a:lstStyle/>
          <a:p>
            <a:r>
              <a:rPr lang="en-US" dirty="0" smtClean="0"/>
              <a:t>Tammy McNab MD FRCP(C)</a:t>
            </a:r>
          </a:p>
        </p:txBody>
      </p:sp>
    </p:spTree>
    <p:extLst>
      <p:ext uri="{BB962C8B-B14F-4D97-AF65-F5344CB8AC3E}">
        <p14:creationId xmlns:p14="http://schemas.microsoft.com/office/powerpoint/2010/main" val="7122595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Capillary Glucose-Insulin-Food Axis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30 min or less before the meal</a:t>
            </a:r>
          </a:p>
          <a:p>
            <a:pPr lvl="1"/>
            <a:r>
              <a:rPr lang="en-US" dirty="0" smtClean="0"/>
              <a:t>glucose is tested </a:t>
            </a:r>
            <a:r>
              <a:rPr lang="en-US" i="1" dirty="0" smtClean="0"/>
              <a:t>then</a:t>
            </a:r>
          </a:p>
          <a:p>
            <a:pPr lvl="1"/>
            <a:r>
              <a:rPr lang="en-US" dirty="0" smtClean="0"/>
              <a:t>Insulin is administered</a:t>
            </a:r>
          </a:p>
          <a:p>
            <a:pPr lvl="1"/>
            <a:r>
              <a:rPr lang="en-US" dirty="0" smtClean="0"/>
              <a:t>Then food</a:t>
            </a:r>
          </a:p>
          <a:p>
            <a:r>
              <a:rPr lang="en-US" dirty="0" smtClean="0"/>
              <a:t>Poor oral intake or skipping a meal:</a:t>
            </a:r>
          </a:p>
          <a:p>
            <a:pPr lvl="1"/>
            <a:r>
              <a:rPr lang="en-US" dirty="0" smtClean="0"/>
              <a:t>correction insulin is given if glucose is above target</a:t>
            </a:r>
          </a:p>
          <a:p>
            <a:r>
              <a:rPr lang="en-US" dirty="0" smtClean="0"/>
              <a:t>Basal insulin is not held </a:t>
            </a:r>
          </a:p>
          <a:p>
            <a:pPr lvl="2"/>
            <a:r>
              <a:rPr lang="en-US" dirty="0" smtClean="0"/>
              <a:t>for hypoglycemia, missed meals, or when NPO for a short procedure </a:t>
            </a:r>
            <a:endParaRPr lang="en-US" dirty="0"/>
          </a:p>
          <a:p>
            <a:pPr lvl="2"/>
            <a:r>
              <a:rPr lang="en-US" dirty="0" smtClean="0"/>
              <a:t>It is replaced with a an insulin drip that overlaps  with the existing basal for prolonged NPO</a:t>
            </a:r>
          </a:p>
          <a:p>
            <a:pPr lvl="2"/>
            <a:r>
              <a:rPr lang="en-US" dirty="0" smtClean="0"/>
              <a:t>Basal insulin adjustments in anticipation of procedures take into account patient-specific factors</a:t>
            </a:r>
          </a:p>
        </p:txBody>
      </p:sp>
      <p:pic>
        <p:nvPicPr>
          <p:cNvPr id="5" name="Picture 4"/>
          <p:cNvPicPr>
            <a:picLocks noChangeAspect="1"/>
          </p:cNvPicPr>
          <p:nvPr/>
        </p:nvPicPr>
        <p:blipFill>
          <a:blip r:embed="rId2"/>
          <a:stretch>
            <a:fillRect/>
          </a:stretch>
        </p:blipFill>
        <p:spPr>
          <a:xfrm rot="1210152">
            <a:off x="6566655" y="1417637"/>
            <a:ext cx="2120145" cy="2120145"/>
          </a:xfrm>
          <a:prstGeom prst="rect">
            <a:avLst/>
          </a:prstGeom>
        </p:spPr>
      </p:pic>
    </p:spTree>
    <p:extLst>
      <p:ext uri="{BB962C8B-B14F-4D97-AF65-F5344CB8AC3E}">
        <p14:creationId xmlns:p14="http://schemas.microsoft.com/office/powerpoint/2010/main" val="668896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Knowledge Translation</a:t>
            </a:r>
            <a:endParaRPr lang="en-US" dirty="0"/>
          </a:p>
        </p:txBody>
      </p:sp>
      <p:sp>
        <p:nvSpPr>
          <p:cNvPr id="3" name="Content Placeholder 2"/>
          <p:cNvSpPr>
            <a:spLocks noGrp="1"/>
          </p:cNvSpPr>
          <p:nvPr>
            <p:ph idx="1"/>
          </p:nvPr>
        </p:nvSpPr>
        <p:spPr/>
        <p:txBody>
          <a:bodyPr/>
          <a:lstStyle/>
          <a:p>
            <a:r>
              <a:rPr lang="en-US" dirty="0" smtClean="0"/>
              <a:t>Staff education</a:t>
            </a:r>
            <a:r>
              <a:rPr lang="en-US" dirty="0"/>
              <a:t> </a:t>
            </a:r>
            <a:r>
              <a:rPr lang="en-US" dirty="0" smtClean="0"/>
              <a:t>– site wide </a:t>
            </a:r>
          </a:p>
          <a:p>
            <a:pPr lvl="1"/>
            <a:r>
              <a:rPr lang="en-US" dirty="0" smtClean="0"/>
              <a:t>RN, MD, pharmacy, administration, RD</a:t>
            </a:r>
          </a:p>
          <a:p>
            <a:r>
              <a:rPr lang="en-US" dirty="0" smtClean="0"/>
              <a:t>Practice sessions </a:t>
            </a:r>
            <a:endParaRPr lang="en-US" dirty="0"/>
          </a:p>
          <a:p>
            <a:pPr lvl="1"/>
            <a:r>
              <a:rPr lang="en-US" dirty="0" smtClean="0"/>
              <a:t>For prescribers</a:t>
            </a:r>
          </a:p>
          <a:p>
            <a:pPr lvl="1"/>
            <a:r>
              <a:rPr lang="en-US" dirty="0" smtClean="0"/>
              <a:t>For administrations</a:t>
            </a:r>
          </a:p>
          <a:p>
            <a:pPr lvl="1"/>
            <a:r>
              <a:rPr lang="en-US" dirty="0" smtClean="0"/>
              <a:t>For nursing</a:t>
            </a:r>
          </a:p>
          <a:p>
            <a:r>
              <a:rPr lang="en-US" dirty="0" err="1" smtClean="0"/>
              <a:t>BBIT.ca</a:t>
            </a:r>
            <a:r>
              <a:rPr lang="en-US" dirty="0" smtClean="0"/>
              <a:t> and a UAH-specific teaching materials</a:t>
            </a:r>
          </a:p>
        </p:txBody>
      </p:sp>
    </p:spTree>
    <p:extLst>
      <p:ext uri="{BB962C8B-B14F-4D97-AF65-F5344CB8AC3E}">
        <p14:creationId xmlns:p14="http://schemas.microsoft.com/office/powerpoint/2010/main" val="2772493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will change</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New Order set</a:t>
            </a:r>
          </a:p>
          <a:p>
            <a:r>
              <a:rPr lang="en-US" dirty="0" smtClean="0"/>
              <a:t>Greater recognition of patients who are not “in control” – target 5-10 mmol/L</a:t>
            </a:r>
          </a:p>
          <a:p>
            <a:r>
              <a:rPr lang="en-US" dirty="0" smtClean="0"/>
              <a:t>Support for insulin order writing and adjustment</a:t>
            </a:r>
          </a:p>
          <a:p>
            <a:pPr lvl="1"/>
            <a:r>
              <a:rPr lang="en-US" dirty="0" smtClean="0"/>
              <a:t>Teaching sessions</a:t>
            </a:r>
          </a:p>
          <a:p>
            <a:pPr lvl="1"/>
            <a:r>
              <a:rPr lang="en-US" dirty="0" smtClean="0"/>
              <a:t>Tips on order form</a:t>
            </a:r>
          </a:p>
          <a:p>
            <a:pPr lvl="1"/>
            <a:r>
              <a:rPr lang="en-US" dirty="0" smtClean="0"/>
              <a:t>Diabetes team, endocrinology on call, GIM</a:t>
            </a:r>
          </a:p>
          <a:p>
            <a:r>
              <a:rPr lang="en-US" dirty="0" smtClean="0"/>
              <a:t>Better approach to </a:t>
            </a:r>
            <a:r>
              <a:rPr lang="en-US" dirty="0" err="1" smtClean="0"/>
              <a:t>peri</a:t>
            </a:r>
            <a:r>
              <a:rPr lang="en-US" dirty="0" smtClean="0"/>
              <a:t>-operative glycemic management?</a:t>
            </a:r>
          </a:p>
          <a:p>
            <a:r>
              <a:rPr lang="en-US" dirty="0" smtClean="0"/>
              <a:t>?new QI initiatives to address glycemic control challenges</a:t>
            </a:r>
          </a:p>
        </p:txBody>
      </p:sp>
    </p:spTree>
    <p:extLst>
      <p:ext uri="{BB962C8B-B14F-4D97-AF65-F5344CB8AC3E}">
        <p14:creationId xmlns:p14="http://schemas.microsoft.com/office/powerpoint/2010/main" val="7137486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
          <p:cNvPicPr>
            <a:picLocks noGrp="1" noChangeAspect="1" noChangeArrowheads="1"/>
          </p:cNvPicPr>
          <p:nvPr>
            <p:ph idx="1"/>
          </p:nvPr>
        </p:nvPicPr>
        <p:blipFill rotWithShape="1">
          <a:blip r:embed="rId2" cstate="email">
            <a:extLst>
              <a:ext uri="{28A0092B-C50C-407E-A947-70E740481C1C}">
                <a14:useLocalDpi xmlns:a14="http://schemas.microsoft.com/office/drawing/2010/main" val="0"/>
              </a:ext>
            </a:extLst>
          </a:blip>
          <a:srcRect l="11111" t="11632" r="69877" b="6063"/>
          <a:stretch/>
        </p:blipFill>
        <p:spPr bwMode="auto">
          <a:xfrm>
            <a:off x="452120" y="171531"/>
            <a:ext cx="5212080" cy="67689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543040" y="762000"/>
            <a:ext cx="1225977" cy="369332"/>
          </a:xfrm>
          <a:prstGeom prst="rect">
            <a:avLst/>
          </a:prstGeom>
          <a:noFill/>
        </p:spPr>
        <p:txBody>
          <a:bodyPr wrap="none" rtlCol="0">
            <a:spAutoFit/>
          </a:bodyPr>
          <a:lstStyle/>
          <a:p>
            <a:r>
              <a:rPr lang="en-US" dirty="0" smtClean="0"/>
              <a:t>monitoring</a:t>
            </a:r>
            <a:endParaRPr lang="en-US" dirty="0"/>
          </a:p>
        </p:txBody>
      </p:sp>
      <p:sp>
        <p:nvSpPr>
          <p:cNvPr id="5" name="TextBox 4"/>
          <p:cNvSpPr txBox="1"/>
          <p:nvPr/>
        </p:nvSpPr>
        <p:spPr>
          <a:xfrm>
            <a:off x="6485812" y="2346960"/>
            <a:ext cx="1340432" cy="369332"/>
          </a:xfrm>
          <a:prstGeom prst="rect">
            <a:avLst/>
          </a:prstGeom>
          <a:noFill/>
        </p:spPr>
        <p:txBody>
          <a:bodyPr wrap="none" rtlCol="0">
            <a:spAutoFit/>
          </a:bodyPr>
          <a:lstStyle/>
          <a:p>
            <a:r>
              <a:rPr lang="en-US" dirty="0" smtClean="0"/>
              <a:t>Basal insulin</a:t>
            </a:r>
            <a:endParaRPr lang="en-US" dirty="0"/>
          </a:p>
        </p:txBody>
      </p:sp>
      <p:sp>
        <p:nvSpPr>
          <p:cNvPr id="6" name="TextBox 5"/>
          <p:cNvSpPr txBox="1"/>
          <p:nvPr/>
        </p:nvSpPr>
        <p:spPr>
          <a:xfrm>
            <a:off x="6884128" y="3622655"/>
            <a:ext cx="1332416" cy="369332"/>
          </a:xfrm>
          <a:prstGeom prst="rect">
            <a:avLst/>
          </a:prstGeom>
          <a:noFill/>
        </p:spPr>
        <p:txBody>
          <a:bodyPr wrap="none" rtlCol="0">
            <a:spAutoFit/>
          </a:bodyPr>
          <a:lstStyle/>
          <a:p>
            <a:r>
              <a:rPr lang="en-US" dirty="0" smtClean="0"/>
              <a:t>Meal Insulin</a:t>
            </a:r>
            <a:endParaRPr lang="en-US" dirty="0"/>
          </a:p>
        </p:txBody>
      </p:sp>
      <p:sp>
        <p:nvSpPr>
          <p:cNvPr id="7" name="TextBox 6"/>
          <p:cNvSpPr txBox="1"/>
          <p:nvPr/>
        </p:nvSpPr>
        <p:spPr>
          <a:xfrm>
            <a:off x="6101080" y="4620735"/>
            <a:ext cx="2571879" cy="1477328"/>
          </a:xfrm>
          <a:prstGeom prst="rect">
            <a:avLst/>
          </a:prstGeom>
          <a:noFill/>
        </p:spPr>
        <p:txBody>
          <a:bodyPr wrap="square" rtlCol="0">
            <a:spAutoFit/>
          </a:bodyPr>
          <a:lstStyle/>
          <a:p>
            <a:r>
              <a:rPr lang="en-US" dirty="0" smtClean="0"/>
              <a:t>Correction for glucose outside of</a:t>
            </a:r>
          </a:p>
          <a:p>
            <a:r>
              <a:rPr lang="en-US" dirty="0" smtClean="0"/>
              <a:t> target range – added to or subtracted from meal insulin dose</a:t>
            </a:r>
            <a:endParaRPr lang="en-US" dirty="0"/>
          </a:p>
        </p:txBody>
      </p:sp>
      <p:cxnSp>
        <p:nvCxnSpPr>
          <p:cNvPr id="9" name="Straight Arrow Connector 8"/>
          <p:cNvCxnSpPr/>
          <p:nvPr/>
        </p:nvCxnSpPr>
        <p:spPr>
          <a:xfrm flipH="1">
            <a:off x="5577840" y="1131332"/>
            <a:ext cx="1046480" cy="800854"/>
          </a:xfrm>
          <a:prstGeom prst="straightConnector1">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4653280" y="2611120"/>
            <a:ext cx="1757680" cy="579120"/>
          </a:xfrm>
          <a:prstGeom prst="straightConnector1">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flipV="1">
            <a:off x="4785360" y="3714988"/>
            <a:ext cx="1991360" cy="184666"/>
          </a:xfrm>
          <a:prstGeom prst="straightConnector1">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16" name="Right Brace 15"/>
          <p:cNvSpPr/>
          <p:nvPr/>
        </p:nvSpPr>
        <p:spPr>
          <a:xfrm>
            <a:off x="5547360" y="4551679"/>
            <a:ext cx="386080" cy="1615440"/>
          </a:xfrm>
          <a:prstGeom prst="rightBrace">
            <a:avLst/>
          </a:prstGeom>
          <a:ln>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3076"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6267" r="76992"/>
          <a:stretch/>
        </p:blipFill>
        <p:spPr bwMode="auto">
          <a:xfrm>
            <a:off x="-10424160" y="-1714500"/>
            <a:ext cx="5740400" cy="1028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366528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Grp="1" noChangeAspect="1" noChangeArrowheads="1"/>
          </p:cNvPicPr>
          <p:nvPr>
            <p:ph idx="1"/>
          </p:nvPr>
        </p:nvPicPr>
        <p:blipFill rotWithShape="1">
          <a:blip r:embed="rId2" cstate="email">
            <a:extLst>
              <a:ext uri="{28A0092B-C50C-407E-A947-70E740481C1C}">
                <a14:useLocalDpi xmlns:a14="http://schemas.microsoft.com/office/drawing/2010/main" val="0"/>
              </a:ext>
            </a:extLst>
          </a:blip>
          <a:srcRect l="10985" t="12455" r="70002" b="6063"/>
          <a:stretch/>
        </p:blipFill>
        <p:spPr bwMode="auto">
          <a:xfrm>
            <a:off x="278837" y="426720"/>
            <a:ext cx="4583286" cy="58927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699760" y="1796534"/>
            <a:ext cx="2965492" cy="369332"/>
          </a:xfrm>
          <a:prstGeom prst="rect">
            <a:avLst/>
          </a:prstGeom>
          <a:noFill/>
        </p:spPr>
        <p:txBody>
          <a:bodyPr wrap="none" rtlCol="0">
            <a:spAutoFit/>
          </a:bodyPr>
          <a:lstStyle/>
          <a:p>
            <a:r>
              <a:rPr lang="en-US" dirty="0" smtClean="0"/>
              <a:t>How To Calculate Insulin dose</a:t>
            </a:r>
            <a:endParaRPr lang="en-US" dirty="0"/>
          </a:p>
        </p:txBody>
      </p:sp>
      <p:sp>
        <p:nvSpPr>
          <p:cNvPr id="6" name="Right Brace 5"/>
          <p:cNvSpPr/>
          <p:nvPr/>
        </p:nvSpPr>
        <p:spPr>
          <a:xfrm>
            <a:off x="4765040" y="741680"/>
            <a:ext cx="701040" cy="247904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Right Brace 6"/>
          <p:cNvSpPr/>
          <p:nvPr/>
        </p:nvSpPr>
        <p:spPr>
          <a:xfrm>
            <a:off x="5039360" y="3505200"/>
            <a:ext cx="233680" cy="108712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p:cNvSpPr txBox="1"/>
          <p:nvPr/>
        </p:nvSpPr>
        <p:spPr>
          <a:xfrm>
            <a:off x="5599731" y="3864094"/>
            <a:ext cx="1896225" cy="369332"/>
          </a:xfrm>
          <a:prstGeom prst="rect">
            <a:avLst/>
          </a:prstGeom>
          <a:noFill/>
        </p:spPr>
        <p:txBody>
          <a:bodyPr wrap="none" rtlCol="0">
            <a:spAutoFit/>
          </a:bodyPr>
          <a:lstStyle/>
          <a:p>
            <a:r>
              <a:rPr lang="en-US" dirty="0" smtClean="0"/>
              <a:t>Titration of insulin</a:t>
            </a:r>
            <a:endParaRPr lang="en-US" dirty="0"/>
          </a:p>
        </p:txBody>
      </p:sp>
      <p:sp>
        <p:nvSpPr>
          <p:cNvPr id="9" name="TextBox 8"/>
          <p:cNvSpPr txBox="1"/>
          <p:nvPr/>
        </p:nvSpPr>
        <p:spPr>
          <a:xfrm>
            <a:off x="5273040" y="5154414"/>
            <a:ext cx="2222916" cy="369332"/>
          </a:xfrm>
          <a:prstGeom prst="rect">
            <a:avLst/>
          </a:prstGeom>
          <a:noFill/>
        </p:spPr>
        <p:txBody>
          <a:bodyPr wrap="none" rtlCol="0">
            <a:spAutoFit/>
          </a:bodyPr>
          <a:lstStyle/>
          <a:p>
            <a:r>
              <a:rPr lang="en-US" dirty="0" smtClean="0"/>
              <a:t>Special circumstances</a:t>
            </a:r>
            <a:endParaRPr lang="en-US" dirty="0"/>
          </a:p>
        </p:txBody>
      </p:sp>
      <p:sp>
        <p:nvSpPr>
          <p:cNvPr id="10" name="Right Brace 9"/>
          <p:cNvSpPr/>
          <p:nvPr/>
        </p:nvSpPr>
        <p:spPr>
          <a:xfrm>
            <a:off x="4862123" y="4673600"/>
            <a:ext cx="410917" cy="133096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078742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BBIT </a:t>
            </a:r>
            <a:r>
              <a:rPr lang="en-US" dirty="0" err="1" smtClean="0"/>
              <a:t>vs</a:t>
            </a:r>
            <a:r>
              <a:rPr lang="en-US" dirty="0" smtClean="0"/>
              <a:t> sliding scales - 2,4,6,8 who do we appreciate?</a:t>
            </a:r>
            <a:endParaRPr lang="en-US" dirty="0"/>
          </a:p>
        </p:txBody>
      </p:sp>
      <p:sp>
        <p:nvSpPr>
          <p:cNvPr id="3" name="Content Placeholder 2"/>
          <p:cNvSpPr>
            <a:spLocks noGrp="1"/>
          </p:cNvSpPr>
          <p:nvPr>
            <p:ph idx="1"/>
          </p:nvPr>
        </p:nvSpPr>
        <p:spPr/>
        <p:txBody>
          <a:bodyPr/>
          <a:lstStyle/>
          <a:p>
            <a:pPr marL="0" indent="0">
              <a:buNone/>
            </a:pPr>
            <a:endParaRPr lang="en-US" dirty="0" smtClean="0"/>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822521873"/>
              </p:ext>
            </p:extLst>
          </p:nvPr>
        </p:nvGraphicFramePr>
        <p:xfrm>
          <a:off x="591698" y="1655636"/>
          <a:ext cx="2745678" cy="4827809"/>
        </p:xfrm>
        <a:graphic>
          <a:graphicData uri="http://schemas.openxmlformats.org/drawingml/2006/table">
            <a:tbl>
              <a:tblPr firstRow="1" bandRow="1">
                <a:tableStyleId>{5C22544A-7EE6-4342-B048-85BDC9FD1C3A}</a:tableStyleId>
              </a:tblPr>
              <a:tblGrid>
                <a:gridCol w="1372839">
                  <a:extLst>
                    <a:ext uri="{9D8B030D-6E8A-4147-A177-3AD203B41FA5}">
                      <a16:colId xmlns:a16="http://schemas.microsoft.com/office/drawing/2014/main" val="20000"/>
                    </a:ext>
                  </a:extLst>
                </a:gridCol>
                <a:gridCol w="1372839">
                  <a:extLst>
                    <a:ext uri="{9D8B030D-6E8A-4147-A177-3AD203B41FA5}">
                      <a16:colId xmlns:a16="http://schemas.microsoft.com/office/drawing/2014/main" val="20001"/>
                    </a:ext>
                  </a:extLst>
                </a:gridCol>
              </a:tblGrid>
              <a:tr h="1257606">
                <a:tc>
                  <a:txBody>
                    <a:bodyPr/>
                    <a:lstStyle/>
                    <a:p>
                      <a:r>
                        <a:rPr lang="en-US" dirty="0" smtClean="0"/>
                        <a:t>Capillary glucose (</a:t>
                      </a:r>
                      <a:r>
                        <a:rPr lang="en-US" dirty="0" err="1" smtClean="0"/>
                        <a:t>mmol</a:t>
                      </a:r>
                      <a:r>
                        <a:rPr lang="en-US" dirty="0" smtClean="0"/>
                        <a:t>/L)</a:t>
                      </a:r>
                      <a:endParaRPr lang="en-US" dirty="0"/>
                    </a:p>
                  </a:txBody>
                  <a:tcPr/>
                </a:tc>
                <a:tc>
                  <a:txBody>
                    <a:bodyPr/>
                    <a:lstStyle/>
                    <a:p>
                      <a:r>
                        <a:rPr lang="en-US" dirty="0" err="1" smtClean="0"/>
                        <a:t>Humulin</a:t>
                      </a:r>
                      <a:r>
                        <a:rPr lang="en-US" baseline="0" dirty="0" smtClean="0"/>
                        <a:t> R (units)</a:t>
                      </a:r>
                      <a:endParaRPr lang="en-US" dirty="0"/>
                    </a:p>
                  </a:txBody>
                  <a:tcPr/>
                </a:tc>
                <a:extLst>
                  <a:ext uri="{0D108BD9-81ED-4DB2-BD59-A6C34878D82A}">
                    <a16:rowId xmlns:a16="http://schemas.microsoft.com/office/drawing/2014/main" val="10000"/>
                  </a:ext>
                </a:extLst>
              </a:tr>
              <a:tr h="510029">
                <a:tc>
                  <a:txBody>
                    <a:bodyPr/>
                    <a:lstStyle/>
                    <a:p>
                      <a:r>
                        <a:rPr lang="en-US" dirty="0" smtClean="0"/>
                        <a:t>&lt; 4</a:t>
                      </a:r>
                      <a:endParaRPr lang="en-US" dirty="0"/>
                    </a:p>
                  </a:txBody>
                  <a:tcPr/>
                </a:tc>
                <a:tc>
                  <a:txBody>
                    <a:bodyPr/>
                    <a:lstStyle/>
                    <a:p>
                      <a:r>
                        <a:rPr lang="en-US" dirty="0" smtClean="0"/>
                        <a:t>0</a:t>
                      </a:r>
                      <a:endParaRPr lang="en-US" dirty="0"/>
                    </a:p>
                  </a:txBody>
                  <a:tcPr/>
                </a:tc>
                <a:extLst>
                  <a:ext uri="{0D108BD9-81ED-4DB2-BD59-A6C34878D82A}">
                    <a16:rowId xmlns:a16="http://schemas.microsoft.com/office/drawing/2014/main" val="10001"/>
                  </a:ext>
                </a:extLst>
              </a:tr>
              <a:tr h="510029">
                <a:tc>
                  <a:txBody>
                    <a:bodyPr/>
                    <a:lstStyle/>
                    <a:p>
                      <a:r>
                        <a:rPr lang="en-US" dirty="0" smtClean="0"/>
                        <a:t>4-6</a:t>
                      </a:r>
                      <a:endParaRPr lang="en-US" dirty="0"/>
                    </a:p>
                  </a:txBody>
                  <a:tcPr/>
                </a:tc>
                <a:tc>
                  <a:txBody>
                    <a:bodyPr/>
                    <a:lstStyle/>
                    <a:p>
                      <a:r>
                        <a:rPr lang="en-US" dirty="0" smtClean="0"/>
                        <a:t>0</a:t>
                      </a:r>
                      <a:endParaRPr lang="en-US" dirty="0"/>
                    </a:p>
                  </a:txBody>
                  <a:tcPr/>
                </a:tc>
                <a:extLst>
                  <a:ext uri="{0D108BD9-81ED-4DB2-BD59-A6C34878D82A}">
                    <a16:rowId xmlns:a16="http://schemas.microsoft.com/office/drawing/2014/main" val="10002"/>
                  </a:ext>
                </a:extLst>
              </a:tr>
              <a:tr h="510029">
                <a:tc>
                  <a:txBody>
                    <a:bodyPr/>
                    <a:lstStyle/>
                    <a:p>
                      <a:r>
                        <a:rPr lang="en-US" dirty="0" smtClean="0"/>
                        <a:t>6.1-8</a:t>
                      </a:r>
                      <a:endParaRPr lang="en-US" dirty="0"/>
                    </a:p>
                  </a:txBody>
                  <a:tcPr/>
                </a:tc>
                <a:tc>
                  <a:txBody>
                    <a:bodyPr/>
                    <a:lstStyle/>
                    <a:p>
                      <a:r>
                        <a:rPr lang="en-US" dirty="0" smtClean="0"/>
                        <a:t>0</a:t>
                      </a:r>
                      <a:endParaRPr lang="en-US" dirty="0"/>
                    </a:p>
                  </a:txBody>
                  <a:tcPr/>
                </a:tc>
                <a:extLst>
                  <a:ext uri="{0D108BD9-81ED-4DB2-BD59-A6C34878D82A}">
                    <a16:rowId xmlns:a16="http://schemas.microsoft.com/office/drawing/2014/main" val="10003"/>
                  </a:ext>
                </a:extLst>
              </a:tr>
              <a:tr h="510029">
                <a:tc>
                  <a:txBody>
                    <a:bodyPr/>
                    <a:lstStyle/>
                    <a:p>
                      <a:r>
                        <a:rPr lang="en-US" dirty="0" smtClean="0"/>
                        <a:t>8.1-10</a:t>
                      </a:r>
                      <a:endParaRPr lang="en-US" dirty="0"/>
                    </a:p>
                  </a:txBody>
                  <a:tcPr/>
                </a:tc>
                <a:tc>
                  <a:txBody>
                    <a:bodyPr/>
                    <a:lstStyle/>
                    <a:p>
                      <a:r>
                        <a:rPr lang="en-US" dirty="0" smtClean="0"/>
                        <a:t>2</a:t>
                      </a:r>
                      <a:endParaRPr lang="en-US" dirty="0"/>
                    </a:p>
                  </a:txBody>
                  <a:tcPr/>
                </a:tc>
                <a:extLst>
                  <a:ext uri="{0D108BD9-81ED-4DB2-BD59-A6C34878D82A}">
                    <a16:rowId xmlns:a16="http://schemas.microsoft.com/office/drawing/2014/main" val="10004"/>
                  </a:ext>
                </a:extLst>
              </a:tr>
              <a:tr h="510029">
                <a:tc>
                  <a:txBody>
                    <a:bodyPr/>
                    <a:lstStyle/>
                    <a:p>
                      <a:r>
                        <a:rPr lang="en-US" dirty="0" smtClean="0"/>
                        <a:t>10.1-12</a:t>
                      </a:r>
                      <a:endParaRPr lang="en-US" dirty="0"/>
                    </a:p>
                  </a:txBody>
                  <a:tcPr/>
                </a:tc>
                <a:tc>
                  <a:txBody>
                    <a:bodyPr/>
                    <a:lstStyle/>
                    <a:p>
                      <a:r>
                        <a:rPr lang="en-US" dirty="0" smtClean="0"/>
                        <a:t>4</a:t>
                      </a:r>
                      <a:endParaRPr lang="en-US" dirty="0"/>
                    </a:p>
                  </a:txBody>
                  <a:tcPr/>
                </a:tc>
                <a:extLst>
                  <a:ext uri="{0D108BD9-81ED-4DB2-BD59-A6C34878D82A}">
                    <a16:rowId xmlns:a16="http://schemas.microsoft.com/office/drawing/2014/main" val="10005"/>
                  </a:ext>
                </a:extLst>
              </a:tr>
              <a:tr h="510029">
                <a:tc>
                  <a:txBody>
                    <a:bodyPr/>
                    <a:lstStyle/>
                    <a:p>
                      <a:r>
                        <a:rPr lang="en-US" dirty="0" smtClean="0"/>
                        <a:t>12.1-14</a:t>
                      </a:r>
                      <a:r>
                        <a:rPr lang="en-US" baseline="0" dirty="0" smtClean="0"/>
                        <a:t> </a:t>
                      </a:r>
                      <a:endParaRPr lang="en-US" dirty="0"/>
                    </a:p>
                  </a:txBody>
                  <a:tcPr/>
                </a:tc>
                <a:tc>
                  <a:txBody>
                    <a:bodyPr/>
                    <a:lstStyle/>
                    <a:p>
                      <a:r>
                        <a:rPr lang="en-US" dirty="0" smtClean="0"/>
                        <a:t>6</a:t>
                      </a:r>
                      <a:endParaRPr lang="en-US" dirty="0"/>
                    </a:p>
                  </a:txBody>
                  <a:tcPr/>
                </a:tc>
                <a:extLst>
                  <a:ext uri="{0D108BD9-81ED-4DB2-BD59-A6C34878D82A}">
                    <a16:rowId xmlns:a16="http://schemas.microsoft.com/office/drawing/2014/main" val="10006"/>
                  </a:ext>
                </a:extLst>
              </a:tr>
              <a:tr h="510029">
                <a:tc>
                  <a:txBody>
                    <a:bodyPr/>
                    <a:lstStyle/>
                    <a:p>
                      <a:r>
                        <a:rPr lang="en-US" dirty="0" smtClean="0"/>
                        <a:t>14.1-18</a:t>
                      </a:r>
                      <a:endParaRPr lang="en-US" dirty="0"/>
                    </a:p>
                  </a:txBody>
                  <a:tcPr/>
                </a:tc>
                <a:tc>
                  <a:txBody>
                    <a:bodyPr/>
                    <a:lstStyle/>
                    <a:p>
                      <a:r>
                        <a:rPr lang="en-US" dirty="0" smtClean="0"/>
                        <a:t>8 </a:t>
                      </a:r>
                      <a:r>
                        <a:rPr lang="en-US" dirty="0" err="1" smtClean="0"/>
                        <a:t>etc</a:t>
                      </a:r>
                      <a:endParaRPr lang="en-US" dirty="0"/>
                    </a:p>
                  </a:txBody>
                  <a:tcPr/>
                </a:tc>
                <a:extLst>
                  <a:ext uri="{0D108BD9-81ED-4DB2-BD59-A6C34878D82A}">
                    <a16:rowId xmlns:a16="http://schemas.microsoft.com/office/drawing/2014/main" val="10007"/>
                  </a:ext>
                </a:extLst>
              </a:tr>
            </a:tbl>
          </a:graphicData>
        </a:graphic>
      </p:graphicFrame>
      <p:sp>
        <p:nvSpPr>
          <p:cNvPr id="5" name="TextBox 4"/>
          <p:cNvSpPr txBox="1"/>
          <p:nvPr/>
        </p:nvSpPr>
        <p:spPr>
          <a:xfrm>
            <a:off x="4512887" y="1600200"/>
            <a:ext cx="3958909" cy="2585323"/>
          </a:xfrm>
          <a:prstGeom prst="rect">
            <a:avLst/>
          </a:prstGeom>
          <a:noFill/>
        </p:spPr>
        <p:txBody>
          <a:bodyPr wrap="square" rtlCol="0">
            <a:spAutoFit/>
          </a:bodyPr>
          <a:lstStyle/>
          <a:p>
            <a:pPr marL="285750" indent="-285750">
              <a:buFont typeface="Arial"/>
              <a:buChar char="•"/>
            </a:pPr>
            <a:r>
              <a:rPr lang="en-US" dirty="0" smtClean="0"/>
              <a:t>Ignores unique patient characteristics</a:t>
            </a:r>
          </a:p>
          <a:p>
            <a:pPr marL="285750" indent="-285750">
              <a:buFont typeface="Arial"/>
              <a:buChar char="•"/>
            </a:pPr>
            <a:r>
              <a:rPr lang="en-US" dirty="0" smtClean="0"/>
              <a:t>No basal insulin </a:t>
            </a:r>
          </a:p>
          <a:p>
            <a:pPr marL="285750" indent="-285750">
              <a:buFont typeface="Arial"/>
              <a:buChar char="•"/>
            </a:pPr>
            <a:r>
              <a:rPr lang="en-US" dirty="0" smtClean="0"/>
              <a:t>No insulin when glucose is in target</a:t>
            </a:r>
          </a:p>
          <a:p>
            <a:pPr marL="285750" indent="-285750">
              <a:buFont typeface="Arial"/>
              <a:buChar char="•"/>
            </a:pPr>
            <a:r>
              <a:rPr lang="en-US" dirty="0" smtClean="0"/>
              <a:t>Held if skipping a meal</a:t>
            </a:r>
          </a:p>
          <a:p>
            <a:endParaRPr lang="en-US" dirty="0" smtClean="0"/>
          </a:p>
          <a:p>
            <a:pPr algn="ctr"/>
            <a:r>
              <a:rPr lang="en-US" i="1" dirty="0" smtClean="0"/>
              <a:t>Standard hospital meals range from</a:t>
            </a:r>
          </a:p>
          <a:p>
            <a:pPr algn="ctr"/>
            <a:r>
              <a:rPr lang="en-US" sz="3600" i="1" dirty="0" smtClean="0">
                <a:solidFill>
                  <a:srgbClr val="FF0000"/>
                </a:solidFill>
              </a:rPr>
              <a:t>50-60-70 g </a:t>
            </a:r>
          </a:p>
          <a:p>
            <a:pPr algn="ctr"/>
            <a:r>
              <a:rPr lang="en-US" i="1" dirty="0" smtClean="0"/>
              <a:t>of carbohydrate </a:t>
            </a:r>
            <a:endParaRPr lang="en-US" i="1" dirty="0"/>
          </a:p>
        </p:txBody>
      </p:sp>
      <p:pic>
        <p:nvPicPr>
          <p:cNvPr id="6" name="Picture 5"/>
          <p:cNvPicPr>
            <a:picLocks noChangeAspect="1"/>
          </p:cNvPicPr>
          <p:nvPr/>
        </p:nvPicPr>
        <p:blipFill rotWithShape="1">
          <a:blip r:embed="rId2"/>
          <a:srcRect r="3616" b="9845"/>
          <a:stretch/>
        </p:blipFill>
        <p:spPr>
          <a:xfrm>
            <a:off x="3739478" y="4765611"/>
            <a:ext cx="2881225" cy="989638"/>
          </a:xfrm>
          <a:prstGeom prst="rect">
            <a:avLst/>
          </a:prstGeom>
        </p:spPr>
      </p:pic>
      <p:sp>
        <p:nvSpPr>
          <p:cNvPr id="7" name="TextBox 6"/>
          <p:cNvSpPr txBox="1"/>
          <p:nvPr/>
        </p:nvSpPr>
        <p:spPr>
          <a:xfrm>
            <a:off x="6620703" y="4998690"/>
            <a:ext cx="1851094" cy="369332"/>
          </a:xfrm>
          <a:prstGeom prst="rect">
            <a:avLst/>
          </a:prstGeom>
          <a:noFill/>
        </p:spPr>
        <p:txBody>
          <a:bodyPr wrap="square" rtlCol="0">
            <a:spAutoFit/>
          </a:bodyPr>
          <a:lstStyle/>
          <a:p>
            <a:r>
              <a:rPr lang="en-US" dirty="0" smtClean="0"/>
              <a:t>= 7.5 g of sugar</a:t>
            </a:r>
            <a:endParaRPr lang="en-US" dirty="0"/>
          </a:p>
        </p:txBody>
      </p:sp>
    </p:spTree>
    <p:extLst>
      <p:ext uri="{BB962C8B-B14F-4D97-AF65-F5344CB8AC3E}">
        <p14:creationId xmlns:p14="http://schemas.microsoft.com/office/powerpoint/2010/main" val="17291413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Line 16"/>
          <p:cNvSpPr>
            <a:spLocks noChangeShapeType="1"/>
          </p:cNvSpPr>
          <p:nvPr/>
        </p:nvSpPr>
        <p:spPr bwMode="auto">
          <a:xfrm>
            <a:off x="1570038" y="1863725"/>
            <a:ext cx="0" cy="3565525"/>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latin typeface="Arial"/>
              <a:cs typeface="Arial"/>
            </a:endParaRPr>
          </a:p>
        </p:txBody>
      </p:sp>
      <p:sp>
        <p:nvSpPr>
          <p:cNvPr id="118787" name="Line 17"/>
          <p:cNvSpPr>
            <a:spLocks noChangeShapeType="1"/>
          </p:cNvSpPr>
          <p:nvPr/>
        </p:nvSpPr>
        <p:spPr bwMode="auto">
          <a:xfrm>
            <a:off x="1570038" y="5429250"/>
            <a:ext cx="4487862" cy="0"/>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latin typeface="Arial"/>
              <a:cs typeface="Arial"/>
            </a:endParaRPr>
          </a:p>
        </p:txBody>
      </p:sp>
      <p:sp>
        <p:nvSpPr>
          <p:cNvPr id="118788" name="Text Box 18"/>
          <p:cNvSpPr txBox="1">
            <a:spLocks noChangeArrowheads="1"/>
          </p:cNvSpPr>
          <p:nvPr/>
        </p:nvSpPr>
        <p:spPr bwMode="auto">
          <a:xfrm>
            <a:off x="1003300" y="4538663"/>
            <a:ext cx="5667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defTabSz="914400" eaLnBrk="1" hangingPunct="1">
              <a:spcBef>
                <a:spcPct val="50000"/>
              </a:spcBef>
            </a:pPr>
            <a:r>
              <a:rPr lang="en-US" sz="1800" b="1">
                <a:latin typeface="Arial"/>
                <a:cs typeface="Arial"/>
              </a:rPr>
              <a:t>4.0</a:t>
            </a:r>
          </a:p>
        </p:txBody>
      </p:sp>
      <p:sp>
        <p:nvSpPr>
          <p:cNvPr id="118789" name="Text Box 19"/>
          <p:cNvSpPr txBox="1">
            <a:spLocks noChangeArrowheads="1"/>
          </p:cNvSpPr>
          <p:nvPr/>
        </p:nvSpPr>
        <p:spPr bwMode="auto">
          <a:xfrm>
            <a:off x="838200" y="3000375"/>
            <a:ext cx="7318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spcBef>
                <a:spcPct val="50000"/>
              </a:spcBef>
            </a:pPr>
            <a:r>
              <a:rPr lang="en-US" sz="1800" b="1" dirty="0">
                <a:latin typeface="Arial"/>
                <a:cs typeface="Arial"/>
              </a:rPr>
              <a:t>10.0</a:t>
            </a:r>
          </a:p>
        </p:txBody>
      </p:sp>
      <p:sp>
        <p:nvSpPr>
          <p:cNvPr id="118790" name="Text Box 20"/>
          <p:cNvSpPr txBox="1">
            <a:spLocks noChangeArrowheads="1"/>
          </p:cNvSpPr>
          <p:nvPr/>
        </p:nvSpPr>
        <p:spPr bwMode="auto">
          <a:xfrm>
            <a:off x="1420813" y="5429250"/>
            <a:ext cx="11461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hangingPunct="1">
              <a:spcBef>
                <a:spcPct val="50000"/>
              </a:spcBef>
            </a:pPr>
            <a:r>
              <a:rPr lang="en-US" sz="1400" dirty="0">
                <a:latin typeface="Arial"/>
                <a:cs typeface="Arial"/>
              </a:rPr>
              <a:t>Breakfast</a:t>
            </a:r>
          </a:p>
        </p:txBody>
      </p:sp>
      <p:sp>
        <p:nvSpPr>
          <p:cNvPr id="118791" name="Text Box 21"/>
          <p:cNvSpPr txBox="1">
            <a:spLocks noChangeArrowheads="1"/>
          </p:cNvSpPr>
          <p:nvPr/>
        </p:nvSpPr>
        <p:spPr bwMode="auto">
          <a:xfrm>
            <a:off x="2776538" y="5429250"/>
            <a:ext cx="11461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400">
                <a:latin typeface="Arial"/>
                <a:cs typeface="Arial"/>
              </a:rPr>
              <a:t>Lunch</a:t>
            </a:r>
          </a:p>
        </p:txBody>
      </p:sp>
      <p:sp>
        <p:nvSpPr>
          <p:cNvPr id="118792" name="Text Box 22"/>
          <p:cNvSpPr txBox="1">
            <a:spLocks noChangeArrowheads="1"/>
          </p:cNvSpPr>
          <p:nvPr/>
        </p:nvSpPr>
        <p:spPr bwMode="auto">
          <a:xfrm>
            <a:off x="3922713" y="5429250"/>
            <a:ext cx="11461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400">
                <a:latin typeface="Arial"/>
                <a:cs typeface="Arial"/>
              </a:rPr>
              <a:t>Dinner</a:t>
            </a:r>
          </a:p>
        </p:txBody>
      </p:sp>
      <p:sp>
        <p:nvSpPr>
          <p:cNvPr id="118793" name="Text Box 23"/>
          <p:cNvSpPr txBox="1">
            <a:spLocks noChangeArrowheads="1"/>
          </p:cNvSpPr>
          <p:nvPr/>
        </p:nvSpPr>
        <p:spPr bwMode="auto">
          <a:xfrm>
            <a:off x="4911725" y="5429250"/>
            <a:ext cx="11461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400">
                <a:latin typeface="Arial"/>
                <a:cs typeface="Arial"/>
              </a:rPr>
              <a:t>Bedtime</a:t>
            </a:r>
          </a:p>
        </p:txBody>
      </p:sp>
      <p:graphicFrame>
        <p:nvGraphicFramePr>
          <p:cNvPr id="140357" name="Group 69"/>
          <p:cNvGraphicFramePr>
            <a:graphicFrameLocks noGrp="1"/>
          </p:cNvGraphicFramePr>
          <p:nvPr>
            <p:extLst>
              <p:ext uri="{D42A27DB-BD31-4B8C-83A1-F6EECF244321}">
                <p14:modId xmlns:p14="http://schemas.microsoft.com/office/powerpoint/2010/main" val="325532251"/>
              </p:ext>
            </p:extLst>
          </p:nvPr>
        </p:nvGraphicFramePr>
        <p:xfrm>
          <a:off x="6477000" y="2676522"/>
          <a:ext cx="2438400" cy="2419460"/>
        </p:xfrm>
        <a:graphic>
          <a:graphicData uri="http://schemas.openxmlformats.org/drawingml/2006/table">
            <a:tbl>
              <a:tblPr/>
              <a:tblGrid>
                <a:gridCol w="1256145">
                  <a:extLst>
                    <a:ext uri="{9D8B030D-6E8A-4147-A177-3AD203B41FA5}">
                      <a16:colId xmlns:a16="http://schemas.microsoft.com/office/drawing/2014/main" val="20000"/>
                    </a:ext>
                  </a:extLst>
                </a:gridCol>
                <a:gridCol w="1182255">
                  <a:extLst>
                    <a:ext uri="{9D8B030D-6E8A-4147-A177-3AD203B41FA5}">
                      <a16:colId xmlns:a16="http://schemas.microsoft.com/office/drawing/2014/main" val="20001"/>
                    </a:ext>
                  </a:extLst>
                </a:gridCol>
              </a:tblGrid>
              <a:tr h="298938">
                <a:tc>
                  <a:txBody>
                    <a:bodyPr/>
                    <a:lstStyle/>
                    <a:p>
                      <a:pPr marL="0" marR="0" lvl="0" indent="0" algn="ctr" defTabSz="457200" rtl="0" eaLnBrk="0" fontAlgn="base" latinLnBrk="0" hangingPunct="0">
                        <a:lnSpc>
                          <a:spcPct val="100000"/>
                        </a:lnSpc>
                        <a:spcBef>
                          <a:spcPct val="20000"/>
                        </a:spcBef>
                        <a:spcAft>
                          <a:spcPct val="0"/>
                        </a:spcAft>
                        <a:buClrTx/>
                        <a:buSzTx/>
                        <a:buFont typeface="Arial" charset="0"/>
                        <a:buNone/>
                        <a:tabLst/>
                      </a:pPr>
                      <a:r>
                        <a:rPr kumimoji="0" lang="en-US" sz="1400" b="1" i="0" u="none" strike="noStrike" cap="none" normalizeH="0" baseline="0" dirty="0">
                          <a:ln>
                            <a:noFill/>
                          </a:ln>
                          <a:solidFill>
                            <a:srgbClr val="FFFFFF"/>
                          </a:solidFill>
                          <a:effectLst/>
                          <a:latin typeface="Calibri" charset="0"/>
                          <a:ea typeface="ＭＳ Ｐゴシック" charset="-128"/>
                          <a:cs typeface="ＭＳ Ｐゴシック" charset="-128"/>
                        </a:rPr>
                        <a:t>BG (</a:t>
                      </a:r>
                      <a:r>
                        <a:rPr kumimoji="0" lang="en-US" sz="1400" b="1" i="0" u="none" strike="noStrike" cap="none" normalizeH="0" baseline="0" dirty="0" err="1">
                          <a:ln>
                            <a:noFill/>
                          </a:ln>
                          <a:solidFill>
                            <a:srgbClr val="FFFFFF"/>
                          </a:solidFill>
                          <a:effectLst/>
                          <a:latin typeface="Calibri" charset="0"/>
                          <a:ea typeface="ＭＳ Ｐゴシック" charset="-128"/>
                          <a:cs typeface="ＭＳ Ｐゴシック" charset="-128"/>
                        </a:rPr>
                        <a:t>mmol</a:t>
                      </a:r>
                      <a:r>
                        <a:rPr kumimoji="0" lang="en-US" sz="1400" b="1" i="0" u="none" strike="noStrike" cap="none" normalizeH="0" baseline="0" dirty="0">
                          <a:ln>
                            <a:noFill/>
                          </a:ln>
                          <a:solidFill>
                            <a:srgbClr val="FFFFFF"/>
                          </a:solidFill>
                          <a:effectLst/>
                          <a:latin typeface="Calibri" charset="0"/>
                          <a:ea typeface="ＭＳ Ｐゴシック" charset="-128"/>
                          <a:cs typeface="ＭＳ Ｐゴシック" charset="-128"/>
                        </a:rPr>
                        <a:t>/L)</a:t>
                      </a:r>
                    </a:p>
                  </a:txBody>
                  <a:tcPr marL="91462" marR="91462" marT="45700" marB="45700" horzOverflow="overflow">
                    <a:lnL>
                      <a:noFill/>
                    </a:lnL>
                    <a:lnR>
                      <a:noFill/>
                    </a:lnR>
                    <a:lnT w="6350" cap="flat" cmpd="sng" algn="ctr">
                      <a:solidFill>
                        <a:srgbClr val="23514E"/>
                      </a:solidFill>
                      <a:prstDash val="solid"/>
                      <a:round/>
                      <a:headEnd type="none" w="med" len="med"/>
                      <a:tailEnd type="none" w="med" len="med"/>
                    </a:lnT>
                    <a:lnB w="6350" cap="flat" cmpd="sng" algn="ctr">
                      <a:solidFill>
                        <a:srgbClr val="23514E"/>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0" fontAlgn="base" latinLnBrk="0" hangingPunct="0">
                        <a:lnSpc>
                          <a:spcPct val="100000"/>
                        </a:lnSpc>
                        <a:spcBef>
                          <a:spcPct val="20000"/>
                        </a:spcBef>
                        <a:spcAft>
                          <a:spcPct val="0"/>
                        </a:spcAft>
                        <a:buClrTx/>
                        <a:buSzTx/>
                        <a:buFont typeface="Arial" charset="0"/>
                        <a:buNone/>
                        <a:tabLst/>
                      </a:pPr>
                      <a:r>
                        <a:rPr kumimoji="0" lang="en-US" sz="1400" b="1" i="0" u="none" strike="noStrike" cap="none" normalizeH="0" baseline="0" dirty="0">
                          <a:ln>
                            <a:noFill/>
                          </a:ln>
                          <a:solidFill>
                            <a:srgbClr val="FFFFFF"/>
                          </a:solidFill>
                          <a:effectLst/>
                          <a:latin typeface="Calibri" charset="0"/>
                          <a:ea typeface="ＭＳ Ｐゴシック" charset="-128"/>
                          <a:cs typeface="ＭＳ Ｐゴシック" charset="-128"/>
                        </a:rPr>
                        <a:t>Bolus insulin (U)</a:t>
                      </a:r>
                    </a:p>
                  </a:txBody>
                  <a:tcPr marL="91462" marR="91462" marT="45700" marB="45700" horzOverflow="overflow">
                    <a:lnL>
                      <a:noFill/>
                    </a:lnL>
                    <a:lnR>
                      <a:noFill/>
                    </a:lnR>
                    <a:lnT w="6350" cap="flat" cmpd="sng" algn="ctr">
                      <a:solidFill>
                        <a:srgbClr val="23514E"/>
                      </a:solidFill>
                      <a:prstDash val="solid"/>
                      <a:round/>
                      <a:headEnd type="none" w="med" len="med"/>
                      <a:tailEnd type="none" w="med" len="med"/>
                    </a:lnT>
                    <a:lnB w="6350" cap="flat" cmpd="sng" algn="ctr">
                      <a:solidFill>
                        <a:srgbClr val="23514E"/>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0"/>
                  </a:ext>
                </a:extLst>
              </a:tr>
              <a:tr h="316890">
                <a:tc>
                  <a:txBody>
                    <a:bodyPr/>
                    <a:lstStyle/>
                    <a:p>
                      <a:pPr marL="0" marR="0" lvl="0" indent="0" algn="ctr" defTabSz="4572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dirty="0">
                          <a:ln>
                            <a:noFill/>
                          </a:ln>
                          <a:solidFill>
                            <a:schemeClr val="tx1"/>
                          </a:solidFill>
                          <a:effectLst/>
                          <a:latin typeface="Calibri" charset="0"/>
                          <a:ea typeface="ＭＳ Ｐゴシック" charset="-128"/>
                          <a:cs typeface="ＭＳ Ｐゴシック" charset="-128"/>
                        </a:rPr>
                        <a:t>&lt; 4</a:t>
                      </a:r>
                    </a:p>
                  </a:txBody>
                  <a:tcPr marL="91462" marR="91462" marT="45700" marB="45700" horzOverflow="overflow">
                    <a:lnL>
                      <a:noFill/>
                    </a:lnL>
                    <a:lnR>
                      <a:noFill/>
                    </a:lnR>
                    <a:lnT w="6350" cap="flat" cmpd="sng" algn="ctr">
                      <a:solidFill>
                        <a:srgbClr val="23514E"/>
                      </a:solidFill>
                      <a:prstDash val="solid"/>
                      <a:round/>
                      <a:headEnd type="none" w="med" len="med"/>
                      <a:tailEnd type="none" w="med" len="med"/>
                    </a:lnT>
                    <a:lnB w="6350" cap="flat" cmpd="sng" algn="ctr">
                      <a:solidFill>
                        <a:srgbClr val="23514E"/>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dirty="0">
                          <a:ln>
                            <a:noFill/>
                          </a:ln>
                          <a:solidFill>
                            <a:schemeClr val="tx1"/>
                          </a:solidFill>
                          <a:effectLst/>
                          <a:latin typeface="Calibri" charset="0"/>
                          <a:ea typeface="ＭＳ Ｐゴシック" charset="-128"/>
                          <a:cs typeface="ＭＳ Ｐゴシック" charset="-128"/>
                        </a:rPr>
                        <a:t>Call MD</a:t>
                      </a:r>
                    </a:p>
                  </a:txBody>
                  <a:tcPr marL="91462" marR="91462" marT="45700" marB="45700" horzOverflow="overflow">
                    <a:lnL>
                      <a:noFill/>
                    </a:lnL>
                    <a:lnR>
                      <a:noFill/>
                    </a:lnR>
                    <a:lnT w="6350" cap="flat" cmpd="sng" algn="ctr">
                      <a:solidFill>
                        <a:srgbClr val="23514E"/>
                      </a:solidFill>
                      <a:prstDash val="solid"/>
                      <a:round/>
                      <a:headEnd type="none" w="med" len="med"/>
                      <a:tailEnd type="none" w="med" len="med"/>
                    </a:lnT>
                    <a:lnB w="6350" cap="flat" cmpd="sng" algn="ctr">
                      <a:solidFill>
                        <a:srgbClr val="23514E"/>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16890">
                <a:tc>
                  <a:txBody>
                    <a:bodyPr/>
                    <a:lstStyle/>
                    <a:p>
                      <a:pPr marL="0" marR="0" lvl="0" indent="0" algn="ctr" defTabSz="4572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dirty="0">
                          <a:ln>
                            <a:noFill/>
                          </a:ln>
                          <a:solidFill>
                            <a:schemeClr val="tx1"/>
                          </a:solidFill>
                          <a:effectLst/>
                          <a:latin typeface="Calibri" charset="0"/>
                          <a:ea typeface="ＭＳ Ｐゴシック" charset="-128"/>
                          <a:cs typeface="ＭＳ Ｐゴシック" charset="-128"/>
                        </a:rPr>
                        <a:t>  4.1 – 10.0</a:t>
                      </a:r>
                    </a:p>
                  </a:txBody>
                  <a:tcPr marL="91462" marR="91462" marT="45700" marB="45700" horzOverflow="overflow">
                    <a:lnL>
                      <a:noFill/>
                    </a:lnL>
                    <a:lnR>
                      <a:noFill/>
                    </a:lnR>
                    <a:lnT w="6350" cap="flat" cmpd="sng" algn="ctr">
                      <a:solidFill>
                        <a:srgbClr val="23514E"/>
                      </a:solidFill>
                      <a:prstDash val="solid"/>
                      <a:round/>
                      <a:headEnd type="none" w="med" len="med"/>
                      <a:tailEnd type="none" w="med" len="med"/>
                    </a:lnT>
                    <a:lnB w="6350" cap="flat" cmpd="sng" algn="ctr">
                      <a:solidFill>
                        <a:srgbClr val="23514E"/>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dirty="0">
                          <a:ln>
                            <a:noFill/>
                          </a:ln>
                          <a:solidFill>
                            <a:schemeClr val="tx1"/>
                          </a:solidFill>
                          <a:effectLst/>
                          <a:latin typeface="Calibri" charset="0"/>
                          <a:ea typeface="ＭＳ Ｐゴシック" charset="-128"/>
                          <a:cs typeface="ＭＳ Ｐゴシック" charset="-128"/>
                        </a:rPr>
                        <a:t>0</a:t>
                      </a:r>
                    </a:p>
                  </a:txBody>
                  <a:tcPr marL="91462" marR="91462" marT="45700" marB="45700" horzOverflow="overflow">
                    <a:lnL>
                      <a:noFill/>
                    </a:lnL>
                    <a:lnR>
                      <a:noFill/>
                    </a:lnR>
                    <a:lnT w="6350" cap="flat" cmpd="sng" algn="ctr">
                      <a:solidFill>
                        <a:srgbClr val="23514E"/>
                      </a:solidFill>
                      <a:prstDash val="solid"/>
                      <a:round/>
                      <a:headEnd type="none" w="med" len="med"/>
                      <a:tailEnd type="none" w="med" len="med"/>
                    </a:lnT>
                    <a:lnB w="6350" cap="flat" cmpd="sng" algn="ctr">
                      <a:solidFill>
                        <a:srgbClr val="23514E"/>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16890">
                <a:tc>
                  <a:txBody>
                    <a:bodyPr/>
                    <a:lstStyle/>
                    <a:p>
                      <a:pPr marL="0" marR="0" lvl="0" indent="0" algn="ctr" defTabSz="4572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a:ln>
                            <a:noFill/>
                          </a:ln>
                          <a:solidFill>
                            <a:schemeClr val="tx1"/>
                          </a:solidFill>
                          <a:effectLst/>
                          <a:latin typeface="Calibri" charset="0"/>
                          <a:ea typeface="ＭＳ Ｐゴシック" charset="-128"/>
                          <a:cs typeface="ＭＳ Ｐゴシック" charset="-128"/>
                        </a:rPr>
                        <a:t>  10.1 – 13.0 </a:t>
                      </a:r>
                    </a:p>
                  </a:txBody>
                  <a:tcPr marL="91462" marR="91462" marT="45700" marB="45700" horzOverflow="overflow">
                    <a:lnL>
                      <a:noFill/>
                    </a:lnL>
                    <a:lnR>
                      <a:noFill/>
                    </a:lnR>
                    <a:lnT w="6350" cap="flat" cmpd="sng" algn="ctr">
                      <a:solidFill>
                        <a:srgbClr val="23514E"/>
                      </a:solidFill>
                      <a:prstDash val="solid"/>
                      <a:round/>
                      <a:headEnd type="none" w="med" len="med"/>
                      <a:tailEnd type="none" w="med" len="med"/>
                    </a:lnT>
                    <a:lnB w="6350" cap="flat" cmpd="sng" algn="ctr">
                      <a:solidFill>
                        <a:srgbClr val="23514E"/>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a:ln>
                            <a:noFill/>
                          </a:ln>
                          <a:solidFill>
                            <a:schemeClr val="tx1"/>
                          </a:solidFill>
                          <a:effectLst/>
                          <a:latin typeface="Calibri" charset="0"/>
                          <a:ea typeface="ＭＳ Ｐゴシック" charset="-128"/>
                          <a:cs typeface="ＭＳ Ｐゴシック" charset="-128"/>
                        </a:rPr>
                        <a:t>2</a:t>
                      </a:r>
                    </a:p>
                  </a:txBody>
                  <a:tcPr marL="91462" marR="91462" marT="45700" marB="45700" horzOverflow="overflow">
                    <a:lnL>
                      <a:noFill/>
                    </a:lnL>
                    <a:lnR>
                      <a:noFill/>
                    </a:lnR>
                    <a:lnT w="6350" cap="flat" cmpd="sng" algn="ctr">
                      <a:solidFill>
                        <a:srgbClr val="23514E"/>
                      </a:solidFill>
                      <a:prstDash val="solid"/>
                      <a:round/>
                      <a:headEnd type="none" w="med" len="med"/>
                      <a:tailEnd type="none" w="med" len="med"/>
                    </a:lnT>
                    <a:lnB w="6350" cap="flat" cmpd="sng" algn="ctr">
                      <a:solidFill>
                        <a:srgbClr val="23514E"/>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16890">
                <a:tc>
                  <a:txBody>
                    <a:bodyPr/>
                    <a:lstStyle/>
                    <a:p>
                      <a:pPr marL="0" marR="0" lvl="0" indent="0" algn="ctr" defTabSz="4572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a:ln>
                            <a:noFill/>
                          </a:ln>
                          <a:solidFill>
                            <a:schemeClr val="tx1"/>
                          </a:solidFill>
                          <a:effectLst/>
                          <a:latin typeface="Calibri" charset="0"/>
                          <a:ea typeface="ＭＳ Ｐゴシック" charset="-128"/>
                          <a:cs typeface="ＭＳ Ｐゴシック" charset="-128"/>
                        </a:rPr>
                        <a:t>13.1 – 16.0</a:t>
                      </a:r>
                    </a:p>
                  </a:txBody>
                  <a:tcPr marL="91462" marR="91462" marT="45700" marB="45700" horzOverflow="overflow">
                    <a:lnL>
                      <a:noFill/>
                    </a:lnL>
                    <a:lnR>
                      <a:noFill/>
                    </a:lnR>
                    <a:lnT w="6350" cap="flat" cmpd="sng" algn="ctr">
                      <a:solidFill>
                        <a:srgbClr val="23514E"/>
                      </a:solidFill>
                      <a:prstDash val="solid"/>
                      <a:round/>
                      <a:headEnd type="none" w="med" len="med"/>
                      <a:tailEnd type="none" w="med" len="med"/>
                    </a:lnT>
                    <a:lnB w="6350" cap="flat" cmpd="sng" algn="ctr">
                      <a:solidFill>
                        <a:srgbClr val="23514E"/>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a:ln>
                            <a:noFill/>
                          </a:ln>
                          <a:solidFill>
                            <a:schemeClr val="tx1"/>
                          </a:solidFill>
                          <a:effectLst/>
                          <a:latin typeface="Calibri" charset="0"/>
                          <a:ea typeface="ＭＳ Ｐゴシック" charset="-128"/>
                          <a:cs typeface="ＭＳ Ｐゴシック" charset="-128"/>
                        </a:rPr>
                        <a:t>4</a:t>
                      </a:r>
                    </a:p>
                  </a:txBody>
                  <a:tcPr marL="91462" marR="91462" marT="45700" marB="45700" horzOverflow="overflow">
                    <a:lnL>
                      <a:noFill/>
                    </a:lnL>
                    <a:lnR>
                      <a:noFill/>
                    </a:lnR>
                    <a:lnT w="6350" cap="flat" cmpd="sng" algn="ctr">
                      <a:solidFill>
                        <a:srgbClr val="23514E"/>
                      </a:solidFill>
                      <a:prstDash val="solid"/>
                      <a:round/>
                      <a:headEnd type="none" w="med" len="med"/>
                      <a:tailEnd type="none" w="med" len="med"/>
                    </a:lnT>
                    <a:lnB w="6350" cap="flat" cmpd="sng" algn="ctr">
                      <a:solidFill>
                        <a:srgbClr val="23514E"/>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16890">
                <a:tc>
                  <a:txBody>
                    <a:bodyPr/>
                    <a:lstStyle/>
                    <a:p>
                      <a:pPr marL="0" marR="0" lvl="0" indent="0" algn="ctr" defTabSz="4572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a:ln>
                            <a:noFill/>
                          </a:ln>
                          <a:solidFill>
                            <a:schemeClr val="tx1"/>
                          </a:solidFill>
                          <a:effectLst/>
                          <a:latin typeface="Calibri" charset="0"/>
                          <a:ea typeface="ＭＳ Ｐゴシック" charset="-128"/>
                          <a:cs typeface="ＭＳ Ｐゴシック" charset="-128"/>
                        </a:rPr>
                        <a:t>  16.1 – 19.0</a:t>
                      </a:r>
                    </a:p>
                  </a:txBody>
                  <a:tcPr marL="91462" marR="91462" marT="45700" marB="45700" horzOverflow="overflow">
                    <a:lnL>
                      <a:noFill/>
                    </a:lnL>
                    <a:lnR>
                      <a:noFill/>
                    </a:lnR>
                    <a:lnT w="6350" cap="flat" cmpd="sng" algn="ctr">
                      <a:solidFill>
                        <a:srgbClr val="23514E"/>
                      </a:solidFill>
                      <a:prstDash val="solid"/>
                      <a:round/>
                      <a:headEnd type="none" w="med" len="med"/>
                      <a:tailEnd type="none" w="med" len="med"/>
                    </a:lnT>
                    <a:lnB w="6350" cap="flat" cmpd="sng" algn="ctr">
                      <a:solidFill>
                        <a:srgbClr val="23514E"/>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a:ln>
                            <a:noFill/>
                          </a:ln>
                          <a:solidFill>
                            <a:schemeClr val="tx1"/>
                          </a:solidFill>
                          <a:effectLst/>
                          <a:latin typeface="Calibri" charset="0"/>
                          <a:ea typeface="ＭＳ Ｐゴシック" charset="-128"/>
                          <a:cs typeface="ＭＳ Ｐゴシック" charset="-128"/>
                        </a:rPr>
                        <a:t>6</a:t>
                      </a:r>
                    </a:p>
                  </a:txBody>
                  <a:tcPr marL="91462" marR="91462" marT="45700" marB="45700" horzOverflow="overflow">
                    <a:lnL>
                      <a:noFill/>
                    </a:lnL>
                    <a:lnR>
                      <a:noFill/>
                    </a:lnR>
                    <a:lnT w="6350" cap="flat" cmpd="sng" algn="ctr">
                      <a:solidFill>
                        <a:srgbClr val="23514E"/>
                      </a:solidFill>
                      <a:prstDash val="solid"/>
                      <a:round/>
                      <a:headEnd type="none" w="med" len="med"/>
                      <a:tailEnd type="none" w="med" len="med"/>
                    </a:lnT>
                    <a:lnB w="6350" cap="flat" cmpd="sng" algn="ctr">
                      <a:solidFill>
                        <a:srgbClr val="23514E"/>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16890">
                <a:tc>
                  <a:txBody>
                    <a:bodyPr/>
                    <a:lstStyle/>
                    <a:p>
                      <a:pPr marL="0" marR="0" lvl="0" indent="0" algn="ctr" defTabSz="4572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a:ln>
                            <a:noFill/>
                          </a:ln>
                          <a:solidFill>
                            <a:schemeClr val="tx1"/>
                          </a:solidFill>
                          <a:effectLst/>
                          <a:latin typeface="Calibri" charset="0"/>
                          <a:ea typeface="ＭＳ Ｐゴシック" charset="-128"/>
                          <a:cs typeface="ＭＳ Ｐゴシック" charset="-128"/>
                        </a:rPr>
                        <a:t>  &gt; 19.0</a:t>
                      </a:r>
                    </a:p>
                  </a:txBody>
                  <a:tcPr marL="91462" marR="91462" marT="45700" marB="45700" horzOverflow="overflow">
                    <a:lnL>
                      <a:noFill/>
                    </a:lnL>
                    <a:lnR>
                      <a:noFill/>
                    </a:lnR>
                    <a:lnT w="6350" cap="flat" cmpd="sng" algn="ctr">
                      <a:solidFill>
                        <a:srgbClr val="23514E"/>
                      </a:solidFill>
                      <a:prstDash val="solid"/>
                      <a:round/>
                      <a:headEnd type="none" w="med" len="med"/>
                      <a:tailEnd type="none" w="med" len="med"/>
                    </a:lnT>
                    <a:lnB w="6350" cap="flat" cmpd="sng" algn="ctr">
                      <a:solidFill>
                        <a:srgbClr val="23514E"/>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dirty="0">
                          <a:ln>
                            <a:noFill/>
                          </a:ln>
                          <a:solidFill>
                            <a:schemeClr val="tx1"/>
                          </a:solidFill>
                          <a:effectLst/>
                          <a:latin typeface="Calibri" charset="0"/>
                          <a:ea typeface="ＭＳ Ｐゴシック" charset="-128"/>
                          <a:cs typeface="ＭＳ Ｐゴシック" charset="-128"/>
                        </a:rPr>
                        <a:t>Call MD</a:t>
                      </a:r>
                    </a:p>
                  </a:txBody>
                  <a:tcPr marL="91462" marR="91462" marT="45700" marB="45700" horzOverflow="overflow">
                    <a:lnL>
                      <a:noFill/>
                    </a:lnL>
                    <a:lnR>
                      <a:noFill/>
                    </a:lnR>
                    <a:lnT w="6350" cap="flat" cmpd="sng" algn="ctr">
                      <a:solidFill>
                        <a:srgbClr val="23514E"/>
                      </a:solidFill>
                      <a:prstDash val="solid"/>
                      <a:round/>
                      <a:headEnd type="none" w="med" len="med"/>
                      <a:tailEnd type="none" w="med" len="med"/>
                    </a:lnT>
                    <a:lnB w="6350" cap="flat" cmpd="sng" algn="ctr">
                      <a:solidFill>
                        <a:srgbClr val="23514E"/>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grpSp>
        <p:nvGrpSpPr>
          <p:cNvPr id="2" name="Group 243"/>
          <p:cNvGrpSpPr>
            <a:grpSpLocks/>
          </p:cNvGrpSpPr>
          <p:nvPr/>
        </p:nvGrpSpPr>
        <p:grpSpPr bwMode="auto">
          <a:xfrm>
            <a:off x="1687513" y="4162429"/>
            <a:ext cx="566737" cy="504826"/>
            <a:chOff x="679" y="2454"/>
            <a:chExt cx="357" cy="318"/>
          </a:xfrm>
        </p:grpSpPr>
        <p:sp>
          <p:nvSpPr>
            <p:cNvPr id="118845" name="Oval 219"/>
            <p:cNvSpPr>
              <a:spLocks noChangeArrowheads="1"/>
            </p:cNvSpPr>
            <p:nvPr/>
          </p:nvSpPr>
          <p:spPr bwMode="auto">
            <a:xfrm>
              <a:off x="802" y="2454"/>
              <a:ext cx="56" cy="105"/>
            </a:xfrm>
            <a:prstGeom prst="ellipse">
              <a:avLst/>
            </a:prstGeom>
            <a:solidFill>
              <a:srgbClr val="FF0000"/>
            </a:solidFill>
            <a:ln w="9525">
              <a:solidFill>
                <a:schemeClr val="tx1"/>
              </a:solidFill>
              <a:round/>
              <a:headEnd/>
              <a:tailEnd/>
            </a:ln>
          </p:spPr>
          <p:txBody>
            <a:bodyPr wrap="none" anchor="ctr"/>
            <a:lstStyle/>
            <a:p>
              <a:pPr algn="ctr" defTabSz="914400"/>
              <a:endParaRPr lang="en-US" sz="2800">
                <a:latin typeface="Arial"/>
                <a:cs typeface="Arial"/>
              </a:endParaRPr>
            </a:p>
          </p:txBody>
        </p:sp>
        <p:sp>
          <p:nvSpPr>
            <p:cNvPr id="118846" name="Text Box 220"/>
            <p:cNvSpPr txBox="1">
              <a:spLocks noChangeArrowheads="1"/>
            </p:cNvSpPr>
            <p:nvPr/>
          </p:nvSpPr>
          <p:spPr bwMode="auto">
            <a:xfrm>
              <a:off x="679" y="2559"/>
              <a:ext cx="357"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600" b="1" dirty="0">
                  <a:latin typeface="Arial"/>
                  <a:cs typeface="Arial"/>
                </a:rPr>
                <a:t>6.0</a:t>
              </a:r>
            </a:p>
          </p:txBody>
        </p:sp>
      </p:grpSp>
      <p:sp>
        <p:nvSpPr>
          <p:cNvPr id="118818" name="AutoShape 221"/>
          <p:cNvSpPr>
            <a:spLocks noChangeArrowheads="1"/>
          </p:cNvSpPr>
          <p:nvPr/>
        </p:nvSpPr>
        <p:spPr bwMode="auto">
          <a:xfrm>
            <a:off x="1590675" y="5665788"/>
            <a:ext cx="4664075" cy="506412"/>
          </a:xfrm>
          <a:prstGeom prst="rightArrow">
            <a:avLst>
              <a:gd name="adj1" fmla="val 50000"/>
              <a:gd name="adj2" fmla="val 93166"/>
            </a:avLst>
          </a:prstGeom>
          <a:solidFill>
            <a:srgbClr val="23514E"/>
          </a:solidFill>
          <a:ln w="9525">
            <a:solidFill>
              <a:schemeClr val="tx1"/>
            </a:solidFill>
            <a:miter lim="800000"/>
            <a:headEnd/>
            <a:tailEnd/>
          </a:ln>
        </p:spPr>
        <p:txBody>
          <a:bodyPr wrap="none" anchor="ctr"/>
          <a:lstStyle/>
          <a:p>
            <a:endParaRPr lang="en-US">
              <a:latin typeface="Arial"/>
              <a:cs typeface="Arial"/>
            </a:endParaRPr>
          </a:p>
        </p:txBody>
      </p:sp>
      <p:sp>
        <p:nvSpPr>
          <p:cNvPr id="118819" name="Text Box 222"/>
          <p:cNvSpPr txBox="1">
            <a:spLocks noChangeArrowheads="1"/>
          </p:cNvSpPr>
          <p:nvPr/>
        </p:nvSpPr>
        <p:spPr bwMode="auto">
          <a:xfrm>
            <a:off x="2481263" y="5734050"/>
            <a:ext cx="24304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hangingPunct="1">
              <a:spcBef>
                <a:spcPct val="50000"/>
              </a:spcBef>
            </a:pPr>
            <a:r>
              <a:rPr lang="en-US" sz="1600">
                <a:solidFill>
                  <a:schemeClr val="bg1"/>
                </a:solidFill>
                <a:latin typeface="Arial"/>
                <a:cs typeface="Arial"/>
              </a:rPr>
              <a:t>Bolus insulin QID</a:t>
            </a:r>
          </a:p>
        </p:txBody>
      </p:sp>
      <p:sp>
        <p:nvSpPr>
          <p:cNvPr id="1511648" name="Oval 224"/>
          <p:cNvSpPr>
            <a:spLocks noChangeArrowheads="1"/>
          </p:cNvSpPr>
          <p:nvPr/>
        </p:nvSpPr>
        <p:spPr bwMode="auto">
          <a:xfrm>
            <a:off x="3030538" y="2300288"/>
            <a:ext cx="88900" cy="166687"/>
          </a:xfrm>
          <a:prstGeom prst="ellipse">
            <a:avLst/>
          </a:prstGeom>
          <a:solidFill>
            <a:srgbClr val="A72023"/>
          </a:solidFill>
          <a:ln w="9525">
            <a:solidFill>
              <a:schemeClr val="tx1"/>
            </a:solidFill>
            <a:round/>
            <a:headEnd/>
            <a:tailEnd/>
          </a:ln>
        </p:spPr>
        <p:txBody>
          <a:bodyPr wrap="none" anchor="ctr"/>
          <a:lstStyle/>
          <a:p>
            <a:pPr algn="ctr"/>
            <a:endParaRPr lang="en-US">
              <a:latin typeface="Arial"/>
              <a:cs typeface="Arial"/>
            </a:endParaRPr>
          </a:p>
        </p:txBody>
      </p:sp>
      <p:sp>
        <p:nvSpPr>
          <p:cNvPr id="1511649" name="Oval 225"/>
          <p:cNvSpPr>
            <a:spLocks noChangeArrowheads="1"/>
          </p:cNvSpPr>
          <p:nvPr/>
        </p:nvSpPr>
        <p:spPr bwMode="auto">
          <a:xfrm>
            <a:off x="4143375" y="4162425"/>
            <a:ext cx="88900" cy="166688"/>
          </a:xfrm>
          <a:prstGeom prst="ellipse">
            <a:avLst/>
          </a:prstGeom>
          <a:solidFill>
            <a:srgbClr val="A72023"/>
          </a:solidFill>
          <a:ln w="9525">
            <a:solidFill>
              <a:schemeClr val="tx1"/>
            </a:solidFill>
            <a:round/>
            <a:headEnd/>
            <a:tailEnd/>
          </a:ln>
        </p:spPr>
        <p:txBody>
          <a:bodyPr wrap="none" anchor="ctr"/>
          <a:lstStyle/>
          <a:p>
            <a:pPr algn="ctr"/>
            <a:endParaRPr lang="en-US">
              <a:latin typeface="Arial"/>
              <a:cs typeface="Arial"/>
            </a:endParaRPr>
          </a:p>
        </p:txBody>
      </p:sp>
      <p:sp>
        <p:nvSpPr>
          <p:cNvPr id="1511650" name="Oval 226"/>
          <p:cNvSpPr>
            <a:spLocks noChangeArrowheads="1"/>
          </p:cNvSpPr>
          <p:nvPr/>
        </p:nvSpPr>
        <p:spPr bwMode="auto">
          <a:xfrm>
            <a:off x="5464175" y="1863725"/>
            <a:ext cx="88900" cy="166688"/>
          </a:xfrm>
          <a:prstGeom prst="ellipse">
            <a:avLst/>
          </a:prstGeom>
          <a:solidFill>
            <a:srgbClr val="A72023"/>
          </a:solidFill>
          <a:ln w="9525">
            <a:solidFill>
              <a:schemeClr val="tx1"/>
            </a:solidFill>
            <a:round/>
            <a:headEnd/>
            <a:tailEnd/>
          </a:ln>
        </p:spPr>
        <p:txBody>
          <a:bodyPr wrap="none" anchor="ctr"/>
          <a:lstStyle/>
          <a:p>
            <a:pPr algn="ctr"/>
            <a:endParaRPr lang="en-US">
              <a:latin typeface="Arial"/>
              <a:cs typeface="Arial"/>
            </a:endParaRPr>
          </a:p>
        </p:txBody>
      </p:sp>
      <p:sp>
        <p:nvSpPr>
          <p:cNvPr id="1511651" name="Oval 227"/>
          <p:cNvSpPr>
            <a:spLocks noChangeArrowheads="1"/>
          </p:cNvSpPr>
          <p:nvPr/>
        </p:nvSpPr>
        <p:spPr bwMode="auto">
          <a:xfrm>
            <a:off x="6165850" y="4924425"/>
            <a:ext cx="88900" cy="166688"/>
          </a:xfrm>
          <a:prstGeom prst="ellipse">
            <a:avLst/>
          </a:prstGeom>
          <a:solidFill>
            <a:srgbClr val="A72023"/>
          </a:solidFill>
          <a:ln w="9525">
            <a:solidFill>
              <a:schemeClr val="tx1"/>
            </a:solidFill>
            <a:round/>
            <a:headEnd/>
            <a:tailEnd/>
          </a:ln>
        </p:spPr>
        <p:txBody>
          <a:bodyPr wrap="none" anchor="ctr"/>
          <a:lstStyle/>
          <a:p>
            <a:pPr algn="ctr"/>
            <a:endParaRPr lang="en-US">
              <a:latin typeface="Arial"/>
              <a:cs typeface="Arial"/>
            </a:endParaRPr>
          </a:p>
        </p:txBody>
      </p:sp>
      <p:sp>
        <p:nvSpPr>
          <p:cNvPr id="1511652" name="Line 228"/>
          <p:cNvSpPr>
            <a:spLocks noChangeShapeType="1"/>
          </p:cNvSpPr>
          <p:nvPr/>
        </p:nvSpPr>
        <p:spPr bwMode="auto">
          <a:xfrm flipV="1">
            <a:off x="1971675" y="2435225"/>
            <a:ext cx="1058863" cy="172720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latin typeface="Arial"/>
              <a:cs typeface="Arial"/>
            </a:endParaRPr>
          </a:p>
        </p:txBody>
      </p:sp>
      <p:sp>
        <p:nvSpPr>
          <p:cNvPr id="1511653" name="Line 229"/>
          <p:cNvSpPr>
            <a:spLocks noChangeShapeType="1"/>
          </p:cNvSpPr>
          <p:nvPr/>
        </p:nvSpPr>
        <p:spPr bwMode="auto">
          <a:xfrm>
            <a:off x="3119438" y="2435225"/>
            <a:ext cx="1023937" cy="172720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latin typeface="Arial"/>
              <a:cs typeface="Arial"/>
            </a:endParaRPr>
          </a:p>
        </p:txBody>
      </p:sp>
      <p:sp>
        <p:nvSpPr>
          <p:cNvPr id="1511655" name="Line 231"/>
          <p:cNvSpPr>
            <a:spLocks noChangeShapeType="1"/>
          </p:cNvSpPr>
          <p:nvPr/>
        </p:nvSpPr>
        <p:spPr bwMode="auto">
          <a:xfrm flipV="1">
            <a:off x="4232275" y="2030413"/>
            <a:ext cx="1231900" cy="2132012"/>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latin typeface="Arial"/>
              <a:cs typeface="Arial"/>
            </a:endParaRPr>
          </a:p>
        </p:txBody>
      </p:sp>
      <p:sp>
        <p:nvSpPr>
          <p:cNvPr id="1511657" name="Line 233"/>
          <p:cNvSpPr>
            <a:spLocks noChangeShapeType="1"/>
          </p:cNvSpPr>
          <p:nvPr/>
        </p:nvSpPr>
        <p:spPr bwMode="auto">
          <a:xfrm>
            <a:off x="5553075" y="2030413"/>
            <a:ext cx="612775" cy="2874962"/>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latin typeface="Arial"/>
              <a:cs typeface="Arial"/>
            </a:endParaRPr>
          </a:p>
        </p:txBody>
      </p:sp>
      <p:sp>
        <p:nvSpPr>
          <p:cNvPr id="1511658" name="Text Box 234"/>
          <p:cNvSpPr txBox="1">
            <a:spLocks noChangeArrowheads="1"/>
          </p:cNvSpPr>
          <p:nvPr/>
        </p:nvSpPr>
        <p:spPr bwMode="auto">
          <a:xfrm>
            <a:off x="2746374" y="1995488"/>
            <a:ext cx="6826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600" b="1" dirty="0" smtClean="0">
                <a:latin typeface="Arial"/>
                <a:cs typeface="Arial"/>
              </a:rPr>
              <a:t>14.0</a:t>
            </a:r>
            <a:endParaRPr lang="en-US" sz="1600" b="1" dirty="0">
              <a:latin typeface="Arial"/>
              <a:cs typeface="Arial"/>
            </a:endParaRPr>
          </a:p>
        </p:txBody>
      </p:sp>
      <p:sp>
        <p:nvSpPr>
          <p:cNvPr id="1511659" name="Text Box 235"/>
          <p:cNvSpPr txBox="1">
            <a:spLocks noChangeArrowheads="1"/>
          </p:cNvSpPr>
          <p:nvPr/>
        </p:nvSpPr>
        <p:spPr bwMode="auto">
          <a:xfrm>
            <a:off x="3922713" y="4329113"/>
            <a:ext cx="56673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600" b="1" dirty="0">
                <a:latin typeface="Arial"/>
                <a:cs typeface="Arial"/>
              </a:rPr>
              <a:t>4</a:t>
            </a:r>
            <a:r>
              <a:rPr lang="en-US" sz="1600" b="1" dirty="0" smtClean="0">
                <a:latin typeface="Arial"/>
                <a:cs typeface="Arial"/>
              </a:rPr>
              <a:t>.0</a:t>
            </a:r>
            <a:endParaRPr lang="en-US" sz="1600" b="1" dirty="0">
              <a:latin typeface="Arial"/>
              <a:cs typeface="Arial"/>
            </a:endParaRPr>
          </a:p>
        </p:txBody>
      </p:sp>
      <p:sp>
        <p:nvSpPr>
          <p:cNvPr id="1511660" name="Text Box 236"/>
          <p:cNvSpPr txBox="1">
            <a:spLocks noChangeArrowheads="1"/>
          </p:cNvSpPr>
          <p:nvPr/>
        </p:nvSpPr>
        <p:spPr bwMode="auto">
          <a:xfrm>
            <a:off x="5181601" y="1558925"/>
            <a:ext cx="6540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600" b="1">
                <a:latin typeface="Arial"/>
                <a:cs typeface="Arial"/>
              </a:rPr>
              <a:t>16.5</a:t>
            </a:r>
          </a:p>
        </p:txBody>
      </p:sp>
      <p:sp>
        <p:nvSpPr>
          <p:cNvPr id="118831" name="Text Box 237"/>
          <p:cNvSpPr txBox="1">
            <a:spLocks noChangeArrowheads="1"/>
          </p:cNvSpPr>
          <p:nvPr/>
        </p:nvSpPr>
        <p:spPr bwMode="auto">
          <a:xfrm>
            <a:off x="5688013" y="5091113"/>
            <a:ext cx="56673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spcBef>
                <a:spcPct val="50000"/>
              </a:spcBef>
            </a:pPr>
            <a:r>
              <a:rPr lang="en-US" sz="1600" b="1">
                <a:latin typeface="Arial"/>
                <a:cs typeface="Arial"/>
              </a:rPr>
              <a:t>3.0</a:t>
            </a:r>
          </a:p>
        </p:txBody>
      </p:sp>
      <p:sp>
        <p:nvSpPr>
          <p:cNvPr id="118832" name="Text Box 238"/>
          <p:cNvSpPr txBox="1">
            <a:spLocks noChangeArrowheads="1"/>
          </p:cNvSpPr>
          <p:nvPr/>
        </p:nvSpPr>
        <p:spPr bwMode="auto">
          <a:xfrm>
            <a:off x="6553200" y="2328862"/>
            <a:ext cx="22875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hangingPunct="1">
              <a:spcBef>
                <a:spcPct val="50000"/>
              </a:spcBef>
            </a:pPr>
            <a:r>
              <a:rPr lang="en-US" sz="1600" b="1" dirty="0" smtClean="0">
                <a:latin typeface="Arial"/>
                <a:cs typeface="Arial"/>
              </a:rPr>
              <a:t>Sliding Scale alone</a:t>
            </a:r>
            <a:endParaRPr lang="en-US" sz="1600" b="1" dirty="0">
              <a:latin typeface="Arial"/>
              <a:cs typeface="Arial"/>
            </a:endParaRPr>
          </a:p>
        </p:txBody>
      </p:sp>
      <p:sp>
        <p:nvSpPr>
          <p:cNvPr id="1511663" name="Text Box 239"/>
          <p:cNvSpPr txBox="1">
            <a:spLocks noChangeArrowheads="1"/>
          </p:cNvSpPr>
          <p:nvPr/>
        </p:nvSpPr>
        <p:spPr bwMode="auto">
          <a:xfrm>
            <a:off x="1524000" y="4572000"/>
            <a:ext cx="219868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hangingPunct="1">
              <a:spcBef>
                <a:spcPct val="50000"/>
              </a:spcBef>
            </a:pPr>
            <a:r>
              <a:rPr lang="en-US" sz="1600" b="1" dirty="0">
                <a:latin typeface="Arial"/>
                <a:cs typeface="Arial"/>
              </a:rPr>
              <a:t>What do you do?</a:t>
            </a:r>
          </a:p>
        </p:txBody>
      </p:sp>
      <p:sp>
        <p:nvSpPr>
          <p:cNvPr id="1511664" name="Text Box 240"/>
          <p:cNvSpPr txBox="1">
            <a:spLocks noChangeArrowheads="1"/>
          </p:cNvSpPr>
          <p:nvPr/>
        </p:nvSpPr>
        <p:spPr bwMode="auto">
          <a:xfrm>
            <a:off x="2209800" y="1676400"/>
            <a:ext cx="194627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600" b="1" dirty="0">
                <a:latin typeface="Arial"/>
                <a:cs typeface="Arial"/>
              </a:rPr>
              <a:t>What do you do?</a:t>
            </a:r>
          </a:p>
        </p:txBody>
      </p:sp>
      <p:sp>
        <p:nvSpPr>
          <p:cNvPr id="1511665" name="Text Box 241"/>
          <p:cNvSpPr txBox="1">
            <a:spLocks noChangeArrowheads="1"/>
          </p:cNvSpPr>
          <p:nvPr/>
        </p:nvSpPr>
        <p:spPr bwMode="auto">
          <a:xfrm>
            <a:off x="3352800" y="4572000"/>
            <a:ext cx="198437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600" b="1" dirty="0">
                <a:latin typeface="Arial"/>
                <a:cs typeface="Arial"/>
              </a:rPr>
              <a:t>What do you do?</a:t>
            </a:r>
          </a:p>
        </p:txBody>
      </p:sp>
      <p:sp>
        <p:nvSpPr>
          <p:cNvPr id="1511666" name="Text Box 242"/>
          <p:cNvSpPr txBox="1">
            <a:spLocks noChangeArrowheads="1"/>
          </p:cNvSpPr>
          <p:nvPr/>
        </p:nvSpPr>
        <p:spPr bwMode="auto">
          <a:xfrm>
            <a:off x="5688012" y="1566446"/>
            <a:ext cx="208438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600" b="1" dirty="0">
                <a:latin typeface="Arial"/>
                <a:cs typeface="Arial"/>
              </a:rPr>
              <a:t>What do you do?</a:t>
            </a:r>
          </a:p>
        </p:txBody>
      </p:sp>
      <p:sp>
        <p:nvSpPr>
          <p:cNvPr id="1511668" name="Text Box 244"/>
          <p:cNvSpPr txBox="1">
            <a:spLocks noChangeArrowheads="1"/>
          </p:cNvSpPr>
          <p:nvPr/>
        </p:nvSpPr>
        <p:spPr bwMode="auto">
          <a:xfrm>
            <a:off x="3284538" y="1981200"/>
            <a:ext cx="8302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hangingPunct="1">
              <a:spcBef>
                <a:spcPct val="50000"/>
              </a:spcBef>
            </a:pPr>
            <a:r>
              <a:rPr lang="en-US" sz="1800" b="1" dirty="0" smtClean="0">
                <a:solidFill>
                  <a:srgbClr val="008000"/>
                </a:solidFill>
                <a:latin typeface="Arial"/>
                <a:cs typeface="Arial"/>
              </a:rPr>
              <a:t>+4 </a:t>
            </a:r>
            <a:r>
              <a:rPr lang="en-US" sz="1800" b="1" dirty="0">
                <a:solidFill>
                  <a:srgbClr val="008000"/>
                </a:solidFill>
                <a:latin typeface="Arial"/>
                <a:cs typeface="Arial"/>
              </a:rPr>
              <a:t>U</a:t>
            </a:r>
          </a:p>
        </p:txBody>
      </p:sp>
      <p:sp>
        <p:nvSpPr>
          <p:cNvPr id="1511669" name="Text Box 245"/>
          <p:cNvSpPr txBox="1">
            <a:spLocks noChangeArrowheads="1"/>
          </p:cNvSpPr>
          <p:nvPr/>
        </p:nvSpPr>
        <p:spPr bwMode="auto">
          <a:xfrm>
            <a:off x="1684338" y="4891088"/>
            <a:ext cx="8302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b="1" dirty="0">
                <a:solidFill>
                  <a:srgbClr val="008000"/>
                </a:solidFill>
                <a:latin typeface="Arial"/>
                <a:cs typeface="Arial"/>
              </a:rPr>
              <a:t>0 U</a:t>
            </a:r>
          </a:p>
        </p:txBody>
      </p:sp>
      <p:sp>
        <p:nvSpPr>
          <p:cNvPr id="1511670" name="Text Box 246"/>
          <p:cNvSpPr txBox="1">
            <a:spLocks noChangeArrowheads="1"/>
          </p:cNvSpPr>
          <p:nvPr/>
        </p:nvSpPr>
        <p:spPr bwMode="auto">
          <a:xfrm>
            <a:off x="3886200" y="4876800"/>
            <a:ext cx="8302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b="1" dirty="0">
                <a:solidFill>
                  <a:srgbClr val="008000"/>
                </a:solidFill>
                <a:latin typeface="Arial"/>
                <a:cs typeface="Arial"/>
              </a:rPr>
              <a:t>0 U</a:t>
            </a:r>
          </a:p>
        </p:txBody>
      </p:sp>
      <p:sp>
        <p:nvSpPr>
          <p:cNvPr id="1511671" name="Text Box 247"/>
          <p:cNvSpPr txBox="1">
            <a:spLocks noChangeArrowheads="1"/>
          </p:cNvSpPr>
          <p:nvPr/>
        </p:nvSpPr>
        <p:spPr bwMode="auto">
          <a:xfrm>
            <a:off x="5715000" y="1828800"/>
            <a:ext cx="8302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b="1" dirty="0">
                <a:solidFill>
                  <a:srgbClr val="008000"/>
                </a:solidFill>
                <a:latin typeface="Arial"/>
                <a:cs typeface="Arial"/>
              </a:rPr>
              <a:t>+6 U</a:t>
            </a:r>
          </a:p>
        </p:txBody>
      </p:sp>
      <p:sp>
        <p:nvSpPr>
          <p:cNvPr id="118841" name="Content Placeholder 2"/>
          <p:cNvSpPr txBox="1">
            <a:spLocks/>
          </p:cNvSpPr>
          <p:nvPr/>
        </p:nvSpPr>
        <p:spPr bwMode="auto">
          <a:xfrm>
            <a:off x="251136" y="6040864"/>
            <a:ext cx="6172201" cy="299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dirty="0">
                <a:solidFill>
                  <a:srgbClr val="000000"/>
                </a:solidFill>
                <a:latin typeface="Arial"/>
                <a:cs typeface="Arial"/>
              </a:rPr>
              <a:t>QID: four times daily; SSI: sliding-scale insulin</a:t>
            </a:r>
            <a:r>
              <a:rPr lang="en-US" sz="1200" dirty="0" smtClean="0">
                <a:solidFill>
                  <a:srgbClr val="000000"/>
                </a:solidFill>
                <a:latin typeface="Arial"/>
                <a:cs typeface="Arial"/>
              </a:rPr>
              <a:t>; BG</a:t>
            </a:r>
            <a:r>
              <a:rPr lang="en-US" sz="1200" dirty="0">
                <a:solidFill>
                  <a:srgbClr val="000000"/>
                </a:solidFill>
                <a:latin typeface="Arial"/>
                <a:cs typeface="Arial"/>
              </a:rPr>
              <a:t>: blood </a:t>
            </a:r>
            <a:r>
              <a:rPr lang="en-US" sz="1200" dirty="0" smtClean="0">
                <a:solidFill>
                  <a:srgbClr val="000000"/>
                </a:solidFill>
                <a:latin typeface="Arial"/>
                <a:cs typeface="Arial"/>
              </a:rPr>
              <a:t>glucose</a:t>
            </a:r>
            <a:endParaRPr lang="en-US" sz="1200" dirty="0">
              <a:solidFill>
                <a:srgbClr val="000000"/>
              </a:solidFill>
              <a:latin typeface="Arial"/>
              <a:cs typeface="Arial"/>
            </a:endParaRPr>
          </a:p>
        </p:txBody>
      </p:sp>
      <p:sp>
        <p:nvSpPr>
          <p:cNvPr id="118842" name="Title 48"/>
          <p:cNvSpPr>
            <a:spLocks noGrp="1"/>
          </p:cNvSpPr>
          <p:nvPr>
            <p:ph type="title"/>
          </p:nvPr>
        </p:nvSpPr>
        <p:spPr bwMode="auto">
          <a:xfrm>
            <a:off x="687600" y="579600"/>
            <a:ext cx="7776000" cy="1143000"/>
          </a:xfrm>
        </p:spPr>
        <p:txBody>
          <a:bodyPr/>
          <a:lstStyle/>
          <a:p>
            <a:pPr eaLnBrk="1" hangingPunct="1"/>
            <a:r>
              <a:rPr lang="en-US" cap="none" dirty="0" smtClean="0">
                <a:cs typeface="Arial"/>
              </a:rPr>
              <a:t>Sliding Scale </a:t>
            </a:r>
            <a:r>
              <a:rPr lang="en-US" dirty="0">
                <a:cs typeface="Arial"/>
              </a:rPr>
              <a:t>I</a:t>
            </a:r>
            <a:r>
              <a:rPr lang="en-US" cap="none" dirty="0" smtClean="0">
                <a:cs typeface="Arial"/>
              </a:rPr>
              <a:t>nsulin </a:t>
            </a:r>
            <a:r>
              <a:rPr lang="en-US" dirty="0">
                <a:cs typeface="Arial"/>
              </a:rPr>
              <a:t>A</a:t>
            </a:r>
            <a:r>
              <a:rPr lang="en-US" cap="none" dirty="0" smtClean="0">
                <a:cs typeface="Arial"/>
              </a:rPr>
              <a:t>lone </a:t>
            </a:r>
            <a:r>
              <a:rPr lang="en-US" dirty="0">
                <a:cs typeface="Arial"/>
              </a:rPr>
              <a:t>R</a:t>
            </a:r>
            <a:r>
              <a:rPr lang="en-US" cap="none" dirty="0" smtClean="0">
                <a:cs typeface="Arial"/>
              </a:rPr>
              <a:t>esults in Variable </a:t>
            </a:r>
            <a:r>
              <a:rPr lang="en-US" dirty="0">
                <a:cs typeface="Arial"/>
              </a:rPr>
              <a:t>G</a:t>
            </a:r>
            <a:r>
              <a:rPr lang="en-US" cap="none" dirty="0" smtClean="0">
                <a:cs typeface="Arial"/>
              </a:rPr>
              <a:t>lucose </a:t>
            </a:r>
            <a:r>
              <a:rPr lang="en-US" dirty="0">
                <a:cs typeface="Arial"/>
              </a:rPr>
              <a:t>C</a:t>
            </a:r>
            <a:r>
              <a:rPr lang="en-US" cap="none" dirty="0" smtClean="0">
                <a:cs typeface="Arial"/>
              </a:rPr>
              <a:t>ontrol</a:t>
            </a:r>
            <a:endParaRPr lang="en-US" cap="none" dirty="0">
              <a:cs typeface="Arial"/>
            </a:endParaRPr>
          </a:p>
        </p:txBody>
      </p:sp>
      <p:sp>
        <p:nvSpPr>
          <p:cNvPr id="118843" name="Rectangle 17"/>
          <p:cNvSpPr>
            <a:spLocks noChangeArrowheads="1"/>
          </p:cNvSpPr>
          <p:nvPr/>
        </p:nvSpPr>
        <p:spPr bwMode="auto">
          <a:xfrm>
            <a:off x="1047807" y="1646238"/>
            <a:ext cx="112701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r>
              <a:rPr lang="en-US" sz="1400" b="1">
                <a:latin typeface="Arial"/>
                <a:cs typeface="Arial"/>
              </a:rPr>
              <a:t>BG  (mmol/L)</a:t>
            </a:r>
          </a:p>
        </p:txBody>
      </p:sp>
    </p:spTree>
    <p:extLst>
      <p:ext uri="{BB962C8B-B14F-4D97-AF65-F5344CB8AC3E}">
        <p14:creationId xmlns:p14="http://schemas.microsoft.com/office/powerpoint/2010/main" val="7754158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11663"/>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11669"/>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1165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1165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1164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11664"/>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11668"/>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1165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1164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51165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511665"/>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511670"/>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51165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51165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511660"/>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511666"/>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511671"/>
                                        </p:tgtEl>
                                        <p:attrNameLst>
                                          <p:attrName>style.visibility</p:attrName>
                                        </p:attrNameLst>
                                      </p:cBhvr>
                                      <p:to>
                                        <p:strVal val="visible"/>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511657"/>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5116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1648" grpId="0" animBg="1"/>
      <p:bldP spid="1511649" grpId="0" animBg="1"/>
      <p:bldP spid="1511650" grpId="0" animBg="1"/>
      <p:bldP spid="1511651" grpId="0" animBg="1"/>
      <p:bldP spid="1511652" grpId="0" animBg="1"/>
      <p:bldP spid="1511653" grpId="0" animBg="1"/>
      <p:bldP spid="1511655" grpId="0" animBg="1"/>
      <p:bldP spid="1511657" grpId="0" animBg="1"/>
      <p:bldP spid="1511658" grpId="0"/>
      <p:bldP spid="1511659" grpId="0"/>
      <p:bldP spid="1511660" grpId="0"/>
      <p:bldP spid="1511663" grpId="0"/>
      <p:bldP spid="1511664" grpId="0"/>
      <p:bldP spid="1511665" grpId="0"/>
      <p:bldP spid="1511666" grpId="0"/>
      <p:bldP spid="1511668" grpId="0"/>
      <p:bldP spid="1511669" grpId="0"/>
      <p:bldP spid="1511670" grpId="0"/>
      <p:bldP spid="151167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228600" y="6134100"/>
            <a:ext cx="4794161" cy="723900"/>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34" charset="-128"/>
            </a:endParaRPr>
          </a:p>
        </p:txBody>
      </p:sp>
      <p:sp>
        <p:nvSpPr>
          <p:cNvPr id="249858" name="Rectangle 2"/>
          <p:cNvSpPr>
            <a:spLocks/>
          </p:cNvSpPr>
          <p:nvPr/>
        </p:nvSpPr>
        <p:spPr bwMode="auto">
          <a:xfrm>
            <a:off x="393700" y="290286"/>
            <a:ext cx="8597900" cy="1187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l" defTabSz="457200"/>
            <a:r>
              <a:rPr lang="en-US" sz="2800" b="1" dirty="0" smtClean="0">
                <a:latin typeface="Arial"/>
                <a:cs typeface="Arial"/>
              </a:rPr>
              <a:t>Patient now has routine scheduled Basal – 6 units at bedtime, and routine scheduled meal insulin – 2 units plus correction scale for highs</a:t>
            </a:r>
            <a:endParaRPr lang="en-US" sz="2800" b="1" dirty="0">
              <a:latin typeface="Arial"/>
              <a:cs typeface="Arial"/>
            </a:endParaRPr>
          </a:p>
        </p:txBody>
      </p:sp>
      <p:sp>
        <p:nvSpPr>
          <p:cNvPr id="249859" name="Line 3"/>
          <p:cNvSpPr>
            <a:spLocks noChangeShapeType="1"/>
          </p:cNvSpPr>
          <p:nvPr/>
        </p:nvSpPr>
        <p:spPr bwMode="auto">
          <a:xfrm>
            <a:off x="960438" y="1597025"/>
            <a:ext cx="0" cy="356552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latin typeface="Arial"/>
              <a:cs typeface="Arial"/>
            </a:endParaRPr>
          </a:p>
        </p:txBody>
      </p:sp>
      <p:sp>
        <p:nvSpPr>
          <p:cNvPr id="249860" name="Line 4"/>
          <p:cNvSpPr>
            <a:spLocks noChangeShapeType="1"/>
          </p:cNvSpPr>
          <p:nvPr/>
        </p:nvSpPr>
        <p:spPr bwMode="auto">
          <a:xfrm>
            <a:off x="960438" y="5162550"/>
            <a:ext cx="4487862"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latin typeface="Arial"/>
              <a:cs typeface="Arial"/>
            </a:endParaRPr>
          </a:p>
        </p:txBody>
      </p:sp>
      <p:sp>
        <p:nvSpPr>
          <p:cNvPr id="249861" name="Text Box 5"/>
          <p:cNvSpPr txBox="1">
            <a:spLocks noChangeArrowheads="1"/>
          </p:cNvSpPr>
          <p:nvPr/>
        </p:nvSpPr>
        <p:spPr bwMode="auto">
          <a:xfrm>
            <a:off x="393700" y="4271963"/>
            <a:ext cx="5667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eaLnBrk="1" hangingPunct="1">
              <a:spcBef>
                <a:spcPct val="50000"/>
              </a:spcBef>
            </a:pPr>
            <a:r>
              <a:rPr lang="en-US" sz="1800" b="1">
                <a:solidFill>
                  <a:srgbClr val="000000"/>
                </a:solidFill>
                <a:latin typeface="Arial"/>
                <a:cs typeface="Arial"/>
              </a:rPr>
              <a:t>4.0</a:t>
            </a:r>
          </a:p>
        </p:txBody>
      </p:sp>
      <p:sp>
        <p:nvSpPr>
          <p:cNvPr id="249862" name="Text Box 6"/>
          <p:cNvSpPr txBox="1">
            <a:spLocks noChangeArrowheads="1"/>
          </p:cNvSpPr>
          <p:nvPr/>
        </p:nvSpPr>
        <p:spPr bwMode="auto">
          <a:xfrm>
            <a:off x="228600" y="2733675"/>
            <a:ext cx="7318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400">
                <a:solidFill>
                  <a:schemeClr val="tx1"/>
                </a:solidFill>
                <a:latin typeface="Times New Roman" charset="0"/>
                <a:ea typeface="ＭＳ Ｐゴシック" charset="0"/>
                <a:cs typeface="ＭＳ Ｐゴシック" charset="0"/>
              </a:defRPr>
            </a:lvl1pPr>
            <a:lvl2pPr marL="742950" indent="-285750" defTabSz="457200">
              <a:defRPr sz="2400">
                <a:solidFill>
                  <a:schemeClr val="tx1"/>
                </a:solidFill>
                <a:latin typeface="Times New Roman" charset="0"/>
                <a:ea typeface="ＭＳ Ｐゴシック" charset="0"/>
              </a:defRPr>
            </a:lvl2pPr>
            <a:lvl3pPr marL="1143000" indent="-228600" defTabSz="457200">
              <a:defRPr sz="2400">
                <a:solidFill>
                  <a:schemeClr val="tx1"/>
                </a:solidFill>
                <a:latin typeface="Times New Roman" charset="0"/>
                <a:ea typeface="ＭＳ Ｐゴシック" charset="0"/>
              </a:defRPr>
            </a:lvl3pPr>
            <a:lvl4pPr marL="1600200" indent="-228600" defTabSz="457200">
              <a:defRPr sz="2400">
                <a:solidFill>
                  <a:schemeClr val="tx1"/>
                </a:solidFill>
                <a:latin typeface="Times New Roman" charset="0"/>
                <a:ea typeface="ＭＳ Ｐゴシック" charset="0"/>
              </a:defRPr>
            </a:lvl4pPr>
            <a:lvl5pPr marL="2057400" indent="-228600" defTabSz="4572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eaLnBrk="1" hangingPunct="1">
              <a:spcBef>
                <a:spcPct val="50000"/>
              </a:spcBef>
            </a:pPr>
            <a:r>
              <a:rPr lang="en-US" sz="1800" b="1">
                <a:solidFill>
                  <a:srgbClr val="000000"/>
                </a:solidFill>
                <a:latin typeface="Arial"/>
                <a:cs typeface="Arial"/>
              </a:rPr>
              <a:t>10.0</a:t>
            </a:r>
          </a:p>
        </p:txBody>
      </p:sp>
      <p:sp>
        <p:nvSpPr>
          <p:cNvPr id="249863" name="Text Box 7"/>
          <p:cNvSpPr txBox="1">
            <a:spLocks noChangeArrowheads="1"/>
          </p:cNvSpPr>
          <p:nvPr/>
        </p:nvSpPr>
        <p:spPr bwMode="auto">
          <a:xfrm>
            <a:off x="811213" y="5162550"/>
            <a:ext cx="11461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eaLnBrk="1" hangingPunct="1">
              <a:spcBef>
                <a:spcPct val="50000"/>
              </a:spcBef>
            </a:pPr>
            <a:r>
              <a:rPr lang="en-US" sz="1400">
                <a:solidFill>
                  <a:srgbClr val="000000"/>
                </a:solidFill>
                <a:latin typeface="Arial"/>
                <a:cs typeface="Arial"/>
              </a:rPr>
              <a:t>Breakfast</a:t>
            </a:r>
          </a:p>
        </p:txBody>
      </p:sp>
      <p:sp>
        <p:nvSpPr>
          <p:cNvPr id="249864" name="Text Box 8"/>
          <p:cNvSpPr txBox="1">
            <a:spLocks noChangeArrowheads="1"/>
          </p:cNvSpPr>
          <p:nvPr/>
        </p:nvSpPr>
        <p:spPr bwMode="auto">
          <a:xfrm>
            <a:off x="2166938" y="5162550"/>
            <a:ext cx="11461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400">
                <a:solidFill>
                  <a:schemeClr val="tx1"/>
                </a:solidFill>
                <a:latin typeface="Times New Roman" charset="0"/>
                <a:ea typeface="ＭＳ Ｐゴシック" charset="0"/>
                <a:cs typeface="ＭＳ Ｐゴシック" charset="0"/>
              </a:defRPr>
            </a:lvl1pPr>
            <a:lvl2pPr marL="742950" indent="-285750" defTabSz="457200">
              <a:defRPr sz="2400">
                <a:solidFill>
                  <a:schemeClr val="tx1"/>
                </a:solidFill>
                <a:latin typeface="Times New Roman" charset="0"/>
                <a:ea typeface="ＭＳ Ｐゴシック" charset="0"/>
              </a:defRPr>
            </a:lvl2pPr>
            <a:lvl3pPr marL="1143000" indent="-228600" defTabSz="457200">
              <a:defRPr sz="2400">
                <a:solidFill>
                  <a:schemeClr val="tx1"/>
                </a:solidFill>
                <a:latin typeface="Times New Roman" charset="0"/>
                <a:ea typeface="ＭＳ Ｐゴシック" charset="0"/>
              </a:defRPr>
            </a:lvl3pPr>
            <a:lvl4pPr marL="1600200" indent="-228600" defTabSz="457200">
              <a:defRPr sz="2400">
                <a:solidFill>
                  <a:schemeClr val="tx1"/>
                </a:solidFill>
                <a:latin typeface="Times New Roman" charset="0"/>
                <a:ea typeface="ＭＳ Ｐゴシック" charset="0"/>
              </a:defRPr>
            </a:lvl4pPr>
            <a:lvl5pPr marL="2057400" indent="-228600" defTabSz="4572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eaLnBrk="1" hangingPunct="1">
              <a:spcBef>
                <a:spcPct val="50000"/>
              </a:spcBef>
            </a:pPr>
            <a:r>
              <a:rPr lang="en-US" sz="1400">
                <a:solidFill>
                  <a:srgbClr val="000000"/>
                </a:solidFill>
                <a:latin typeface="Arial"/>
                <a:cs typeface="Arial"/>
              </a:rPr>
              <a:t>Lunch</a:t>
            </a:r>
          </a:p>
        </p:txBody>
      </p:sp>
      <p:sp>
        <p:nvSpPr>
          <p:cNvPr id="249865" name="Text Box 9"/>
          <p:cNvSpPr txBox="1">
            <a:spLocks noChangeArrowheads="1"/>
          </p:cNvSpPr>
          <p:nvPr/>
        </p:nvSpPr>
        <p:spPr bwMode="auto">
          <a:xfrm>
            <a:off x="3313113" y="5162550"/>
            <a:ext cx="11461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400">
                <a:solidFill>
                  <a:schemeClr val="tx1"/>
                </a:solidFill>
                <a:latin typeface="Times New Roman" charset="0"/>
                <a:ea typeface="ＭＳ Ｐゴシック" charset="0"/>
                <a:cs typeface="ＭＳ Ｐゴシック" charset="0"/>
              </a:defRPr>
            </a:lvl1pPr>
            <a:lvl2pPr marL="742950" indent="-285750" defTabSz="457200">
              <a:defRPr sz="2400">
                <a:solidFill>
                  <a:schemeClr val="tx1"/>
                </a:solidFill>
                <a:latin typeface="Times New Roman" charset="0"/>
                <a:ea typeface="ＭＳ Ｐゴシック" charset="0"/>
              </a:defRPr>
            </a:lvl2pPr>
            <a:lvl3pPr marL="1143000" indent="-228600" defTabSz="457200">
              <a:defRPr sz="2400">
                <a:solidFill>
                  <a:schemeClr val="tx1"/>
                </a:solidFill>
                <a:latin typeface="Times New Roman" charset="0"/>
                <a:ea typeface="ＭＳ Ｐゴシック" charset="0"/>
              </a:defRPr>
            </a:lvl3pPr>
            <a:lvl4pPr marL="1600200" indent="-228600" defTabSz="457200">
              <a:defRPr sz="2400">
                <a:solidFill>
                  <a:schemeClr val="tx1"/>
                </a:solidFill>
                <a:latin typeface="Times New Roman" charset="0"/>
                <a:ea typeface="ＭＳ Ｐゴシック" charset="0"/>
              </a:defRPr>
            </a:lvl4pPr>
            <a:lvl5pPr marL="2057400" indent="-228600" defTabSz="4572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eaLnBrk="1" hangingPunct="1">
              <a:spcBef>
                <a:spcPct val="50000"/>
              </a:spcBef>
            </a:pPr>
            <a:r>
              <a:rPr lang="en-US" sz="1400">
                <a:solidFill>
                  <a:srgbClr val="000000"/>
                </a:solidFill>
                <a:latin typeface="Arial"/>
                <a:cs typeface="Arial"/>
              </a:rPr>
              <a:t>Dinner</a:t>
            </a:r>
          </a:p>
        </p:txBody>
      </p:sp>
      <p:sp>
        <p:nvSpPr>
          <p:cNvPr id="249866" name="Text Box 10"/>
          <p:cNvSpPr txBox="1">
            <a:spLocks noChangeArrowheads="1"/>
          </p:cNvSpPr>
          <p:nvPr/>
        </p:nvSpPr>
        <p:spPr bwMode="auto">
          <a:xfrm>
            <a:off x="4302125" y="5162550"/>
            <a:ext cx="11461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400">
                <a:solidFill>
                  <a:schemeClr val="tx1"/>
                </a:solidFill>
                <a:latin typeface="Times New Roman" charset="0"/>
                <a:ea typeface="ＭＳ Ｐゴシック" charset="0"/>
                <a:cs typeface="ＭＳ Ｐゴシック" charset="0"/>
              </a:defRPr>
            </a:lvl1pPr>
            <a:lvl2pPr marL="742950" indent="-285750" defTabSz="457200">
              <a:defRPr sz="2400">
                <a:solidFill>
                  <a:schemeClr val="tx1"/>
                </a:solidFill>
                <a:latin typeface="Times New Roman" charset="0"/>
                <a:ea typeface="ＭＳ Ｐゴシック" charset="0"/>
              </a:defRPr>
            </a:lvl2pPr>
            <a:lvl3pPr marL="1143000" indent="-228600" defTabSz="457200">
              <a:defRPr sz="2400">
                <a:solidFill>
                  <a:schemeClr val="tx1"/>
                </a:solidFill>
                <a:latin typeface="Times New Roman" charset="0"/>
                <a:ea typeface="ＭＳ Ｐゴシック" charset="0"/>
              </a:defRPr>
            </a:lvl3pPr>
            <a:lvl4pPr marL="1600200" indent="-228600" defTabSz="457200">
              <a:defRPr sz="2400">
                <a:solidFill>
                  <a:schemeClr val="tx1"/>
                </a:solidFill>
                <a:latin typeface="Times New Roman" charset="0"/>
                <a:ea typeface="ＭＳ Ｐゴシック" charset="0"/>
              </a:defRPr>
            </a:lvl4pPr>
            <a:lvl5pPr marL="2057400" indent="-228600" defTabSz="4572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eaLnBrk="1" hangingPunct="1">
              <a:spcBef>
                <a:spcPct val="50000"/>
              </a:spcBef>
            </a:pPr>
            <a:r>
              <a:rPr lang="en-US" sz="1400">
                <a:solidFill>
                  <a:srgbClr val="000000"/>
                </a:solidFill>
                <a:latin typeface="Arial"/>
                <a:cs typeface="Arial"/>
              </a:rPr>
              <a:t>Bedtime</a:t>
            </a:r>
          </a:p>
        </p:txBody>
      </p:sp>
      <p:graphicFrame>
        <p:nvGraphicFramePr>
          <p:cNvPr id="1513483" name="Group 11"/>
          <p:cNvGraphicFramePr>
            <a:graphicFrameLocks noGrp="1"/>
          </p:cNvGraphicFramePr>
          <p:nvPr>
            <p:extLst>
              <p:ext uri="{D42A27DB-BD31-4B8C-83A1-F6EECF244321}">
                <p14:modId xmlns:p14="http://schemas.microsoft.com/office/powerpoint/2010/main" val="3916680036"/>
              </p:ext>
            </p:extLst>
          </p:nvPr>
        </p:nvGraphicFramePr>
        <p:xfrm>
          <a:off x="5830887" y="1981200"/>
          <a:ext cx="3084513" cy="4437571"/>
        </p:xfrm>
        <a:graphic>
          <a:graphicData uri="http://schemas.openxmlformats.org/drawingml/2006/table">
            <a:tbl>
              <a:tblPr/>
              <a:tblGrid>
                <a:gridCol w="1600200">
                  <a:extLst>
                    <a:ext uri="{9D8B030D-6E8A-4147-A177-3AD203B41FA5}">
                      <a16:colId xmlns:a16="http://schemas.microsoft.com/office/drawing/2014/main" val="20000"/>
                    </a:ext>
                  </a:extLst>
                </a:gridCol>
                <a:gridCol w="1484313">
                  <a:extLst>
                    <a:ext uri="{9D8B030D-6E8A-4147-A177-3AD203B41FA5}">
                      <a16:colId xmlns:a16="http://schemas.microsoft.com/office/drawing/2014/main" val="20001"/>
                    </a:ext>
                  </a:extLst>
                </a:gridCol>
              </a:tblGrid>
              <a:tr h="389367">
                <a:tc>
                  <a:txBody>
                    <a:bodyPr/>
                    <a:lstStyle/>
                    <a:p>
                      <a:pPr marL="0" marR="0" lvl="0" indent="0" algn="ctr" defTabSz="4572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a:ln>
                            <a:noFill/>
                          </a:ln>
                          <a:solidFill>
                            <a:schemeClr val="tx1"/>
                          </a:solidFill>
                          <a:effectLst/>
                          <a:latin typeface="Calibri" charset="0"/>
                        </a:rPr>
                        <a:t>BG (mmol/L)</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5E8D0"/>
                    </a:solidFill>
                  </a:tcPr>
                </a:tc>
                <a:tc>
                  <a:txBody>
                    <a:bodyPr/>
                    <a:lstStyle/>
                    <a:p>
                      <a:pPr marL="0" marR="0" lvl="0" indent="0" algn="ctr" defTabSz="4572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a:ln>
                            <a:noFill/>
                          </a:ln>
                          <a:solidFill>
                            <a:schemeClr val="tx1"/>
                          </a:solidFill>
                          <a:effectLst/>
                          <a:latin typeface="Calibri" charset="0"/>
                        </a:rPr>
                        <a:t>Bolus </a:t>
                      </a:r>
                      <a:r>
                        <a:rPr kumimoji="0" lang="en-US" sz="1600" b="1" i="0" u="none" strike="noStrike" cap="none" normalizeH="0" baseline="0" dirty="0" smtClean="0">
                          <a:ln>
                            <a:noFill/>
                          </a:ln>
                          <a:solidFill>
                            <a:schemeClr val="tx1"/>
                          </a:solidFill>
                          <a:effectLst/>
                          <a:latin typeface="Calibri" charset="0"/>
                        </a:rPr>
                        <a:t>insulin pre meals </a:t>
                      </a:r>
                      <a:r>
                        <a:rPr kumimoji="0" lang="en-US" sz="1600" b="1" i="0" u="none" strike="noStrike" cap="none" normalizeH="0" baseline="0" dirty="0">
                          <a:ln>
                            <a:noFill/>
                          </a:ln>
                          <a:solidFill>
                            <a:schemeClr val="tx1"/>
                          </a:solidFill>
                          <a:effectLst/>
                          <a:latin typeface="Calibri" charset="0"/>
                        </a:rPr>
                        <a:t>(U)</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5E8D0"/>
                    </a:solidFill>
                  </a:tcPr>
                </a:tc>
                <a:extLst>
                  <a:ext uri="{0D108BD9-81ED-4DB2-BD59-A6C34878D82A}">
                    <a16:rowId xmlns:a16="http://schemas.microsoft.com/office/drawing/2014/main" val="10000"/>
                  </a:ext>
                </a:extLst>
              </a:tr>
              <a:tr h="391195">
                <a:tc>
                  <a:txBody>
                    <a:bodyPr/>
                    <a:lstStyle/>
                    <a:p>
                      <a:pPr marL="0" marR="0" lvl="0" indent="0" algn="ctr" defTabSz="457200" rtl="0" eaLnBrk="0" fontAlgn="base" latinLnBrk="0" hangingPunct="0">
                        <a:lnSpc>
                          <a:spcPct val="100000"/>
                        </a:lnSpc>
                        <a:spcBef>
                          <a:spcPct val="20000"/>
                        </a:spcBef>
                        <a:spcAft>
                          <a:spcPct val="0"/>
                        </a:spcAft>
                        <a:buClrTx/>
                        <a:buSzTx/>
                        <a:buFont typeface="Arial" charset="0"/>
                        <a:buNone/>
                        <a:tabLst/>
                      </a:pPr>
                      <a:r>
                        <a:rPr kumimoji="0" lang="en-US" sz="1800" b="0" i="0" u="none" strike="noStrike" cap="none" normalizeH="0" baseline="0">
                          <a:ln>
                            <a:noFill/>
                          </a:ln>
                          <a:solidFill>
                            <a:schemeClr val="tx1"/>
                          </a:solidFill>
                          <a:effectLst/>
                          <a:latin typeface="Calibri" charset="0"/>
                        </a:rPr>
                        <a:t>&lt; 4</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100000"/>
                        </a:lnSpc>
                        <a:spcBef>
                          <a:spcPct val="20000"/>
                        </a:spcBef>
                        <a:spcAft>
                          <a:spcPct val="0"/>
                        </a:spcAft>
                        <a:buClrTx/>
                        <a:buSzTx/>
                        <a:buFont typeface="Arial" charset="0"/>
                        <a:buNone/>
                        <a:tabLst/>
                      </a:pPr>
                      <a:r>
                        <a:rPr kumimoji="0" lang="en-US" sz="1800" b="0" i="0" u="none" strike="noStrike" cap="none" normalizeH="0" baseline="0" dirty="0" smtClean="0">
                          <a:ln>
                            <a:noFill/>
                          </a:ln>
                          <a:solidFill>
                            <a:schemeClr val="tx1"/>
                          </a:solidFill>
                          <a:effectLst/>
                          <a:latin typeface="Calibri" charset="0"/>
                        </a:rPr>
                        <a:t>Treat low ...then ...</a:t>
                      </a:r>
                      <a:endParaRPr kumimoji="0" lang="en-US" sz="1800" b="0" i="0" u="none" strike="noStrike" cap="none" normalizeH="0" baseline="0" dirty="0">
                        <a:ln>
                          <a:noFill/>
                        </a:ln>
                        <a:solidFill>
                          <a:schemeClr val="tx1"/>
                        </a:solidFill>
                        <a:effectLst/>
                        <a:latin typeface="Calibri"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89367">
                <a:tc>
                  <a:txBody>
                    <a:bodyPr/>
                    <a:lstStyle/>
                    <a:p>
                      <a:pPr marL="0" marR="0" lvl="0" indent="0" algn="ctr" defTabSz="457200" rtl="0" eaLnBrk="0" fontAlgn="base" latinLnBrk="0" hangingPunct="0">
                        <a:lnSpc>
                          <a:spcPct val="100000"/>
                        </a:lnSpc>
                        <a:spcBef>
                          <a:spcPct val="20000"/>
                        </a:spcBef>
                        <a:spcAft>
                          <a:spcPct val="0"/>
                        </a:spcAft>
                        <a:buClrTx/>
                        <a:buSzTx/>
                        <a:buFont typeface="Arial" charset="0"/>
                        <a:buNone/>
                        <a:tabLst/>
                      </a:pPr>
                      <a:r>
                        <a:rPr kumimoji="0" lang="en-US" sz="1800" b="0" i="0" u="none" strike="noStrike" cap="none" normalizeH="0" baseline="0" dirty="0" smtClean="0">
                          <a:ln>
                            <a:noFill/>
                          </a:ln>
                          <a:solidFill>
                            <a:schemeClr val="tx1"/>
                          </a:solidFill>
                          <a:effectLst/>
                          <a:latin typeface="Calibri" charset="0"/>
                        </a:rPr>
                        <a:t>Target</a:t>
                      </a:r>
                    </a:p>
                    <a:p>
                      <a:pPr marL="0" marR="0" lvl="0" indent="0" algn="ctr" defTabSz="457200" rtl="0" eaLnBrk="0" fontAlgn="base" latinLnBrk="0" hangingPunct="0">
                        <a:lnSpc>
                          <a:spcPct val="100000"/>
                        </a:lnSpc>
                        <a:spcBef>
                          <a:spcPct val="20000"/>
                        </a:spcBef>
                        <a:spcAft>
                          <a:spcPct val="0"/>
                        </a:spcAft>
                        <a:buClrTx/>
                        <a:buSzTx/>
                        <a:buFont typeface="Arial" charset="0"/>
                        <a:buNone/>
                        <a:tabLst/>
                      </a:pPr>
                      <a:r>
                        <a:rPr kumimoji="0" lang="en-US" sz="1800" b="0" i="0" u="none" strike="noStrike" cap="none" normalizeH="0" baseline="0" dirty="0" smtClean="0">
                          <a:ln>
                            <a:noFill/>
                          </a:ln>
                          <a:solidFill>
                            <a:schemeClr val="tx1"/>
                          </a:solidFill>
                          <a:effectLst/>
                          <a:latin typeface="Calibri" charset="0"/>
                        </a:rPr>
                        <a:t> </a:t>
                      </a:r>
                      <a:r>
                        <a:rPr kumimoji="0" lang="en-US" sz="1800" b="0" i="0" u="none" strike="noStrike" cap="none" normalizeH="0" baseline="0" dirty="0">
                          <a:ln>
                            <a:noFill/>
                          </a:ln>
                          <a:solidFill>
                            <a:schemeClr val="tx1"/>
                          </a:solidFill>
                          <a:effectLst/>
                          <a:latin typeface="Calibri" charset="0"/>
                        </a:rPr>
                        <a:t>4.1 – </a:t>
                      </a:r>
                      <a:r>
                        <a:rPr kumimoji="0" lang="en-US" sz="1800" b="0" i="0" u="none" strike="noStrike" cap="none" normalizeH="0" baseline="0" dirty="0" smtClean="0">
                          <a:ln>
                            <a:noFill/>
                          </a:ln>
                          <a:solidFill>
                            <a:schemeClr val="tx1"/>
                          </a:solidFill>
                          <a:effectLst/>
                          <a:latin typeface="Calibri" charset="0"/>
                        </a:rPr>
                        <a:t>10.0</a:t>
                      </a:r>
                    </a:p>
                    <a:p>
                      <a:pPr marL="0" marR="0" lvl="0" indent="0" algn="ctr" defTabSz="457200" rtl="0" eaLnBrk="0" fontAlgn="base" latinLnBrk="0" hangingPunct="0">
                        <a:lnSpc>
                          <a:spcPct val="100000"/>
                        </a:lnSpc>
                        <a:spcBef>
                          <a:spcPct val="20000"/>
                        </a:spcBef>
                        <a:spcAft>
                          <a:spcPct val="0"/>
                        </a:spcAft>
                        <a:buClrTx/>
                        <a:buSzTx/>
                        <a:buFont typeface="Arial" charset="0"/>
                        <a:buNone/>
                        <a:tabLst/>
                      </a:pPr>
                      <a:endParaRPr kumimoji="0" lang="en-US" sz="1800" b="0" i="0" u="none" strike="noStrike" cap="none" normalizeH="0" baseline="0" dirty="0">
                        <a:ln>
                          <a:noFill/>
                        </a:ln>
                        <a:solidFill>
                          <a:schemeClr val="tx1"/>
                        </a:solidFill>
                        <a:effectLst/>
                        <a:latin typeface="Calibri" charset="0"/>
                      </a:endParaRP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100000"/>
                        </a:lnSpc>
                        <a:spcBef>
                          <a:spcPct val="20000"/>
                        </a:spcBef>
                        <a:spcAft>
                          <a:spcPct val="0"/>
                        </a:spcAft>
                        <a:buClrTx/>
                        <a:buSzTx/>
                        <a:buFont typeface="Arial" charset="0"/>
                        <a:buNone/>
                        <a:tabLst/>
                      </a:pPr>
                      <a:r>
                        <a:rPr kumimoji="0" lang="en-US" sz="1800" b="0" i="0" u="none" strike="noStrike" cap="none" normalizeH="0" baseline="0" dirty="0">
                          <a:ln>
                            <a:noFill/>
                          </a:ln>
                          <a:solidFill>
                            <a:schemeClr val="tx1"/>
                          </a:solidFill>
                          <a:effectLst/>
                          <a:latin typeface="Calibri" charset="0"/>
                        </a:rPr>
                        <a:t>2</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89367">
                <a:tc gridSpan="2">
                  <a:txBody>
                    <a:bodyPr/>
                    <a:lstStyle/>
                    <a:p>
                      <a:pPr marL="0" marR="0" lvl="0" indent="0" algn="ctr" defTabSz="457200" rtl="0" eaLnBrk="0" fontAlgn="base" latinLnBrk="0" hangingPunct="0">
                        <a:lnSpc>
                          <a:spcPct val="100000"/>
                        </a:lnSpc>
                        <a:spcBef>
                          <a:spcPct val="20000"/>
                        </a:spcBef>
                        <a:spcAft>
                          <a:spcPct val="0"/>
                        </a:spcAft>
                        <a:buClrTx/>
                        <a:buSzTx/>
                        <a:buFont typeface="Arial" charset="0"/>
                        <a:buNone/>
                        <a:tabLst/>
                      </a:pPr>
                      <a:r>
                        <a:rPr kumimoji="0" lang="en-US" sz="1800" b="0" i="0" u="none" strike="noStrike" cap="none" normalizeH="0" baseline="0" dirty="0" smtClean="0">
                          <a:ln>
                            <a:noFill/>
                          </a:ln>
                          <a:solidFill>
                            <a:schemeClr val="tx1"/>
                          </a:solidFill>
                          <a:effectLst/>
                          <a:latin typeface="Calibri" charset="0"/>
                        </a:rPr>
                        <a:t>Correction Insulin to be added to meal insulin for high glucose</a:t>
                      </a:r>
                      <a:endParaRPr kumimoji="0" lang="en-US" sz="1800" b="0" i="0" u="none" strike="noStrike" cap="none" normalizeH="0" baseline="0" dirty="0">
                        <a:ln>
                          <a:noFill/>
                        </a:ln>
                        <a:solidFill>
                          <a:schemeClr val="tx1"/>
                        </a:solidFill>
                        <a:effectLst/>
                        <a:latin typeface="Calibri" charset="0"/>
                      </a:endParaRP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457200" rtl="0" eaLnBrk="0" fontAlgn="base" latinLnBrk="0" hangingPunct="0">
                        <a:lnSpc>
                          <a:spcPct val="100000"/>
                        </a:lnSpc>
                        <a:spcBef>
                          <a:spcPct val="20000"/>
                        </a:spcBef>
                        <a:spcAft>
                          <a:spcPct val="0"/>
                        </a:spcAft>
                        <a:buClrTx/>
                        <a:buSzTx/>
                        <a:buFont typeface="Arial" charset="0"/>
                        <a:buNone/>
                        <a:tabLst/>
                      </a:pPr>
                      <a:endParaRPr kumimoji="0" lang="en-US" sz="1800" b="0" i="0" u="none" strike="noStrike" cap="none" normalizeH="0" baseline="0" dirty="0">
                        <a:ln>
                          <a:noFill/>
                        </a:ln>
                        <a:solidFill>
                          <a:schemeClr val="tx1"/>
                        </a:solidFill>
                        <a:effectLst/>
                        <a:latin typeface="Calibri"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89367">
                <a:tc>
                  <a:txBody>
                    <a:bodyPr/>
                    <a:lstStyle/>
                    <a:p>
                      <a:pPr marL="0" marR="0" lvl="0" indent="0" algn="ctr" defTabSz="457200" rtl="0" eaLnBrk="0" fontAlgn="base" latinLnBrk="0" hangingPunct="0">
                        <a:lnSpc>
                          <a:spcPct val="100000"/>
                        </a:lnSpc>
                        <a:spcBef>
                          <a:spcPct val="20000"/>
                        </a:spcBef>
                        <a:spcAft>
                          <a:spcPct val="0"/>
                        </a:spcAft>
                        <a:buClrTx/>
                        <a:buSzTx/>
                        <a:buFont typeface="Arial" charset="0"/>
                        <a:buNone/>
                        <a:tabLst/>
                      </a:pPr>
                      <a:r>
                        <a:rPr kumimoji="0" lang="en-US" sz="1800" b="0" i="0" u="none" strike="noStrike" cap="none" normalizeH="0" baseline="0">
                          <a:ln>
                            <a:noFill/>
                          </a:ln>
                          <a:solidFill>
                            <a:schemeClr val="tx1"/>
                          </a:solidFill>
                          <a:effectLst/>
                          <a:latin typeface="Calibri" charset="0"/>
                        </a:rPr>
                        <a:t>  10.1 – 13.0 </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100000"/>
                        </a:lnSpc>
                        <a:spcBef>
                          <a:spcPct val="20000"/>
                        </a:spcBef>
                        <a:spcAft>
                          <a:spcPct val="0"/>
                        </a:spcAft>
                        <a:buClrTx/>
                        <a:buSzTx/>
                        <a:buFont typeface="Arial" charset="0"/>
                        <a:buNone/>
                        <a:tabLst/>
                      </a:pPr>
                      <a:r>
                        <a:rPr kumimoji="0" lang="en-US" sz="1800" b="0" i="0" u="none" strike="noStrike" cap="none" normalizeH="0" baseline="0" dirty="0" smtClean="0">
                          <a:ln>
                            <a:noFill/>
                          </a:ln>
                          <a:solidFill>
                            <a:schemeClr val="tx1"/>
                          </a:solidFill>
                          <a:effectLst/>
                          <a:latin typeface="Calibri" charset="0"/>
                        </a:rPr>
                        <a:t>+1</a:t>
                      </a:r>
                      <a:endParaRPr kumimoji="0" lang="en-US" sz="1800" b="0" i="0" u="none" strike="noStrike" cap="none" normalizeH="0" baseline="0" dirty="0">
                        <a:ln>
                          <a:noFill/>
                        </a:ln>
                        <a:solidFill>
                          <a:schemeClr val="tx1"/>
                        </a:solidFill>
                        <a:effectLst/>
                        <a:latin typeface="Calibri"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86118">
                <a:tc>
                  <a:txBody>
                    <a:bodyPr/>
                    <a:lstStyle/>
                    <a:p>
                      <a:pPr marL="0" marR="0" lvl="0" indent="0" algn="ctr" defTabSz="457200" rtl="0" eaLnBrk="0" fontAlgn="base" latinLnBrk="0" hangingPunct="0">
                        <a:lnSpc>
                          <a:spcPct val="100000"/>
                        </a:lnSpc>
                        <a:spcBef>
                          <a:spcPct val="20000"/>
                        </a:spcBef>
                        <a:spcAft>
                          <a:spcPct val="0"/>
                        </a:spcAft>
                        <a:buClrTx/>
                        <a:buSzTx/>
                        <a:buFont typeface="Arial" charset="0"/>
                        <a:buNone/>
                        <a:tabLst/>
                      </a:pPr>
                      <a:r>
                        <a:rPr kumimoji="0" lang="en-US" sz="1800" b="0" i="0" u="none" strike="noStrike" cap="none" normalizeH="0" baseline="0">
                          <a:ln>
                            <a:noFill/>
                          </a:ln>
                          <a:solidFill>
                            <a:schemeClr val="tx1"/>
                          </a:solidFill>
                          <a:effectLst/>
                          <a:latin typeface="Calibri" charset="0"/>
                        </a:rPr>
                        <a:t>13.1 – 16.0</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100000"/>
                        </a:lnSpc>
                        <a:spcBef>
                          <a:spcPct val="20000"/>
                        </a:spcBef>
                        <a:spcAft>
                          <a:spcPct val="0"/>
                        </a:spcAft>
                        <a:buClrTx/>
                        <a:buSzTx/>
                        <a:buFont typeface="Arial" charset="0"/>
                        <a:buNone/>
                        <a:tabLst/>
                      </a:pPr>
                      <a:r>
                        <a:rPr kumimoji="0" lang="en-US" sz="1800" b="0" i="0" u="none" strike="noStrike" cap="none" normalizeH="0" baseline="0" dirty="0" smtClean="0">
                          <a:ln>
                            <a:noFill/>
                          </a:ln>
                          <a:solidFill>
                            <a:schemeClr val="tx1"/>
                          </a:solidFill>
                          <a:effectLst/>
                          <a:latin typeface="Calibri" charset="0"/>
                        </a:rPr>
                        <a:t>+1</a:t>
                      </a:r>
                      <a:endParaRPr kumimoji="0" lang="en-US" sz="1800" b="0" i="0" u="none" strike="noStrike" cap="none" normalizeH="0" baseline="0" dirty="0">
                        <a:ln>
                          <a:noFill/>
                        </a:ln>
                        <a:solidFill>
                          <a:schemeClr val="tx1"/>
                        </a:solidFill>
                        <a:effectLst/>
                        <a:latin typeface="Calibri"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89367">
                <a:tc>
                  <a:txBody>
                    <a:bodyPr/>
                    <a:lstStyle/>
                    <a:p>
                      <a:pPr marL="0" marR="0" lvl="0" indent="0" algn="ctr" defTabSz="457200" rtl="0" eaLnBrk="0" fontAlgn="base" latinLnBrk="0" hangingPunct="0">
                        <a:lnSpc>
                          <a:spcPct val="100000"/>
                        </a:lnSpc>
                        <a:spcBef>
                          <a:spcPct val="20000"/>
                        </a:spcBef>
                        <a:spcAft>
                          <a:spcPct val="0"/>
                        </a:spcAft>
                        <a:buClrTx/>
                        <a:buSzTx/>
                        <a:buFont typeface="Arial" charset="0"/>
                        <a:buNone/>
                        <a:tabLst/>
                      </a:pPr>
                      <a:r>
                        <a:rPr kumimoji="0" lang="en-US" sz="1800" b="0" i="0" u="none" strike="noStrike" cap="none" normalizeH="0" baseline="0">
                          <a:ln>
                            <a:noFill/>
                          </a:ln>
                          <a:solidFill>
                            <a:schemeClr val="tx1"/>
                          </a:solidFill>
                          <a:effectLst/>
                          <a:latin typeface="Calibri" charset="0"/>
                        </a:rPr>
                        <a:t>  16.1 – 19.0</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100000"/>
                        </a:lnSpc>
                        <a:spcBef>
                          <a:spcPct val="20000"/>
                        </a:spcBef>
                        <a:spcAft>
                          <a:spcPct val="0"/>
                        </a:spcAft>
                        <a:buClrTx/>
                        <a:buSzTx/>
                        <a:buFont typeface="Arial" charset="0"/>
                        <a:buNone/>
                        <a:tabLst/>
                      </a:pPr>
                      <a:r>
                        <a:rPr kumimoji="0" lang="en-US" sz="1800" b="0" i="0" u="none" strike="noStrike" cap="none" normalizeH="0" baseline="0" dirty="0" smtClean="0">
                          <a:ln>
                            <a:noFill/>
                          </a:ln>
                          <a:solidFill>
                            <a:schemeClr val="tx1"/>
                          </a:solidFill>
                          <a:effectLst/>
                          <a:latin typeface="Calibri" charset="0"/>
                        </a:rPr>
                        <a:t>+2</a:t>
                      </a:r>
                      <a:endParaRPr kumimoji="0" lang="en-US" sz="1800" b="0" i="0" u="none" strike="noStrike" cap="none" normalizeH="0" baseline="0" dirty="0">
                        <a:ln>
                          <a:noFill/>
                        </a:ln>
                        <a:solidFill>
                          <a:schemeClr val="tx1"/>
                        </a:solidFill>
                        <a:effectLst/>
                        <a:latin typeface="Calibri"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89367">
                <a:tc>
                  <a:txBody>
                    <a:bodyPr/>
                    <a:lstStyle/>
                    <a:p>
                      <a:pPr marL="0" marR="0" lvl="0" indent="0" algn="ctr" defTabSz="457200" rtl="0" eaLnBrk="0" fontAlgn="base" latinLnBrk="0" hangingPunct="0">
                        <a:lnSpc>
                          <a:spcPct val="100000"/>
                        </a:lnSpc>
                        <a:spcBef>
                          <a:spcPct val="20000"/>
                        </a:spcBef>
                        <a:spcAft>
                          <a:spcPct val="0"/>
                        </a:spcAft>
                        <a:buClrTx/>
                        <a:buSzTx/>
                        <a:buFont typeface="Arial" charset="0"/>
                        <a:buNone/>
                        <a:tabLst/>
                      </a:pPr>
                      <a:r>
                        <a:rPr kumimoji="0" lang="en-US" sz="1800" b="0" i="0" u="none" strike="noStrike" cap="none" normalizeH="0" baseline="0">
                          <a:ln>
                            <a:noFill/>
                          </a:ln>
                          <a:solidFill>
                            <a:schemeClr val="tx1"/>
                          </a:solidFill>
                          <a:effectLst/>
                          <a:latin typeface="Calibri" charset="0"/>
                        </a:rPr>
                        <a:t>  &gt; 19.0</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100000"/>
                        </a:lnSpc>
                        <a:spcBef>
                          <a:spcPct val="20000"/>
                        </a:spcBef>
                        <a:spcAft>
                          <a:spcPct val="0"/>
                        </a:spcAft>
                        <a:buClrTx/>
                        <a:buSzTx/>
                        <a:buFont typeface="Arial" charset="0"/>
                        <a:buNone/>
                        <a:tabLst/>
                      </a:pPr>
                      <a:r>
                        <a:rPr kumimoji="0" lang="en-US" sz="1800" b="0" i="0" u="none" strike="noStrike" cap="none" normalizeH="0" baseline="0" dirty="0">
                          <a:ln>
                            <a:noFill/>
                          </a:ln>
                          <a:solidFill>
                            <a:schemeClr val="tx1"/>
                          </a:solidFill>
                          <a:effectLst/>
                          <a:latin typeface="Calibri" charset="0"/>
                        </a:rPr>
                        <a:t>Call MD</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grpSp>
        <p:nvGrpSpPr>
          <p:cNvPr id="2" name="Group 37"/>
          <p:cNvGrpSpPr>
            <a:grpSpLocks/>
          </p:cNvGrpSpPr>
          <p:nvPr/>
        </p:nvGrpSpPr>
        <p:grpSpPr bwMode="auto">
          <a:xfrm>
            <a:off x="1077913" y="3895729"/>
            <a:ext cx="566737" cy="504826"/>
            <a:chOff x="679" y="2454"/>
            <a:chExt cx="357" cy="318"/>
          </a:xfrm>
        </p:grpSpPr>
        <p:sp>
          <p:nvSpPr>
            <p:cNvPr id="249921" name="Oval 38"/>
            <p:cNvSpPr>
              <a:spLocks noChangeArrowheads="1"/>
            </p:cNvSpPr>
            <p:nvPr/>
          </p:nvSpPr>
          <p:spPr bwMode="auto">
            <a:xfrm>
              <a:off x="802" y="2454"/>
              <a:ext cx="56" cy="105"/>
            </a:xfrm>
            <a:prstGeom prst="ellipse">
              <a:avLst/>
            </a:prstGeom>
            <a:solidFill>
              <a:srgbClr val="FF0000"/>
            </a:solidFill>
            <a:ln w="9525">
              <a:solidFill>
                <a:schemeClr val="tx1"/>
              </a:solidFill>
              <a:round/>
              <a:headEnd/>
              <a:tailEnd/>
            </a:ln>
          </p:spPr>
          <p:txBody>
            <a:bodyPr wrap="none" anchor="ctr"/>
            <a:lstStyle/>
            <a:p>
              <a:pPr eaLnBrk="1" hangingPunct="1"/>
              <a:endParaRPr lang="en-US" sz="1800">
                <a:solidFill>
                  <a:srgbClr val="C0504D"/>
                </a:solidFill>
                <a:latin typeface="Arial"/>
                <a:cs typeface="Arial"/>
              </a:endParaRPr>
            </a:p>
          </p:txBody>
        </p:sp>
        <p:sp>
          <p:nvSpPr>
            <p:cNvPr id="249922" name="Text Box 39"/>
            <p:cNvSpPr txBox="1">
              <a:spLocks noChangeArrowheads="1"/>
            </p:cNvSpPr>
            <p:nvPr/>
          </p:nvSpPr>
          <p:spPr bwMode="auto">
            <a:xfrm>
              <a:off x="679" y="2559"/>
              <a:ext cx="357"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400">
                  <a:solidFill>
                    <a:schemeClr val="tx1"/>
                  </a:solidFill>
                  <a:latin typeface="Times New Roman" charset="0"/>
                  <a:ea typeface="ＭＳ Ｐゴシック" charset="0"/>
                  <a:cs typeface="ＭＳ Ｐゴシック" charset="0"/>
                </a:defRPr>
              </a:lvl1pPr>
              <a:lvl2pPr marL="742950" indent="-285750" defTabSz="457200">
                <a:defRPr sz="2400">
                  <a:solidFill>
                    <a:schemeClr val="tx1"/>
                  </a:solidFill>
                  <a:latin typeface="Times New Roman" charset="0"/>
                  <a:ea typeface="ＭＳ Ｐゴシック" charset="0"/>
                </a:defRPr>
              </a:lvl2pPr>
              <a:lvl3pPr marL="1143000" indent="-228600" defTabSz="457200">
                <a:defRPr sz="2400">
                  <a:solidFill>
                    <a:schemeClr val="tx1"/>
                  </a:solidFill>
                  <a:latin typeface="Times New Roman" charset="0"/>
                  <a:ea typeface="ＭＳ Ｐゴシック" charset="0"/>
                </a:defRPr>
              </a:lvl3pPr>
              <a:lvl4pPr marL="1600200" indent="-228600" defTabSz="457200">
                <a:defRPr sz="2400">
                  <a:solidFill>
                    <a:schemeClr val="tx1"/>
                  </a:solidFill>
                  <a:latin typeface="Times New Roman" charset="0"/>
                  <a:ea typeface="ＭＳ Ｐゴシック" charset="0"/>
                </a:defRPr>
              </a:lvl4pPr>
              <a:lvl5pPr marL="2057400" indent="-228600" defTabSz="4572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eaLnBrk="1" hangingPunct="1">
                <a:spcBef>
                  <a:spcPct val="50000"/>
                </a:spcBef>
              </a:pPr>
              <a:r>
                <a:rPr lang="en-US" sz="1600" b="1" dirty="0">
                  <a:solidFill>
                    <a:srgbClr val="000000"/>
                  </a:solidFill>
                  <a:latin typeface="Arial"/>
                  <a:cs typeface="Arial"/>
                </a:rPr>
                <a:t>6.0</a:t>
              </a:r>
            </a:p>
          </p:txBody>
        </p:sp>
      </p:grpSp>
      <p:sp>
        <p:nvSpPr>
          <p:cNvPr id="1513514" name="Oval 42"/>
          <p:cNvSpPr>
            <a:spLocks noChangeArrowheads="1"/>
          </p:cNvSpPr>
          <p:nvPr/>
        </p:nvSpPr>
        <p:spPr bwMode="auto">
          <a:xfrm>
            <a:off x="2321429" y="3895725"/>
            <a:ext cx="99509" cy="166688"/>
          </a:xfrm>
          <a:prstGeom prst="ellipse">
            <a:avLst/>
          </a:prstGeom>
          <a:solidFill>
            <a:srgbClr val="FF0000"/>
          </a:solidFill>
          <a:ln w="9525">
            <a:solidFill>
              <a:schemeClr val="tx1"/>
            </a:solidFill>
            <a:round/>
            <a:headEnd/>
            <a:tailEnd/>
          </a:ln>
        </p:spPr>
        <p:txBody>
          <a:bodyPr wrap="none" anchor="ctr"/>
          <a:lstStyle/>
          <a:p>
            <a:pPr defTabSz="457200" eaLnBrk="1" hangingPunct="1"/>
            <a:endParaRPr lang="en-US" sz="2000">
              <a:solidFill>
                <a:srgbClr val="C0504D"/>
              </a:solidFill>
              <a:latin typeface="Arial"/>
              <a:cs typeface="Arial"/>
            </a:endParaRPr>
          </a:p>
        </p:txBody>
      </p:sp>
      <p:sp>
        <p:nvSpPr>
          <p:cNvPr id="1513515" name="Oval 43"/>
          <p:cNvSpPr>
            <a:spLocks noChangeArrowheads="1"/>
          </p:cNvSpPr>
          <p:nvPr/>
        </p:nvSpPr>
        <p:spPr bwMode="auto">
          <a:xfrm>
            <a:off x="3429000" y="2500312"/>
            <a:ext cx="99509" cy="166688"/>
          </a:xfrm>
          <a:prstGeom prst="ellipse">
            <a:avLst/>
          </a:prstGeom>
          <a:solidFill>
            <a:srgbClr val="FF0000"/>
          </a:solidFill>
          <a:ln w="9525">
            <a:solidFill>
              <a:schemeClr val="tx1"/>
            </a:solidFill>
            <a:round/>
            <a:headEnd/>
            <a:tailEnd/>
          </a:ln>
        </p:spPr>
        <p:txBody>
          <a:bodyPr wrap="none" anchor="ctr"/>
          <a:lstStyle/>
          <a:p>
            <a:pPr defTabSz="457200" eaLnBrk="1" hangingPunct="1"/>
            <a:endParaRPr lang="en-US" sz="2000">
              <a:solidFill>
                <a:srgbClr val="C0504D"/>
              </a:solidFill>
              <a:latin typeface="Arial"/>
              <a:cs typeface="Arial"/>
            </a:endParaRPr>
          </a:p>
        </p:txBody>
      </p:sp>
      <p:sp>
        <p:nvSpPr>
          <p:cNvPr id="1513522" name="Text Box 50"/>
          <p:cNvSpPr txBox="1">
            <a:spLocks noChangeArrowheads="1"/>
          </p:cNvSpPr>
          <p:nvPr/>
        </p:nvSpPr>
        <p:spPr bwMode="auto">
          <a:xfrm>
            <a:off x="3181981" y="2124075"/>
            <a:ext cx="63437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defRPr sz="2400">
                <a:solidFill>
                  <a:schemeClr val="tx1"/>
                </a:solidFill>
                <a:latin typeface="Times New Roman" charset="0"/>
                <a:ea typeface="ＭＳ Ｐゴシック" charset="0"/>
                <a:cs typeface="ＭＳ Ｐゴシック" charset="0"/>
              </a:defRPr>
            </a:lvl1pPr>
            <a:lvl2pPr marL="742950" indent="-285750" defTabSz="457200">
              <a:defRPr sz="2400">
                <a:solidFill>
                  <a:schemeClr val="tx1"/>
                </a:solidFill>
                <a:latin typeface="Times New Roman" charset="0"/>
                <a:ea typeface="ＭＳ Ｐゴシック" charset="0"/>
              </a:defRPr>
            </a:lvl2pPr>
            <a:lvl3pPr marL="1143000" indent="-228600" defTabSz="457200">
              <a:defRPr sz="2400">
                <a:solidFill>
                  <a:schemeClr val="tx1"/>
                </a:solidFill>
                <a:latin typeface="Times New Roman" charset="0"/>
                <a:ea typeface="ＭＳ Ｐゴシック" charset="0"/>
              </a:defRPr>
            </a:lvl3pPr>
            <a:lvl4pPr marL="1600200" indent="-228600" defTabSz="457200">
              <a:defRPr sz="2400">
                <a:solidFill>
                  <a:schemeClr val="tx1"/>
                </a:solidFill>
                <a:latin typeface="Times New Roman" charset="0"/>
                <a:ea typeface="ＭＳ Ｐゴシック" charset="0"/>
              </a:defRPr>
            </a:lvl4pPr>
            <a:lvl5pPr marL="2057400" indent="-228600" defTabSz="4572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1600" b="1" dirty="0">
                <a:solidFill>
                  <a:srgbClr val="000000"/>
                </a:solidFill>
                <a:latin typeface="Arial"/>
                <a:cs typeface="Arial"/>
              </a:rPr>
              <a:t>12.0</a:t>
            </a:r>
          </a:p>
        </p:txBody>
      </p:sp>
      <p:sp>
        <p:nvSpPr>
          <p:cNvPr id="1513523" name="Text Box 51"/>
          <p:cNvSpPr txBox="1">
            <a:spLocks noChangeArrowheads="1"/>
          </p:cNvSpPr>
          <p:nvPr/>
        </p:nvSpPr>
        <p:spPr bwMode="auto">
          <a:xfrm>
            <a:off x="2158041" y="4062413"/>
            <a:ext cx="63437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defRPr sz="2400">
                <a:solidFill>
                  <a:schemeClr val="tx1"/>
                </a:solidFill>
                <a:latin typeface="Times New Roman" charset="0"/>
                <a:ea typeface="ＭＳ Ｐゴシック" charset="0"/>
                <a:cs typeface="ＭＳ Ｐゴシック" charset="0"/>
              </a:defRPr>
            </a:lvl1pPr>
            <a:lvl2pPr marL="742950" indent="-285750" defTabSz="457200">
              <a:defRPr sz="2400">
                <a:solidFill>
                  <a:schemeClr val="tx1"/>
                </a:solidFill>
                <a:latin typeface="Times New Roman" charset="0"/>
                <a:ea typeface="ＭＳ Ｐゴシック" charset="0"/>
              </a:defRPr>
            </a:lvl2pPr>
            <a:lvl3pPr marL="1143000" indent="-228600" defTabSz="457200">
              <a:defRPr sz="2400">
                <a:solidFill>
                  <a:schemeClr val="tx1"/>
                </a:solidFill>
                <a:latin typeface="Times New Roman" charset="0"/>
                <a:ea typeface="ＭＳ Ｐゴシック" charset="0"/>
              </a:defRPr>
            </a:lvl3pPr>
            <a:lvl4pPr marL="1600200" indent="-228600" defTabSz="457200">
              <a:defRPr sz="2400">
                <a:solidFill>
                  <a:schemeClr val="tx1"/>
                </a:solidFill>
                <a:latin typeface="Times New Roman" charset="0"/>
                <a:ea typeface="ＭＳ Ｐゴシック" charset="0"/>
              </a:defRPr>
            </a:lvl4pPr>
            <a:lvl5pPr marL="2057400" indent="-228600" defTabSz="4572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eaLnBrk="1" hangingPunct="1">
              <a:spcBef>
                <a:spcPct val="50000"/>
              </a:spcBef>
            </a:pPr>
            <a:r>
              <a:rPr lang="en-US" sz="1600" b="1">
                <a:solidFill>
                  <a:srgbClr val="000000"/>
                </a:solidFill>
                <a:latin typeface="Arial"/>
                <a:cs typeface="Arial"/>
              </a:rPr>
              <a:t>6.0</a:t>
            </a:r>
          </a:p>
        </p:txBody>
      </p:sp>
      <p:sp>
        <p:nvSpPr>
          <p:cNvPr id="249898" name="Text Box 54"/>
          <p:cNvSpPr txBox="1">
            <a:spLocks noChangeArrowheads="1"/>
          </p:cNvSpPr>
          <p:nvPr/>
        </p:nvSpPr>
        <p:spPr bwMode="auto">
          <a:xfrm>
            <a:off x="5551488" y="1752600"/>
            <a:ext cx="35798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1800" b="1" dirty="0">
                <a:solidFill>
                  <a:srgbClr val="000000"/>
                </a:solidFill>
                <a:latin typeface="Calibri" charset="0"/>
                <a:cs typeface="Arial" charset="0"/>
              </a:rPr>
              <a:t> </a:t>
            </a:r>
            <a:r>
              <a:rPr lang="en-US" sz="1800" b="1" dirty="0" smtClean="0">
                <a:solidFill>
                  <a:srgbClr val="000000"/>
                </a:solidFill>
                <a:latin typeface="Calibri" charset="0"/>
                <a:cs typeface="Arial" charset="0"/>
              </a:rPr>
              <a:t>    </a:t>
            </a:r>
            <a:endParaRPr lang="en-US" sz="1800" b="1" dirty="0">
              <a:solidFill>
                <a:srgbClr val="000000"/>
              </a:solidFill>
              <a:latin typeface="Calibri" charset="0"/>
              <a:cs typeface="Arial" charset="0"/>
            </a:endParaRPr>
          </a:p>
        </p:txBody>
      </p:sp>
      <p:sp>
        <p:nvSpPr>
          <p:cNvPr id="1513527" name="Text Box 55"/>
          <p:cNvSpPr txBox="1">
            <a:spLocks noChangeArrowheads="1"/>
          </p:cNvSpPr>
          <p:nvPr/>
        </p:nvSpPr>
        <p:spPr bwMode="auto">
          <a:xfrm>
            <a:off x="990600" y="3276600"/>
            <a:ext cx="1066800"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eaLnBrk="1" hangingPunct="1">
              <a:spcBef>
                <a:spcPct val="50000"/>
              </a:spcBef>
            </a:pPr>
            <a:r>
              <a:rPr lang="en-US" sz="1600" b="1" dirty="0">
                <a:solidFill>
                  <a:srgbClr val="000000"/>
                </a:solidFill>
                <a:latin typeface="Arial"/>
                <a:cs typeface="Arial"/>
              </a:rPr>
              <a:t>What do you do?</a:t>
            </a:r>
          </a:p>
        </p:txBody>
      </p:sp>
      <p:sp>
        <p:nvSpPr>
          <p:cNvPr id="1513528" name="Text Box 56"/>
          <p:cNvSpPr txBox="1">
            <a:spLocks noChangeArrowheads="1"/>
          </p:cNvSpPr>
          <p:nvPr/>
        </p:nvSpPr>
        <p:spPr bwMode="auto">
          <a:xfrm>
            <a:off x="2590800" y="1871246"/>
            <a:ext cx="19812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defRPr sz="2400">
                <a:solidFill>
                  <a:schemeClr val="tx1"/>
                </a:solidFill>
                <a:latin typeface="Times New Roman" charset="0"/>
                <a:ea typeface="ＭＳ Ｐゴシック" charset="0"/>
                <a:cs typeface="ＭＳ Ｐゴシック" charset="0"/>
              </a:defRPr>
            </a:lvl1pPr>
            <a:lvl2pPr marL="742950" indent="-285750" defTabSz="457200">
              <a:defRPr sz="2400">
                <a:solidFill>
                  <a:schemeClr val="tx1"/>
                </a:solidFill>
                <a:latin typeface="Times New Roman" charset="0"/>
                <a:ea typeface="ＭＳ Ｐゴシック" charset="0"/>
              </a:defRPr>
            </a:lvl2pPr>
            <a:lvl3pPr marL="1143000" indent="-228600" defTabSz="457200">
              <a:defRPr sz="2400">
                <a:solidFill>
                  <a:schemeClr val="tx1"/>
                </a:solidFill>
                <a:latin typeface="Times New Roman" charset="0"/>
                <a:ea typeface="ＭＳ Ｐゴシック" charset="0"/>
              </a:defRPr>
            </a:lvl3pPr>
            <a:lvl4pPr marL="1600200" indent="-228600" defTabSz="457200">
              <a:defRPr sz="2400">
                <a:solidFill>
                  <a:schemeClr val="tx1"/>
                </a:solidFill>
                <a:latin typeface="Times New Roman" charset="0"/>
                <a:ea typeface="ＭＳ Ｐゴシック" charset="0"/>
              </a:defRPr>
            </a:lvl4pPr>
            <a:lvl5pPr marL="2057400" indent="-228600" defTabSz="4572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eaLnBrk="1" hangingPunct="1">
              <a:spcBef>
                <a:spcPct val="50000"/>
              </a:spcBef>
            </a:pPr>
            <a:r>
              <a:rPr lang="en-US" sz="1600" b="1" dirty="0">
                <a:solidFill>
                  <a:srgbClr val="000000"/>
                </a:solidFill>
                <a:latin typeface="Arial"/>
                <a:cs typeface="Arial"/>
              </a:rPr>
              <a:t>What do you do?</a:t>
            </a:r>
          </a:p>
        </p:txBody>
      </p:sp>
      <p:sp>
        <p:nvSpPr>
          <p:cNvPr id="1513529" name="Text Box 57"/>
          <p:cNvSpPr txBox="1">
            <a:spLocks noChangeArrowheads="1"/>
          </p:cNvSpPr>
          <p:nvPr/>
        </p:nvSpPr>
        <p:spPr bwMode="auto">
          <a:xfrm>
            <a:off x="4648200" y="3149024"/>
            <a:ext cx="1012825"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defRPr sz="2400">
                <a:solidFill>
                  <a:schemeClr val="tx1"/>
                </a:solidFill>
                <a:latin typeface="Times New Roman" charset="0"/>
                <a:ea typeface="ＭＳ Ｐゴシック" charset="0"/>
                <a:cs typeface="ＭＳ Ｐゴシック" charset="0"/>
              </a:defRPr>
            </a:lvl1pPr>
            <a:lvl2pPr marL="742950" indent="-285750" defTabSz="457200">
              <a:defRPr sz="2400">
                <a:solidFill>
                  <a:schemeClr val="tx1"/>
                </a:solidFill>
                <a:latin typeface="Times New Roman" charset="0"/>
                <a:ea typeface="ＭＳ Ｐゴシック" charset="0"/>
              </a:defRPr>
            </a:lvl2pPr>
            <a:lvl3pPr marL="1143000" indent="-228600" defTabSz="457200">
              <a:defRPr sz="2400">
                <a:solidFill>
                  <a:schemeClr val="tx1"/>
                </a:solidFill>
                <a:latin typeface="Times New Roman" charset="0"/>
                <a:ea typeface="ＭＳ Ｐゴシック" charset="0"/>
              </a:defRPr>
            </a:lvl3pPr>
            <a:lvl4pPr marL="1600200" indent="-228600" defTabSz="457200">
              <a:defRPr sz="2400">
                <a:solidFill>
                  <a:schemeClr val="tx1"/>
                </a:solidFill>
                <a:latin typeface="Times New Roman" charset="0"/>
                <a:ea typeface="ＭＳ Ｐゴシック" charset="0"/>
              </a:defRPr>
            </a:lvl4pPr>
            <a:lvl5pPr marL="2057400" indent="-228600" defTabSz="4572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600" b="1" dirty="0">
                <a:solidFill>
                  <a:srgbClr val="000000"/>
                </a:solidFill>
                <a:latin typeface="Arial"/>
                <a:cs typeface="Arial"/>
              </a:rPr>
              <a:t>What do you do?</a:t>
            </a:r>
          </a:p>
        </p:txBody>
      </p:sp>
      <p:sp>
        <p:nvSpPr>
          <p:cNvPr id="1513531" name="Text Box 59"/>
          <p:cNvSpPr txBox="1">
            <a:spLocks noChangeArrowheads="1"/>
          </p:cNvSpPr>
          <p:nvPr/>
        </p:nvSpPr>
        <p:spPr bwMode="auto">
          <a:xfrm>
            <a:off x="3124200" y="1581090"/>
            <a:ext cx="10668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eaLnBrk="1" hangingPunct="1">
              <a:spcBef>
                <a:spcPct val="50000"/>
              </a:spcBef>
            </a:pPr>
            <a:r>
              <a:rPr lang="en-US" sz="2000" b="1" dirty="0">
                <a:solidFill>
                  <a:srgbClr val="0000FF"/>
                </a:solidFill>
                <a:latin typeface="Arial"/>
                <a:cs typeface="Arial"/>
              </a:rPr>
              <a:t>2</a:t>
            </a:r>
            <a:r>
              <a:rPr lang="en-US" sz="2000" b="1" dirty="0" smtClean="0">
                <a:solidFill>
                  <a:srgbClr val="008000"/>
                </a:solidFill>
                <a:latin typeface="Arial"/>
                <a:cs typeface="Arial"/>
              </a:rPr>
              <a:t>+</a:t>
            </a:r>
            <a:r>
              <a:rPr lang="en-US" sz="2000" b="1" dirty="0">
                <a:solidFill>
                  <a:srgbClr val="008000"/>
                </a:solidFill>
                <a:latin typeface="Arial"/>
                <a:cs typeface="Arial"/>
              </a:rPr>
              <a:t>1</a:t>
            </a:r>
            <a:r>
              <a:rPr lang="en-US" sz="2000" b="1" dirty="0" smtClean="0">
                <a:solidFill>
                  <a:srgbClr val="008000"/>
                </a:solidFill>
                <a:latin typeface="Arial"/>
                <a:cs typeface="Arial"/>
              </a:rPr>
              <a:t> </a:t>
            </a:r>
            <a:r>
              <a:rPr lang="en-US" sz="2000" b="1" dirty="0" smtClean="0">
                <a:latin typeface="Arial"/>
                <a:cs typeface="Arial"/>
              </a:rPr>
              <a:t>U</a:t>
            </a:r>
            <a:endParaRPr lang="en-US" sz="2000" b="1" dirty="0">
              <a:latin typeface="Arial"/>
              <a:cs typeface="Arial"/>
            </a:endParaRPr>
          </a:p>
        </p:txBody>
      </p:sp>
      <p:sp>
        <p:nvSpPr>
          <p:cNvPr id="1513532" name="Text Box 60"/>
          <p:cNvSpPr txBox="1">
            <a:spLocks noChangeArrowheads="1"/>
          </p:cNvSpPr>
          <p:nvPr/>
        </p:nvSpPr>
        <p:spPr bwMode="auto">
          <a:xfrm>
            <a:off x="1046163" y="2983468"/>
            <a:ext cx="8588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defRPr sz="2400">
                <a:solidFill>
                  <a:schemeClr val="tx1"/>
                </a:solidFill>
                <a:latin typeface="Times New Roman" charset="0"/>
                <a:ea typeface="ＭＳ Ｐゴシック" charset="0"/>
                <a:cs typeface="ＭＳ Ｐゴシック" charset="0"/>
              </a:defRPr>
            </a:lvl1pPr>
            <a:lvl2pPr marL="742950" indent="-285750" defTabSz="457200">
              <a:defRPr sz="2400">
                <a:solidFill>
                  <a:schemeClr val="tx1"/>
                </a:solidFill>
                <a:latin typeface="Times New Roman" charset="0"/>
                <a:ea typeface="ＭＳ Ｐゴシック" charset="0"/>
              </a:defRPr>
            </a:lvl2pPr>
            <a:lvl3pPr marL="1143000" indent="-228600" defTabSz="457200">
              <a:defRPr sz="2400">
                <a:solidFill>
                  <a:schemeClr val="tx1"/>
                </a:solidFill>
                <a:latin typeface="Times New Roman" charset="0"/>
                <a:ea typeface="ＭＳ Ｐゴシック" charset="0"/>
              </a:defRPr>
            </a:lvl3pPr>
            <a:lvl4pPr marL="1600200" indent="-228600" defTabSz="457200">
              <a:defRPr sz="2400">
                <a:solidFill>
                  <a:schemeClr val="tx1"/>
                </a:solidFill>
                <a:latin typeface="Times New Roman" charset="0"/>
                <a:ea typeface="ＭＳ Ｐゴシック" charset="0"/>
              </a:defRPr>
            </a:lvl4pPr>
            <a:lvl5pPr marL="2057400" indent="-228600" defTabSz="4572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800" b="1" dirty="0">
                <a:solidFill>
                  <a:srgbClr val="0000FF"/>
                </a:solidFill>
                <a:latin typeface="Arial"/>
                <a:cs typeface="Arial"/>
              </a:rPr>
              <a:t>2</a:t>
            </a:r>
            <a:r>
              <a:rPr lang="en-US" sz="1800" b="1" dirty="0" smtClean="0">
                <a:solidFill>
                  <a:srgbClr val="008000"/>
                </a:solidFill>
                <a:latin typeface="Arial"/>
                <a:cs typeface="Arial"/>
              </a:rPr>
              <a:t>+0 </a:t>
            </a:r>
            <a:r>
              <a:rPr lang="en-US" sz="1800" b="1" dirty="0">
                <a:latin typeface="Arial"/>
                <a:cs typeface="Arial"/>
              </a:rPr>
              <a:t>U</a:t>
            </a:r>
          </a:p>
        </p:txBody>
      </p:sp>
      <p:sp>
        <p:nvSpPr>
          <p:cNvPr id="1513536" name="AutoShape 64"/>
          <p:cNvSpPr>
            <a:spLocks noChangeArrowheads="1"/>
          </p:cNvSpPr>
          <p:nvPr/>
        </p:nvSpPr>
        <p:spPr bwMode="auto">
          <a:xfrm>
            <a:off x="879475" y="5467350"/>
            <a:ext cx="644525" cy="528638"/>
          </a:xfrm>
          <a:prstGeom prst="upArrow">
            <a:avLst>
              <a:gd name="adj1" fmla="val 50000"/>
              <a:gd name="adj2" fmla="val 25000"/>
            </a:avLst>
          </a:prstGeom>
          <a:solidFill>
            <a:srgbClr val="0000FF"/>
          </a:solidFill>
          <a:ln w="9525">
            <a:solidFill>
              <a:schemeClr val="tx1"/>
            </a:solidFill>
            <a:miter lim="800000"/>
            <a:headEnd/>
            <a:tailEnd/>
          </a:ln>
        </p:spPr>
        <p:txBody>
          <a:bodyPr vert="eaVert" wrap="none" anchor="ctr"/>
          <a:lstStyle/>
          <a:p>
            <a:pPr algn="l" defTabSz="457200" eaLnBrk="1" hangingPunct="1"/>
            <a:endParaRPr lang="en-US" sz="1800">
              <a:solidFill>
                <a:srgbClr val="000000"/>
              </a:solidFill>
              <a:latin typeface="Arial"/>
              <a:cs typeface="Arial"/>
            </a:endParaRPr>
          </a:p>
        </p:txBody>
      </p:sp>
      <p:sp>
        <p:nvSpPr>
          <p:cNvPr id="1513537" name="Text Box 65"/>
          <p:cNvSpPr txBox="1">
            <a:spLocks noChangeArrowheads="1"/>
          </p:cNvSpPr>
          <p:nvPr/>
        </p:nvSpPr>
        <p:spPr bwMode="auto">
          <a:xfrm>
            <a:off x="1000125" y="5562600"/>
            <a:ext cx="600075" cy="338554"/>
          </a:xfrm>
          <a:prstGeom prst="rect">
            <a:avLst/>
          </a:prstGeom>
          <a:noFill/>
          <a:ln>
            <a:noFill/>
          </a:ln>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1600" b="1" dirty="0">
                <a:solidFill>
                  <a:schemeClr val="bg1"/>
                </a:solidFill>
                <a:latin typeface="Arial"/>
                <a:cs typeface="Arial"/>
              </a:rPr>
              <a:t>2</a:t>
            </a:r>
            <a:r>
              <a:rPr lang="en-US" sz="1600" b="1" dirty="0" smtClean="0">
                <a:solidFill>
                  <a:schemeClr val="bg1"/>
                </a:solidFill>
                <a:latin typeface="Arial"/>
                <a:cs typeface="Arial"/>
              </a:rPr>
              <a:t>U</a:t>
            </a:r>
            <a:endParaRPr lang="en-US" sz="1600" b="1" dirty="0">
              <a:solidFill>
                <a:schemeClr val="bg1"/>
              </a:solidFill>
              <a:latin typeface="Arial"/>
              <a:cs typeface="Arial"/>
            </a:endParaRPr>
          </a:p>
        </p:txBody>
      </p:sp>
      <p:sp>
        <p:nvSpPr>
          <p:cNvPr id="1513538" name="AutoShape 66"/>
          <p:cNvSpPr>
            <a:spLocks noChangeArrowheads="1"/>
          </p:cNvSpPr>
          <p:nvPr/>
        </p:nvSpPr>
        <p:spPr bwMode="auto">
          <a:xfrm>
            <a:off x="2174875" y="5438775"/>
            <a:ext cx="644525" cy="557213"/>
          </a:xfrm>
          <a:prstGeom prst="upArrow">
            <a:avLst>
              <a:gd name="adj1" fmla="val 50000"/>
              <a:gd name="adj2" fmla="val 25000"/>
            </a:avLst>
          </a:prstGeom>
          <a:solidFill>
            <a:srgbClr val="0000FF"/>
          </a:solidFill>
          <a:ln w="9525">
            <a:solidFill>
              <a:schemeClr val="tx1"/>
            </a:solidFill>
            <a:miter lim="800000"/>
            <a:headEnd/>
            <a:tailEnd/>
          </a:ln>
        </p:spPr>
        <p:txBody>
          <a:bodyPr vert="eaVert" wrap="none" anchor="ctr"/>
          <a:lstStyle/>
          <a:p>
            <a:pPr algn="l" defTabSz="457200" eaLnBrk="1" hangingPunct="1"/>
            <a:endParaRPr lang="en-US" sz="1800">
              <a:solidFill>
                <a:srgbClr val="000000"/>
              </a:solidFill>
              <a:latin typeface="Arial"/>
              <a:cs typeface="Arial"/>
            </a:endParaRPr>
          </a:p>
        </p:txBody>
      </p:sp>
      <p:sp>
        <p:nvSpPr>
          <p:cNvPr id="1513539" name="Text Box 67"/>
          <p:cNvSpPr txBox="1">
            <a:spLocks noChangeArrowheads="1"/>
          </p:cNvSpPr>
          <p:nvPr/>
        </p:nvSpPr>
        <p:spPr bwMode="auto">
          <a:xfrm>
            <a:off x="2286000" y="5562600"/>
            <a:ext cx="6096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defRPr sz="2400">
                <a:solidFill>
                  <a:schemeClr val="tx1"/>
                </a:solidFill>
                <a:latin typeface="Times New Roman" charset="0"/>
                <a:ea typeface="ＭＳ Ｐゴシック" charset="0"/>
                <a:cs typeface="ＭＳ Ｐゴシック" charset="0"/>
              </a:defRPr>
            </a:lvl1pPr>
            <a:lvl2pPr marL="742950" indent="-285750" defTabSz="457200">
              <a:defRPr sz="2400">
                <a:solidFill>
                  <a:schemeClr val="tx1"/>
                </a:solidFill>
                <a:latin typeface="Times New Roman" charset="0"/>
                <a:ea typeface="ＭＳ Ｐゴシック" charset="0"/>
              </a:defRPr>
            </a:lvl2pPr>
            <a:lvl3pPr marL="1143000" indent="-228600" defTabSz="457200">
              <a:defRPr sz="2400">
                <a:solidFill>
                  <a:schemeClr val="tx1"/>
                </a:solidFill>
                <a:latin typeface="Times New Roman" charset="0"/>
                <a:ea typeface="ＭＳ Ｐゴシック" charset="0"/>
              </a:defRPr>
            </a:lvl3pPr>
            <a:lvl4pPr marL="1600200" indent="-228600" defTabSz="457200">
              <a:defRPr sz="2400">
                <a:solidFill>
                  <a:schemeClr val="tx1"/>
                </a:solidFill>
                <a:latin typeface="Times New Roman" charset="0"/>
                <a:ea typeface="ＭＳ Ｐゴシック" charset="0"/>
              </a:defRPr>
            </a:lvl4pPr>
            <a:lvl5pPr marL="2057400" indent="-228600" defTabSz="4572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1600" b="1" dirty="0">
                <a:solidFill>
                  <a:schemeClr val="bg1"/>
                </a:solidFill>
                <a:latin typeface="Arial"/>
                <a:cs typeface="Arial"/>
              </a:rPr>
              <a:t>2</a:t>
            </a:r>
            <a:r>
              <a:rPr lang="en-US" sz="1600" b="1" dirty="0" smtClean="0">
                <a:solidFill>
                  <a:schemeClr val="bg1"/>
                </a:solidFill>
                <a:latin typeface="Arial"/>
                <a:cs typeface="Arial"/>
              </a:rPr>
              <a:t>U</a:t>
            </a:r>
            <a:endParaRPr lang="en-US" sz="1600" b="1" dirty="0">
              <a:solidFill>
                <a:schemeClr val="bg1"/>
              </a:solidFill>
              <a:latin typeface="Arial"/>
              <a:cs typeface="Arial"/>
            </a:endParaRPr>
          </a:p>
        </p:txBody>
      </p:sp>
      <p:sp>
        <p:nvSpPr>
          <p:cNvPr id="1513540" name="AutoShape 68"/>
          <p:cNvSpPr>
            <a:spLocks noChangeArrowheads="1"/>
          </p:cNvSpPr>
          <p:nvPr/>
        </p:nvSpPr>
        <p:spPr bwMode="auto">
          <a:xfrm>
            <a:off x="3317875" y="5426074"/>
            <a:ext cx="644525" cy="593725"/>
          </a:xfrm>
          <a:prstGeom prst="upArrow">
            <a:avLst>
              <a:gd name="adj1" fmla="val 50000"/>
              <a:gd name="adj2" fmla="val 25000"/>
            </a:avLst>
          </a:prstGeom>
          <a:solidFill>
            <a:srgbClr val="0000FF"/>
          </a:solidFill>
          <a:ln w="9525">
            <a:solidFill>
              <a:schemeClr val="tx1"/>
            </a:solidFill>
            <a:miter lim="800000"/>
            <a:headEnd/>
            <a:tailEnd/>
          </a:ln>
        </p:spPr>
        <p:txBody>
          <a:bodyPr vert="eaVert" wrap="none" anchor="ctr"/>
          <a:lstStyle/>
          <a:p>
            <a:pPr algn="l" defTabSz="457200" eaLnBrk="1" hangingPunct="1"/>
            <a:endParaRPr lang="en-US" sz="1800">
              <a:solidFill>
                <a:srgbClr val="000000"/>
              </a:solidFill>
              <a:latin typeface="Arial"/>
              <a:cs typeface="Arial"/>
            </a:endParaRPr>
          </a:p>
        </p:txBody>
      </p:sp>
      <p:sp>
        <p:nvSpPr>
          <p:cNvPr id="1513542" name="Line 70"/>
          <p:cNvSpPr>
            <a:spLocks noChangeShapeType="1"/>
          </p:cNvSpPr>
          <p:nvPr/>
        </p:nvSpPr>
        <p:spPr bwMode="auto">
          <a:xfrm>
            <a:off x="1246321" y="3975100"/>
            <a:ext cx="1085717"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sz="2800">
              <a:latin typeface="Arial"/>
              <a:cs typeface="Arial"/>
            </a:endParaRPr>
          </a:p>
        </p:txBody>
      </p:sp>
      <p:sp>
        <p:nvSpPr>
          <p:cNvPr id="1513543" name="Text Box 71"/>
          <p:cNvSpPr txBox="1">
            <a:spLocks noChangeArrowheads="1"/>
          </p:cNvSpPr>
          <p:nvPr/>
        </p:nvSpPr>
        <p:spPr bwMode="auto">
          <a:xfrm>
            <a:off x="1570037" y="4267200"/>
            <a:ext cx="185896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defRPr sz="2400">
                <a:solidFill>
                  <a:schemeClr val="tx1"/>
                </a:solidFill>
                <a:latin typeface="Times New Roman" charset="0"/>
                <a:ea typeface="ＭＳ Ｐゴシック" charset="0"/>
                <a:cs typeface="ＭＳ Ｐゴシック" charset="0"/>
              </a:defRPr>
            </a:lvl1pPr>
            <a:lvl2pPr marL="742950" indent="-285750" defTabSz="457200">
              <a:defRPr sz="2400">
                <a:solidFill>
                  <a:schemeClr val="tx1"/>
                </a:solidFill>
                <a:latin typeface="Times New Roman" charset="0"/>
                <a:ea typeface="ＭＳ Ｐゴシック" charset="0"/>
              </a:defRPr>
            </a:lvl2pPr>
            <a:lvl3pPr marL="1143000" indent="-228600" defTabSz="457200">
              <a:defRPr sz="2400">
                <a:solidFill>
                  <a:schemeClr val="tx1"/>
                </a:solidFill>
                <a:latin typeface="Times New Roman" charset="0"/>
                <a:ea typeface="ＭＳ Ｐゴシック" charset="0"/>
              </a:defRPr>
            </a:lvl3pPr>
            <a:lvl4pPr marL="1600200" indent="-228600" defTabSz="457200">
              <a:defRPr sz="2400">
                <a:solidFill>
                  <a:schemeClr val="tx1"/>
                </a:solidFill>
                <a:latin typeface="Times New Roman" charset="0"/>
                <a:ea typeface="ＭＳ Ｐゴシック" charset="0"/>
              </a:defRPr>
            </a:lvl4pPr>
            <a:lvl5pPr marL="2057400" indent="-228600" defTabSz="4572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600" b="1" dirty="0">
                <a:solidFill>
                  <a:srgbClr val="000000"/>
                </a:solidFill>
                <a:latin typeface="Arial"/>
                <a:cs typeface="Arial"/>
              </a:rPr>
              <a:t>What do you do?</a:t>
            </a:r>
          </a:p>
        </p:txBody>
      </p:sp>
      <p:sp>
        <p:nvSpPr>
          <p:cNvPr id="1513544" name="Text Box 72"/>
          <p:cNvSpPr txBox="1">
            <a:spLocks noChangeArrowheads="1"/>
          </p:cNvSpPr>
          <p:nvPr/>
        </p:nvSpPr>
        <p:spPr bwMode="auto">
          <a:xfrm>
            <a:off x="2133600" y="4572000"/>
            <a:ext cx="838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defRPr sz="2400">
                <a:solidFill>
                  <a:schemeClr val="tx1"/>
                </a:solidFill>
                <a:latin typeface="Times New Roman" charset="0"/>
                <a:ea typeface="ＭＳ Ｐゴシック" charset="0"/>
                <a:cs typeface="ＭＳ Ｐゴシック" charset="0"/>
              </a:defRPr>
            </a:lvl1pPr>
            <a:lvl2pPr marL="742950" indent="-285750" defTabSz="457200">
              <a:defRPr sz="2400">
                <a:solidFill>
                  <a:schemeClr val="tx1"/>
                </a:solidFill>
                <a:latin typeface="Times New Roman" charset="0"/>
                <a:ea typeface="ＭＳ Ｐゴシック" charset="0"/>
              </a:defRPr>
            </a:lvl2pPr>
            <a:lvl3pPr marL="1143000" indent="-228600" defTabSz="457200">
              <a:defRPr sz="2400">
                <a:solidFill>
                  <a:schemeClr val="tx1"/>
                </a:solidFill>
                <a:latin typeface="Times New Roman" charset="0"/>
                <a:ea typeface="ＭＳ Ｐゴシック" charset="0"/>
              </a:defRPr>
            </a:lvl3pPr>
            <a:lvl4pPr marL="1600200" indent="-228600" defTabSz="457200">
              <a:defRPr sz="2400">
                <a:solidFill>
                  <a:schemeClr val="tx1"/>
                </a:solidFill>
                <a:latin typeface="Times New Roman" charset="0"/>
                <a:ea typeface="ＭＳ Ｐゴシック" charset="0"/>
              </a:defRPr>
            </a:lvl4pPr>
            <a:lvl5pPr marL="2057400" indent="-228600" defTabSz="4572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eaLnBrk="1" hangingPunct="1">
              <a:spcBef>
                <a:spcPct val="50000"/>
              </a:spcBef>
            </a:pPr>
            <a:r>
              <a:rPr lang="en-US" sz="1800" b="1" dirty="0">
                <a:solidFill>
                  <a:srgbClr val="0000FF"/>
                </a:solidFill>
                <a:latin typeface="Arial"/>
                <a:cs typeface="Arial"/>
              </a:rPr>
              <a:t>2</a:t>
            </a:r>
            <a:r>
              <a:rPr lang="en-US" sz="1800" b="1" dirty="0" smtClean="0">
                <a:solidFill>
                  <a:srgbClr val="008000"/>
                </a:solidFill>
                <a:latin typeface="Arial"/>
                <a:cs typeface="Arial"/>
              </a:rPr>
              <a:t>+0 </a:t>
            </a:r>
            <a:r>
              <a:rPr lang="en-US" sz="1800" b="1" dirty="0">
                <a:solidFill>
                  <a:srgbClr val="000000"/>
                </a:solidFill>
                <a:latin typeface="Arial"/>
                <a:cs typeface="Arial"/>
              </a:rPr>
              <a:t>U</a:t>
            </a:r>
          </a:p>
        </p:txBody>
      </p:sp>
      <p:sp>
        <p:nvSpPr>
          <p:cNvPr id="1513545" name="Line 73"/>
          <p:cNvSpPr>
            <a:spLocks noChangeShapeType="1"/>
          </p:cNvSpPr>
          <p:nvPr/>
        </p:nvSpPr>
        <p:spPr bwMode="auto">
          <a:xfrm flipV="1">
            <a:off x="2288134" y="2570162"/>
            <a:ext cx="1245641" cy="1404937"/>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sz="2800">
              <a:latin typeface="Arial"/>
              <a:cs typeface="Arial"/>
            </a:endParaRPr>
          </a:p>
        </p:txBody>
      </p:sp>
      <p:sp>
        <p:nvSpPr>
          <p:cNvPr id="1513546" name="Oval 74"/>
          <p:cNvSpPr>
            <a:spLocks noChangeArrowheads="1"/>
          </p:cNvSpPr>
          <p:nvPr/>
        </p:nvSpPr>
        <p:spPr bwMode="auto">
          <a:xfrm>
            <a:off x="4824916" y="3808413"/>
            <a:ext cx="99509" cy="166687"/>
          </a:xfrm>
          <a:prstGeom prst="ellipse">
            <a:avLst/>
          </a:prstGeom>
          <a:solidFill>
            <a:srgbClr val="FF0000"/>
          </a:solidFill>
          <a:ln w="9525">
            <a:solidFill>
              <a:schemeClr val="tx1"/>
            </a:solidFill>
            <a:round/>
            <a:headEnd/>
            <a:tailEnd/>
          </a:ln>
        </p:spPr>
        <p:txBody>
          <a:bodyPr wrap="none" anchor="ctr"/>
          <a:lstStyle/>
          <a:p>
            <a:pPr defTabSz="457200" eaLnBrk="1" hangingPunct="1"/>
            <a:endParaRPr lang="en-US" sz="2000">
              <a:solidFill>
                <a:srgbClr val="C0504D"/>
              </a:solidFill>
              <a:latin typeface="Arial"/>
              <a:cs typeface="Arial"/>
            </a:endParaRPr>
          </a:p>
        </p:txBody>
      </p:sp>
      <p:sp>
        <p:nvSpPr>
          <p:cNvPr id="1513547" name="Text Box 75"/>
          <p:cNvSpPr txBox="1">
            <a:spLocks noChangeArrowheads="1"/>
          </p:cNvSpPr>
          <p:nvPr/>
        </p:nvSpPr>
        <p:spPr bwMode="auto">
          <a:xfrm>
            <a:off x="4572631" y="4029075"/>
            <a:ext cx="63437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defRPr sz="2400">
                <a:solidFill>
                  <a:schemeClr val="tx1"/>
                </a:solidFill>
                <a:latin typeface="Times New Roman" charset="0"/>
                <a:ea typeface="ＭＳ Ｐゴシック" charset="0"/>
                <a:cs typeface="ＭＳ Ｐゴシック" charset="0"/>
              </a:defRPr>
            </a:lvl1pPr>
            <a:lvl2pPr marL="742950" indent="-285750" defTabSz="457200">
              <a:defRPr sz="2400">
                <a:solidFill>
                  <a:schemeClr val="tx1"/>
                </a:solidFill>
                <a:latin typeface="Times New Roman" charset="0"/>
                <a:ea typeface="ＭＳ Ｐゴシック" charset="0"/>
              </a:defRPr>
            </a:lvl2pPr>
            <a:lvl3pPr marL="1143000" indent="-228600" defTabSz="457200">
              <a:defRPr sz="2400">
                <a:solidFill>
                  <a:schemeClr val="tx1"/>
                </a:solidFill>
                <a:latin typeface="Times New Roman" charset="0"/>
                <a:ea typeface="ＭＳ Ｐゴシック" charset="0"/>
              </a:defRPr>
            </a:lvl3pPr>
            <a:lvl4pPr marL="1600200" indent="-228600" defTabSz="457200">
              <a:defRPr sz="2400">
                <a:solidFill>
                  <a:schemeClr val="tx1"/>
                </a:solidFill>
                <a:latin typeface="Times New Roman" charset="0"/>
                <a:ea typeface="ＭＳ Ｐゴシック" charset="0"/>
              </a:defRPr>
            </a:lvl4pPr>
            <a:lvl5pPr marL="2057400" indent="-228600" defTabSz="4572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eaLnBrk="1" hangingPunct="1">
              <a:spcBef>
                <a:spcPct val="50000"/>
              </a:spcBef>
            </a:pPr>
            <a:r>
              <a:rPr lang="en-US" sz="1600" b="1" dirty="0">
                <a:solidFill>
                  <a:srgbClr val="000000"/>
                </a:solidFill>
                <a:latin typeface="Arial"/>
                <a:cs typeface="Arial"/>
              </a:rPr>
              <a:t>6.0</a:t>
            </a:r>
          </a:p>
        </p:txBody>
      </p:sp>
      <p:sp>
        <p:nvSpPr>
          <p:cNvPr id="1513549" name="Line 77"/>
          <p:cNvSpPr>
            <a:spLocks noChangeShapeType="1"/>
          </p:cNvSpPr>
          <p:nvPr/>
        </p:nvSpPr>
        <p:spPr bwMode="auto">
          <a:xfrm>
            <a:off x="3477936" y="2570163"/>
            <a:ext cx="1357589" cy="1325562"/>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sz="2800">
              <a:latin typeface="Arial"/>
              <a:cs typeface="Arial"/>
            </a:endParaRPr>
          </a:p>
        </p:txBody>
      </p:sp>
      <p:sp>
        <p:nvSpPr>
          <p:cNvPr id="249917" name="Rectangle 80"/>
          <p:cNvSpPr>
            <a:spLocks noChangeArrowheads="1"/>
          </p:cNvSpPr>
          <p:nvPr/>
        </p:nvSpPr>
        <p:spPr bwMode="auto">
          <a:xfrm>
            <a:off x="811212" y="6134100"/>
            <a:ext cx="3227387" cy="342900"/>
          </a:xfrm>
          <a:prstGeom prst="rect">
            <a:avLst/>
          </a:prstGeom>
          <a:solidFill>
            <a:srgbClr val="0000FF"/>
          </a:solidFill>
          <a:ln w="9525">
            <a:solidFill>
              <a:schemeClr val="tx1"/>
            </a:solidFill>
            <a:miter lim="800000"/>
            <a:headEnd/>
            <a:tailEnd/>
          </a:ln>
        </p:spPr>
        <p:txBody>
          <a:bodyPr wrap="none" anchor="ctr"/>
          <a:lstStyle/>
          <a:p>
            <a:pPr algn="l" defTabSz="457200" eaLnBrk="1" hangingPunct="1"/>
            <a:endParaRPr lang="en-US" sz="1800">
              <a:solidFill>
                <a:srgbClr val="000000"/>
              </a:solidFill>
              <a:latin typeface="Arial"/>
              <a:cs typeface="Arial"/>
            </a:endParaRPr>
          </a:p>
        </p:txBody>
      </p:sp>
      <p:sp>
        <p:nvSpPr>
          <p:cNvPr id="249918" name="Text Box 81"/>
          <p:cNvSpPr txBox="1">
            <a:spLocks noChangeArrowheads="1"/>
          </p:cNvSpPr>
          <p:nvPr/>
        </p:nvSpPr>
        <p:spPr bwMode="auto">
          <a:xfrm>
            <a:off x="838200" y="6096000"/>
            <a:ext cx="3200400" cy="369332"/>
          </a:xfrm>
          <a:prstGeom prst="rect">
            <a:avLst/>
          </a:prstGeom>
          <a:noFill/>
          <a:ln>
            <a:noFill/>
          </a:ln>
        </p:spPr>
        <p:txBody>
          <a:bodyPr wrap="square">
            <a:spAutoFit/>
          </a:bodyPr>
          <a:lstStyle>
            <a:lvl1pPr defTabSz="457200">
              <a:defRPr sz="2400">
                <a:solidFill>
                  <a:schemeClr val="tx1"/>
                </a:solidFill>
                <a:latin typeface="Times New Roman" charset="0"/>
                <a:ea typeface="ＭＳ Ｐゴシック" charset="0"/>
                <a:cs typeface="ＭＳ Ｐゴシック" charset="0"/>
              </a:defRPr>
            </a:lvl1pPr>
            <a:lvl2pPr marL="742950" indent="-285750" defTabSz="457200">
              <a:defRPr sz="2400">
                <a:solidFill>
                  <a:schemeClr val="tx1"/>
                </a:solidFill>
                <a:latin typeface="Times New Roman" charset="0"/>
                <a:ea typeface="ＭＳ Ｐゴシック" charset="0"/>
              </a:defRPr>
            </a:lvl2pPr>
            <a:lvl3pPr marL="1143000" indent="-228600" defTabSz="457200">
              <a:defRPr sz="2400">
                <a:solidFill>
                  <a:schemeClr val="tx1"/>
                </a:solidFill>
                <a:latin typeface="Times New Roman" charset="0"/>
                <a:ea typeface="ＭＳ Ｐゴシック" charset="0"/>
              </a:defRPr>
            </a:lvl3pPr>
            <a:lvl4pPr marL="1600200" indent="-228600" defTabSz="457200">
              <a:defRPr sz="2400">
                <a:solidFill>
                  <a:schemeClr val="tx1"/>
                </a:solidFill>
                <a:latin typeface="Times New Roman" charset="0"/>
                <a:ea typeface="ＭＳ Ｐゴシック" charset="0"/>
              </a:defRPr>
            </a:lvl4pPr>
            <a:lvl5pPr marL="2057400" indent="-228600" defTabSz="4572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800" dirty="0" smtClean="0">
                <a:solidFill>
                  <a:srgbClr val="FFFFFF"/>
                </a:solidFill>
                <a:latin typeface="Arial"/>
                <a:cs typeface="Arial"/>
              </a:rPr>
              <a:t>ROUTINE Bolus </a:t>
            </a:r>
            <a:r>
              <a:rPr lang="en-US" sz="1800" dirty="0">
                <a:solidFill>
                  <a:srgbClr val="FFFFFF"/>
                </a:solidFill>
                <a:latin typeface="Arial"/>
                <a:cs typeface="Arial"/>
              </a:rPr>
              <a:t>insulin</a:t>
            </a:r>
          </a:p>
        </p:txBody>
      </p:sp>
      <p:sp>
        <p:nvSpPr>
          <p:cNvPr id="1513554" name="AutoShape 82"/>
          <p:cNvSpPr>
            <a:spLocks noChangeArrowheads="1"/>
          </p:cNvSpPr>
          <p:nvPr/>
        </p:nvSpPr>
        <p:spPr bwMode="auto">
          <a:xfrm>
            <a:off x="4038600" y="5427663"/>
            <a:ext cx="1538287" cy="668337"/>
          </a:xfrm>
          <a:prstGeom prst="upArrow">
            <a:avLst>
              <a:gd name="adj1" fmla="val 50000"/>
              <a:gd name="adj2" fmla="val 25000"/>
            </a:avLst>
          </a:prstGeom>
          <a:solidFill>
            <a:srgbClr val="FF0000"/>
          </a:solidFill>
          <a:ln w="9525">
            <a:solidFill>
              <a:schemeClr val="tx1"/>
            </a:solidFill>
            <a:miter lim="800000"/>
            <a:headEnd/>
            <a:tailEnd/>
          </a:ln>
        </p:spPr>
        <p:txBody>
          <a:bodyPr vert="eaVert" wrap="none" anchor="ctr"/>
          <a:lstStyle/>
          <a:p>
            <a:pPr algn="l" defTabSz="457200" eaLnBrk="1" hangingPunct="1"/>
            <a:endParaRPr lang="en-US" sz="1800">
              <a:solidFill>
                <a:srgbClr val="000000"/>
              </a:solidFill>
              <a:latin typeface="Arial"/>
              <a:cs typeface="Arial"/>
            </a:endParaRPr>
          </a:p>
        </p:txBody>
      </p:sp>
      <p:sp>
        <p:nvSpPr>
          <p:cNvPr id="1513555" name="Text Box 83"/>
          <p:cNvSpPr txBox="1">
            <a:spLocks noChangeArrowheads="1"/>
          </p:cNvSpPr>
          <p:nvPr/>
        </p:nvSpPr>
        <p:spPr bwMode="auto">
          <a:xfrm>
            <a:off x="4366675" y="5486400"/>
            <a:ext cx="928688" cy="584775"/>
          </a:xfrm>
          <a:prstGeom prst="rect">
            <a:avLst/>
          </a:prstGeom>
          <a:noFill/>
          <a:ln>
            <a:noFill/>
          </a:ln>
        </p:spPr>
        <p:txBody>
          <a:bodyPr wrap="square">
            <a:spAutoFit/>
          </a:bodyPr>
          <a:lstStyle>
            <a:lvl1pPr defTabSz="457200">
              <a:defRPr sz="2400">
                <a:solidFill>
                  <a:schemeClr val="tx1"/>
                </a:solidFill>
                <a:latin typeface="Times New Roman" charset="0"/>
                <a:ea typeface="ＭＳ Ｐゴシック" charset="0"/>
                <a:cs typeface="ＭＳ Ｐゴシック" charset="0"/>
              </a:defRPr>
            </a:lvl1pPr>
            <a:lvl2pPr marL="742950" indent="-285750" defTabSz="457200">
              <a:defRPr sz="2400">
                <a:solidFill>
                  <a:schemeClr val="tx1"/>
                </a:solidFill>
                <a:latin typeface="Times New Roman" charset="0"/>
                <a:ea typeface="ＭＳ Ｐゴシック" charset="0"/>
              </a:defRPr>
            </a:lvl2pPr>
            <a:lvl3pPr marL="1143000" indent="-228600" defTabSz="457200">
              <a:defRPr sz="2400">
                <a:solidFill>
                  <a:schemeClr val="tx1"/>
                </a:solidFill>
                <a:latin typeface="Times New Roman" charset="0"/>
                <a:ea typeface="ＭＳ Ｐゴシック" charset="0"/>
              </a:defRPr>
            </a:lvl3pPr>
            <a:lvl4pPr marL="1600200" indent="-228600" defTabSz="457200">
              <a:defRPr sz="2400">
                <a:solidFill>
                  <a:schemeClr val="tx1"/>
                </a:solidFill>
                <a:latin typeface="Times New Roman" charset="0"/>
                <a:ea typeface="ＭＳ Ｐゴシック" charset="0"/>
              </a:defRPr>
            </a:lvl4pPr>
            <a:lvl5pPr marL="2057400" indent="-228600" defTabSz="4572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600" b="1" dirty="0">
                <a:solidFill>
                  <a:srgbClr val="FFFFFF"/>
                </a:solidFill>
                <a:latin typeface="Arial"/>
                <a:cs typeface="Arial"/>
              </a:rPr>
              <a:t>Basal insulin</a:t>
            </a:r>
          </a:p>
        </p:txBody>
      </p:sp>
      <p:sp>
        <p:nvSpPr>
          <p:cNvPr id="42" name="Text Box 67"/>
          <p:cNvSpPr txBox="1">
            <a:spLocks noChangeArrowheads="1"/>
          </p:cNvSpPr>
          <p:nvPr/>
        </p:nvSpPr>
        <p:spPr bwMode="auto">
          <a:xfrm>
            <a:off x="3429000" y="5562600"/>
            <a:ext cx="58737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defRPr sz="2400">
                <a:solidFill>
                  <a:schemeClr val="tx1"/>
                </a:solidFill>
                <a:latin typeface="Times New Roman" charset="0"/>
                <a:ea typeface="ＭＳ Ｐゴシック" charset="0"/>
                <a:cs typeface="ＭＳ Ｐゴシック" charset="0"/>
              </a:defRPr>
            </a:lvl1pPr>
            <a:lvl2pPr marL="742950" indent="-285750" defTabSz="457200">
              <a:defRPr sz="2400">
                <a:solidFill>
                  <a:schemeClr val="tx1"/>
                </a:solidFill>
                <a:latin typeface="Times New Roman" charset="0"/>
                <a:ea typeface="ＭＳ Ｐゴシック" charset="0"/>
              </a:defRPr>
            </a:lvl2pPr>
            <a:lvl3pPr marL="1143000" indent="-228600" defTabSz="457200">
              <a:defRPr sz="2400">
                <a:solidFill>
                  <a:schemeClr val="tx1"/>
                </a:solidFill>
                <a:latin typeface="Times New Roman" charset="0"/>
                <a:ea typeface="ＭＳ Ｐゴシック" charset="0"/>
              </a:defRPr>
            </a:lvl3pPr>
            <a:lvl4pPr marL="1600200" indent="-228600" defTabSz="457200">
              <a:defRPr sz="2400">
                <a:solidFill>
                  <a:schemeClr val="tx1"/>
                </a:solidFill>
                <a:latin typeface="Times New Roman" charset="0"/>
                <a:ea typeface="ＭＳ Ｐゴシック" charset="0"/>
              </a:defRPr>
            </a:lvl4pPr>
            <a:lvl5pPr marL="2057400" indent="-228600" defTabSz="4572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1600" b="1" dirty="0">
                <a:solidFill>
                  <a:schemeClr val="bg1"/>
                </a:solidFill>
                <a:latin typeface="Arial"/>
                <a:cs typeface="Arial"/>
              </a:rPr>
              <a:t>3</a:t>
            </a:r>
            <a:r>
              <a:rPr lang="en-US" sz="1600" b="1" dirty="0" smtClean="0">
                <a:solidFill>
                  <a:schemeClr val="bg1"/>
                </a:solidFill>
                <a:latin typeface="Arial"/>
                <a:cs typeface="Arial"/>
              </a:rPr>
              <a:t>U</a:t>
            </a:r>
            <a:endParaRPr lang="en-US" sz="1600" b="1" dirty="0">
              <a:solidFill>
                <a:schemeClr val="bg1"/>
              </a:solidFill>
              <a:latin typeface="Arial"/>
              <a:cs typeface="Arial"/>
            </a:endParaRPr>
          </a:p>
        </p:txBody>
      </p:sp>
      <p:sp>
        <p:nvSpPr>
          <p:cNvPr id="45" name="Text Box 72"/>
          <p:cNvSpPr txBox="1">
            <a:spLocks noChangeArrowheads="1"/>
          </p:cNvSpPr>
          <p:nvPr/>
        </p:nvSpPr>
        <p:spPr bwMode="auto">
          <a:xfrm>
            <a:off x="4495800" y="4343400"/>
            <a:ext cx="838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defRPr sz="2400">
                <a:solidFill>
                  <a:schemeClr val="tx1"/>
                </a:solidFill>
                <a:latin typeface="Times New Roman" charset="0"/>
                <a:ea typeface="ＭＳ Ｐゴシック" charset="0"/>
                <a:cs typeface="ＭＳ Ｐゴシック" charset="0"/>
              </a:defRPr>
            </a:lvl1pPr>
            <a:lvl2pPr marL="742950" indent="-285750" defTabSz="457200">
              <a:defRPr sz="2400">
                <a:solidFill>
                  <a:schemeClr val="tx1"/>
                </a:solidFill>
                <a:latin typeface="Times New Roman" charset="0"/>
                <a:ea typeface="ＭＳ Ｐゴシック" charset="0"/>
              </a:defRPr>
            </a:lvl2pPr>
            <a:lvl3pPr marL="1143000" indent="-228600" defTabSz="457200">
              <a:defRPr sz="2400">
                <a:solidFill>
                  <a:schemeClr val="tx1"/>
                </a:solidFill>
                <a:latin typeface="Times New Roman" charset="0"/>
                <a:ea typeface="ＭＳ Ｐゴシック" charset="0"/>
              </a:defRPr>
            </a:lvl3pPr>
            <a:lvl4pPr marL="1600200" indent="-228600" defTabSz="457200">
              <a:defRPr sz="2400">
                <a:solidFill>
                  <a:schemeClr val="tx1"/>
                </a:solidFill>
                <a:latin typeface="Times New Roman" charset="0"/>
                <a:ea typeface="ＭＳ Ｐゴシック" charset="0"/>
              </a:defRPr>
            </a:lvl4pPr>
            <a:lvl5pPr marL="2057400" indent="-228600" defTabSz="4572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eaLnBrk="1" hangingPunct="1">
              <a:spcBef>
                <a:spcPct val="50000"/>
              </a:spcBef>
            </a:pPr>
            <a:r>
              <a:rPr lang="en-US" sz="1800" b="1" dirty="0">
                <a:solidFill>
                  <a:srgbClr val="FF0000"/>
                </a:solidFill>
                <a:latin typeface="Arial"/>
                <a:cs typeface="Arial"/>
              </a:rPr>
              <a:t>6</a:t>
            </a:r>
            <a:r>
              <a:rPr lang="en-US" sz="1800" b="1" dirty="0" smtClean="0">
                <a:solidFill>
                  <a:srgbClr val="008000"/>
                </a:solidFill>
                <a:latin typeface="Arial"/>
                <a:cs typeface="Arial"/>
              </a:rPr>
              <a:t> </a:t>
            </a:r>
            <a:r>
              <a:rPr lang="en-US" sz="1800" b="1" dirty="0">
                <a:solidFill>
                  <a:srgbClr val="000000"/>
                </a:solidFill>
                <a:latin typeface="Arial"/>
                <a:cs typeface="Arial"/>
              </a:rPr>
              <a:t>U</a:t>
            </a:r>
          </a:p>
        </p:txBody>
      </p:sp>
      <p:sp>
        <p:nvSpPr>
          <p:cNvPr id="46" name="Rectangle 80"/>
          <p:cNvSpPr>
            <a:spLocks noChangeArrowheads="1"/>
          </p:cNvSpPr>
          <p:nvPr/>
        </p:nvSpPr>
        <p:spPr bwMode="auto">
          <a:xfrm>
            <a:off x="4038600" y="6134100"/>
            <a:ext cx="1600199" cy="342900"/>
          </a:xfrm>
          <a:prstGeom prst="rect">
            <a:avLst/>
          </a:prstGeom>
          <a:solidFill>
            <a:srgbClr val="FF0000"/>
          </a:solidFill>
          <a:ln w="9525">
            <a:solidFill>
              <a:schemeClr val="tx1"/>
            </a:solidFill>
            <a:miter lim="800000"/>
            <a:headEnd/>
            <a:tailEnd/>
          </a:ln>
        </p:spPr>
        <p:txBody>
          <a:bodyPr wrap="none" anchor="ctr"/>
          <a:lstStyle/>
          <a:p>
            <a:pPr algn="l" defTabSz="457200" eaLnBrk="1" hangingPunct="1"/>
            <a:r>
              <a:rPr lang="en-US" sz="1800" dirty="0" smtClean="0">
                <a:solidFill>
                  <a:srgbClr val="FFFFFF"/>
                </a:solidFill>
                <a:latin typeface="Arial"/>
                <a:cs typeface="Arial"/>
              </a:rPr>
              <a:t>Routine Basal</a:t>
            </a:r>
            <a:endParaRPr lang="en-US" sz="1800" dirty="0">
              <a:solidFill>
                <a:srgbClr val="FFFFFF"/>
              </a:solidFill>
              <a:latin typeface="Arial"/>
              <a:cs typeface="Arial"/>
            </a:endParaRPr>
          </a:p>
        </p:txBody>
      </p:sp>
    </p:spTree>
    <p:extLst>
      <p:ext uri="{BB962C8B-B14F-4D97-AF65-F5344CB8AC3E}">
        <p14:creationId xmlns:p14="http://schemas.microsoft.com/office/powerpoint/2010/main" val="41409460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13527"/>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1353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1353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1353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1354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135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1352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13543"/>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51353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513538"/>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13544"/>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51354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51351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51352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513528"/>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513540"/>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513531"/>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513546"/>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513549"/>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513547"/>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513529"/>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1513554"/>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513555"/>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3514" grpId="0" animBg="1"/>
      <p:bldP spid="1513515" grpId="0" animBg="1"/>
      <p:bldP spid="1513522" grpId="0"/>
      <p:bldP spid="1513523" grpId="0"/>
      <p:bldP spid="1513527" grpId="0"/>
      <p:bldP spid="1513528" grpId="0"/>
      <p:bldP spid="1513529" grpId="0"/>
      <p:bldP spid="1513531" grpId="0"/>
      <p:bldP spid="1513532" grpId="0"/>
      <p:bldP spid="1513536" grpId="0" animBg="1"/>
      <p:bldP spid="1513537" grpId="0"/>
      <p:bldP spid="1513538" grpId="0" animBg="1"/>
      <p:bldP spid="1513539" grpId="0"/>
      <p:bldP spid="1513540" grpId="0" animBg="1"/>
      <p:bldP spid="1513542" grpId="0" animBg="1"/>
      <p:bldP spid="1513543" grpId="0"/>
      <p:bldP spid="1513544" grpId="0"/>
      <p:bldP spid="1513545" grpId="0" animBg="1"/>
      <p:bldP spid="1513546" grpId="0" animBg="1"/>
      <p:bldP spid="1513547" grpId="0"/>
      <p:bldP spid="1513549" grpId="0" animBg="1"/>
      <p:bldP spid="1513554" grpId="0" animBg="1"/>
      <p:bldP spid="1513555" grpId="0"/>
      <p:bldP spid="42"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150"/>
          <p:cNvSpPr>
            <a:spLocks noChangeArrowheads="1"/>
          </p:cNvSpPr>
          <p:nvPr/>
        </p:nvSpPr>
        <p:spPr bwMode="auto">
          <a:xfrm>
            <a:off x="5291138" y="2408238"/>
            <a:ext cx="52401"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a:r>
              <a:rPr lang="en-US" sz="1050">
                <a:latin typeface="Arial"/>
                <a:cs typeface="Arial"/>
              </a:rPr>
              <a:t>*</a:t>
            </a:r>
          </a:p>
        </p:txBody>
      </p:sp>
      <p:sp>
        <p:nvSpPr>
          <p:cNvPr id="106499" name="Rectangle 150"/>
          <p:cNvSpPr>
            <a:spLocks noChangeArrowheads="1"/>
          </p:cNvSpPr>
          <p:nvPr/>
        </p:nvSpPr>
        <p:spPr bwMode="auto">
          <a:xfrm>
            <a:off x="5626100" y="2979738"/>
            <a:ext cx="52401"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a:r>
              <a:rPr lang="en-US" sz="1050">
                <a:latin typeface="Arial"/>
                <a:cs typeface="Arial"/>
              </a:rPr>
              <a:t>*</a:t>
            </a:r>
          </a:p>
        </p:txBody>
      </p:sp>
      <p:sp>
        <p:nvSpPr>
          <p:cNvPr id="106500" name="Text Box 79"/>
          <p:cNvSpPr txBox="1">
            <a:spLocks noChangeArrowheads="1"/>
          </p:cNvSpPr>
          <p:nvPr/>
        </p:nvSpPr>
        <p:spPr bwMode="auto">
          <a:xfrm>
            <a:off x="5895975" y="3267075"/>
            <a:ext cx="134938"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050">
                <a:latin typeface="Arial"/>
                <a:cs typeface="Arial"/>
              </a:rPr>
              <a:t>ŧ</a:t>
            </a:r>
          </a:p>
        </p:txBody>
      </p:sp>
      <p:sp>
        <p:nvSpPr>
          <p:cNvPr id="106501" name="Text Box 79"/>
          <p:cNvSpPr txBox="1">
            <a:spLocks noChangeArrowheads="1"/>
          </p:cNvSpPr>
          <p:nvPr/>
        </p:nvSpPr>
        <p:spPr bwMode="auto">
          <a:xfrm>
            <a:off x="6227763" y="3394075"/>
            <a:ext cx="134937"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050">
                <a:latin typeface="Arial"/>
                <a:cs typeface="Arial"/>
              </a:rPr>
              <a:t>ŧ</a:t>
            </a:r>
          </a:p>
        </p:txBody>
      </p:sp>
      <p:sp>
        <p:nvSpPr>
          <p:cNvPr id="106502" name="Text Box 79"/>
          <p:cNvSpPr txBox="1">
            <a:spLocks noChangeArrowheads="1"/>
          </p:cNvSpPr>
          <p:nvPr/>
        </p:nvSpPr>
        <p:spPr bwMode="auto">
          <a:xfrm>
            <a:off x="7197725" y="3567113"/>
            <a:ext cx="134938"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050">
                <a:latin typeface="Arial"/>
                <a:cs typeface="Arial"/>
              </a:rPr>
              <a:t>†</a:t>
            </a:r>
          </a:p>
        </p:txBody>
      </p:sp>
      <p:sp>
        <p:nvSpPr>
          <p:cNvPr id="106503" name="Text Box 79"/>
          <p:cNvSpPr txBox="1">
            <a:spLocks noChangeArrowheads="1"/>
          </p:cNvSpPr>
          <p:nvPr/>
        </p:nvSpPr>
        <p:spPr bwMode="auto">
          <a:xfrm>
            <a:off x="7521575" y="3405188"/>
            <a:ext cx="134938"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050">
                <a:latin typeface="Arial"/>
                <a:cs typeface="Arial"/>
              </a:rPr>
              <a:t>†</a:t>
            </a:r>
          </a:p>
        </p:txBody>
      </p:sp>
      <p:sp>
        <p:nvSpPr>
          <p:cNvPr id="106504" name="Rectangle 3"/>
          <p:cNvSpPr>
            <a:spLocks noChangeArrowheads="1"/>
          </p:cNvSpPr>
          <p:nvPr/>
        </p:nvSpPr>
        <p:spPr bwMode="auto">
          <a:xfrm>
            <a:off x="457200" y="152400"/>
            <a:ext cx="86868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defTabSz="914400"/>
            <a:endParaRPr lang="en-US" sz="1400">
              <a:solidFill>
                <a:srgbClr val="23514E"/>
              </a:solidFill>
              <a:latin typeface="Symbol" charset="0"/>
            </a:endParaRPr>
          </a:p>
        </p:txBody>
      </p:sp>
      <p:sp>
        <p:nvSpPr>
          <p:cNvPr id="106505" name="Text Box 4"/>
          <p:cNvSpPr txBox="1">
            <a:spLocks noChangeArrowheads="1"/>
          </p:cNvSpPr>
          <p:nvPr/>
        </p:nvSpPr>
        <p:spPr bwMode="auto">
          <a:xfrm>
            <a:off x="2103690" y="1916668"/>
            <a:ext cx="124911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hangingPunct="1"/>
            <a:r>
              <a:rPr lang="en-US" sz="1800" b="1" dirty="0">
                <a:solidFill>
                  <a:srgbClr val="000000"/>
                </a:solidFill>
                <a:latin typeface="Arial"/>
                <a:cs typeface="Arial"/>
              </a:rPr>
              <a:t>RABBIT 2</a:t>
            </a:r>
          </a:p>
        </p:txBody>
      </p:sp>
      <p:sp>
        <p:nvSpPr>
          <p:cNvPr id="106506" name="Text Box 4"/>
          <p:cNvSpPr txBox="1">
            <a:spLocks noChangeArrowheads="1"/>
          </p:cNvSpPr>
          <p:nvPr/>
        </p:nvSpPr>
        <p:spPr bwMode="auto">
          <a:xfrm>
            <a:off x="5713938" y="1916668"/>
            <a:ext cx="221086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hangingPunct="1"/>
            <a:r>
              <a:rPr lang="en-US" sz="1800" b="1" dirty="0">
                <a:solidFill>
                  <a:srgbClr val="000000"/>
                </a:solidFill>
                <a:latin typeface="Arial"/>
                <a:cs typeface="Arial"/>
              </a:rPr>
              <a:t>RABBIT 2 Surgery</a:t>
            </a:r>
          </a:p>
        </p:txBody>
      </p:sp>
      <p:sp>
        <p:nvSpPr>
          <p:cNvPr id="102404" name="Rectangle 82"/>
          <p:cNvSpPr>
            <a:spLocks noChangeArrowheads="1"/>
          </p:cNvSpPr>
          <p:nvPr/>
        </p:nvSpPr>
        <p:spPr bwMode="auto">
          <a:xfrm>
            <a:off x="242553" y="5714663"/>
            <a:ext cx="6019800" cy="461665"/>
          </a:xfrm>
          <a:prstGeom prst="rect">
            <a:avLst/>
          </a:prstGeom>
          <a:noFill/>
          <a:ln>
            <a:noFill/>
          </a:ln>
          <a:extLst/>
        </p:spPr>
        <p:txBody>
          <a:bodyPr wrap="square">
            <a:spAutoFit/>
          </a:bodyPr>
          <a:lstStyle/>
          <a:p>
            <a:pPr>
              <a:defRPr/>
            </a:pPr>
            <a:r>
              <a:rPr lang="en-US" sz="1200" dirty="0">
                <a:solidFill>
                  <a:srgbClr val="000000"/>
                </a:solidFill>
                <a:latin typeface="Arial"/>
                <a:cs typeface="Arial"/>
              </a:rPr>
              <a:t>Adapted from: </a:t>
            </a:r>
            <a:r>
              <a:rPr lang="en-US" sz="1200" dirty="0" err="1">
                <a:solidFill>
                  <a:srgbClr val="000000"/>
                </a:solidFill>
                <a:latin typeface="Arial"/>
                <a:cs typeface="Arial"/>
              </a:rPr>
              <a:t>Umpierrez</a:t>
            </a:r>
            <a:r>
              <a:rPr lang="en-US" sz="1200" dirty="0">
                <a:solidFill>
                  <a:srgbClr val="000000"/>
                </a:solidFill>
                <a:latin typeface="Arial"/>
                <a:cs typeface="Arial"/>
              </a:rPr>
              <a:t> GE, et al. </a:t>
            </a:r>
            <a:r>
              <a:rPr lang="en-US" sz="1200" i="1" dirty="0">
                <a:solidFill>
                  <a:srgbClr val="000000"/>
                </a:solidFill>
                <a:latin typeface="Arial"/>
                <a:cs typeface="Arial"/>
              </a:rPr>
              <a:t>Diabetes Care</a:t>
            </a:r>
            <a:r>
              <a:rPr lang="en-US" sz="1200" dirty="0">
                <a:solidFill>
                  <a:srgbClr val="000000"/>
                </a:solidFill>
                <a:latin typeface="Arial"/>
                <a:cs typeface="Arial"/>
              </a:rPr>
              <a:t> 2007;30:2181-86. </a:t>
            </a:r>
          </a:p>
          <a:p>
            <a:pPr>
              <a:defRPr/>
            </a:pPr>
            <a:r>
              <a:rPr lang="en-US" sz="1200" dirty="0">
                <a:solidFill>
                  <a:srgbClr val="000000"/>
                </a:solidFill>
                <a:latin typeface="Arial"/>
                <a:cs typeface="Arial"/>
              </a:rPr>
              <a:t>Adapted from: </a:t>
            </a:r>
            <a:r>
              <a:rPr lang="en-US" sz="1200" dirty="0" err="1">
                <a:solidFill>
                  <a:srgbClr val="000000"/>
                </a:solidFill>
                <a:latin typeface="Arial"/>
                <a:cs typeface="Arial"/>
              </a:rPr>
              <a:t>Umpierrez</a:t>
            </a:r>
            <a:r>
              <a:rPr lang="en-US" sz="1200" dirty="0">
                <a:solidFill>
                  <a:srgbClr val="000000"/>
                </a:solidFill>
                <a:latin typeface="Arial"/>
                <a:cs typeface="Arial"/>
              </a:rPr>
              <a:t> GE, et al. </a:t>
            </a:r>
            <a:r>
              <a:rPr lang="en-US" sz="1200" i="1" dirty="0">
                <a:solidFill>
                  <a:srgbClr val="000000"/>
                </a:solidFill>
                <a:latin typeface="Arial"/>
                <a:cs typeface="Arial"/>
              </a:rPr>
              <a:t>Diabetes Care</a:t>
            </a:r>
            <a:r>
              <a:rPr lang="en-US" sz="1200" dirty="0">
                <a:solidFill>
                  <a:srgbClr val="000000"/>
                </a:solidFill>
                <a:latin typeface="Arial"/>
                <a:cs typeface="Arial"/>
              </a:rPr>
              <a:t> 2011;34:256-61. </a:t>
            </a:r>
          </a:p>
        </p:txBody>
      </p:sp>
      <p:sp>
        <p:nvSpPr>
          <p:cNvPr id="106509" name="Title 41"/>
          <p:cNvSpPr>
            <a:spLocks noGrp="1"/>
          </p:cNvSpPr>
          <p:nvPr>
            <p:ph type="title"/>
          </p:nvPr>
        </p:nvSpPr>
        <p:spPr bwMode="auto"/>
        <p:txBody>
          <a:bodyPr>
            <a:normAutofit fontScale="90000"/>
          </a:bodyPr>
          <a:lstStyle/>
          <a:p>
            <a:pPr eaLnBrk="1" hangingPunct="1"/>
            <a:r>
              <a:rPr lang="en-US" cap="none" dirty="0" smtClean="0">
                <a:cs typeface="Arial"/>
              </a:rPr>
              <a:t>Basal-Bolus (BBI) Regimen </a:t>
            </a:r>
            <a:r>
              <a:rPr lang="en-US" dirty="0" smtClean="0">
                <a:cs typeface="Arial"/>
              </a:rPr>
              <a:t>A</a:t>
            </a:r>
            <a:r>
              <a:rPr lang="en-US" cap="none" dirty="0" smtClean="0">
                <a:cs typeface="Arial"/>
              </a:rPr>
              <a:t>chieves </a:t>
            </a:r>
            <a:r>
              <a:rPr lang="en-US" dirty="0">
                <a:cs typeface="Arial"/>
              </a:rPr>
              <a:t>B</a:t>
            </a:r>
            <a:r>
              <a:rPr lang="en-US" cap="none" dirty="0" smtClean="0">
                <a:cs typeface="Arial"/>
              </a:rPr>
              <a:t>etter </a:t>
            </a:r>
            <a:r>
              <a:rPr lang="en-US" dirty="0">
                <a:cs typeface="Arial"/>
              </a:rPr>
              <a:t>C</a:t>
            </a:r>
            <a:r>
              <a:rPr lang="en-US" cap="none" dirty="0" smtClean="0">
                <a:cs typeface="Arial"/>
              </a:rPr>
              <a:t>ontrol than Sliding </a:t>
            </a:r>
            <a:r>
              <a:rPr lang="en-US" dirty="0">
                <a:cs typeface="Arial"/>
              </a:rPr>
              <a:t>S</a:t>
            </a:r>
            <a:r>
              <a:rPr lang="en-US" cap="none" dirty="0" smtClean="0">
                <a:cs typeface="Arial"/>
              </a:rPr>
              <a:t>cale (SSI) Alone</a:t>
            </a:r>
            <a:endParaRPr lang="en-US" cap="none" dirty="0">
              <a:cs typeface="Arial"/>
            </a:endParaRPr>
          </a:p>
        </p:txBody>
      </p:sp>
      <p:sp>
        <p:nvSpPr>
          <p:cNvPr id="106510" name="Rectangle 41"/>
          <p:cNvSpPr>
            <a:spLocks noChangeArrowheads="1"/>
          </p:cNvSpPr>
          <p:nvPr/>
        </p:nvSpPr>
        <p:spPr bwMode="auto">
          <a:xfrm rot="-5400000">
            <a:off x="-464572" y="3434783"/>
            <a:ext cx="221138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defTabSz="914400"/>
            <a:r>
              <a:rPr lang="en-US" sz="1400" b="1" dirty="0">
                <a:latin typeface="Arial"/>
                <a:cs typeface="Arial"/>
              </a:rPr>
              <a:t>Blood glucose (</a:t>
            </a:r>
            <a:r>
              <a:rPr lang="en-US" sz="1400" b="1" dirty="0" err="1">
                <a:latin typeface="Arial"/>
                <a:cs typeface="Arial"/>
              </a:rPr>
              <a:t>mmol</a:t>
            </a:r>
            <a:r>
              <a:rPr lang="en-US" sz="1400" b="1" dirty="0">
                <a:latin typeface="Arial"/>
                <a:cs typeface="Arial"/>
              </a:rPr>
              <a:t>/L)</a:t>
            </a:r>
          </a:p>
        </p:txBody>
      </p:sp>
      <p:grpSp>
        <p:nvGrpSpPr>
          <p:cNvPr id="106511" name="Group 3"/>
          <p:cNvGrpSpPr>
            <a:grpSpLocks/>
          </p:cNvGrpSpPr>
          <p:nvPr/>
        </p:nvGrpSpPr>
        <p:grpSpPr bwMode="auto">
          <a:xfrm>
            <a:off x="1293813" y="2330450"/>
            <a:ext cx="3205162" cy="1747838"/>
            <a:chOff x="1925638" y="2330450"/>
            <a:chExt cx="3205162" cy="1747838"/>
          </a:xfrm>
        </p:grpSpPr>
        <p:grpSp>
          <p:nvGrpSpPr>
            <p:cNvPr id="106718" name="Group 44"/>
            <p:cNvGrpSpPr>
              <a:grpSpLocks/>
            </p:cNvGrpSpPr>
            <p:nvPr/>
          </p:nvGrpSpPr>
          <p:grpSpPr bwMode="auto">
            <a:xfrm>
              <a:off x="2247900" y="3030538"/>
              <a:ext cx="55563" cy="150812"/>
              <a:chOff x="1135" y="2099"/>
              <a:chExt cx="35" cy="120"/>
            </a:xfrm>
          </p:grpSpPr>
          <p:sp>
            <p:nvSpPr>
              <p:cNvPr id="106751" name="Line 42"/>
              <p:cNvSpPr>
                <a:spLocks noChangeShapeType="1"/>
              </p:cNvSpPr>
              <p:nvPr/>
            </p:nvSpPr>
            <p:spPr bwMode="auto">
              <a:xfrm>
                <a:off x="1153" y="2099"/>
                <a:ext cx="1" cy="120"/>
              </a:xfrm>
              <a:prstGeom prst="line">
                <a:avLst/>
              </a:prstGeom>
              <a:noFill/>
              <a:ln w="8">
                <a:solidFill>
                  <a:srgbClr val="23514E"/>
                </a:solidFill>
                <a:round/>
                <a:headEnd/>
                <a:tailEnd/>
              </a:ln>
              <a:extLst>
                <a:ext uri="{909E8E84-426E-40DD-AFC4-6F175D3DCCD1}">
                  <a14:hiddenFill xmlns:a14="http://schemas.microsoft.com/office/drawing/2010/main">
                    <a:noFill/>
                  </a14:hiddenFill>
                </a:ext>
              </a:extLst>
            </p:spPr>
            <p:txBody>
              <a:bodyPr/>
              <a:lstStyle/>
              <a:p>
                <a:endParaRPr lang="en-US" sz="3200">
                  <a:latin typeface="Arial"/>
                  <a:cs typeface="Arial"/>
                </a:endParaRPr>
              </a:p>
            </p:txBody>
          </p:sp>
          <p:sp>
            <p:nvSpPr>
              <p:cNvPr id="106752" name="Line 43"/>
              <p:cNvSpPr>
                <a:spLocks noChangeShapeType="1"/>
              </p:cNvSpPr>
              <p:nvPr/>
            </p:nvSpPr>
            <p:spPr bwMode="auto">
              <a:xfrm>
                <a:off x="1135" y="2099"/>
                <a:ext cx="35" cy="1"/>
              </a:xfrm>
              <a:prstGeom prst="line">
                <a:avLst/>
              </a:prstGeom>
              <a:noFill/>
              <a:ln w="8">
                <a:solidFill>
                  <a:srgbClr val="23514E"/>
                </a:solidFill>
                <a:round/>
                <a:headEnd/>
                <a:tailEnd/>
              </a:ln>
              <a:extLst>
                <a:ext uri="{909E8E84-426E-40DD-AFC4-6F175D3DCCD1}">
                  <a14:hiddenFill xmlns:a14="http://schemas.microsoft.com/office/drawing/2010/main">
                    <a:noFill/>
                  </a14:hiddenFill>
                </a:ext>
              </a:extLst>
            </p:spPr>
            <p:txBody>
              <a:bodyPr/>
              <a:lstStyle/>
              <a:p>
                <a:endParaRPr lang="en-US" sz="3200">
                  <a:latin typeface="Arial"/>
                  <a:cs typeface="Arial"/>
                </a:endParaRPr>
              </a:p>
            </p:txBody>
          </p:sp>
        </p:grpSp>
        <p:grpSp>
          <p:nvGrpSpPr>
            <p:cNvPr id="106719" name="Group 44"/>
            <p:cNvGrpSpPr>
              <a:grpSpLocks/>
            </p:cNvGrpSpPr>
            <p:nvPr/>
          </p:nvGrpSpPr>
          <p:grpSpPr bwMode="auto">
            <a:xfrm>
              <a:off x="2568575" y="3432175"/>
              <a:ext cx="55563" cy="150813"/>
              <a:chOff x="1135" y="2099"/>
              <a:chExt cx="35" cy="120"/>
            </a:xfrm>
          </p:grpSpPr>
          <p:sp>
            <p:nvSpPr>
              <p:cNvPr id="106749" name="Line 42"/>
              <p:cNvSpPr>
                <a:spLocks noChangeShapeType="1"/>
              </p:cNvSpPr>
              <p:nvPr/>
            </p:nvSpPr>
            <p:spPr bwMode="auto">
              <a:xfrm>
                <a:off x="1153" y="2099"/>
                <a:ext cx="1" cy="120"/>
              </a:xfrm>
              <a:prstGeom prst="line">
                <a:avLst/>
              </a:prstGeom>
              <a:noFill/>
              <a:ln w="8">
                <a:solidFill>
                  <a:srgbClr val="23514E"/>
                </a:solidFill>
                <a:round/>
                <a:headEnd/>
                <a:tailEnd/>
              </a:ln>
              <a:extLst>
                <a:ext uri="{909E8E84-426E-40DD-AFC4-6F175D3DCCD1}">
                  <a14:hiddenFill xmlns:a14="http://schemas.microsoft.com/office/drawing/2010/main">
                    <a:noFill/>
                  </a14:hiddenFill>
                </a:ext>
              </a:extLst>
            </p:spPr>
            <p:txBody>
              <a:bodyPr/>
              <a:lstStyle/>
              <a:p>
                <a:endParaRPr lang="en-US" sz="3200">
                  <a:latin typeface="Arial"/>
                  <a:cs typeface="Arial"/>
                </a:endParaRPr>
              </a:p>
            </p:txBody>
          </p:sp>
          <p:sp>
            <p:nvSpPr>
              <p:cNvPr id="106750" name="Line 43"/>
              <p:cNvSpPr>
                <a:spLocks noChangeShapeType="1"/>
              </p:cNvSpPr>
              <p:nvPr/>
            </p:nvSpPr>
            <p:spPr bwMode="auto">
              <a:xfrm>
                <a:off x="1135" y="2099"/>
                <a:ext cx="35" cy="1"/>
              </a:xfrm>
              <a:prstGeom prst="line">
                <a:avLst/>
              </a:prstGeom>
              <a:noFill/>
              <a:ln w="8">
                <a:solidFill>
                  <a:srgbClr val="23514E"/>
                </a:solidFill>
                <a:round/>
                <a:headEnd/>
                <a:tailEnd/>
              </a:ln>
              <a:extLst>
                <a:ext uri="{909E8E84-426E-40DD-AFC4-6F175D3DCCD1}">
                  <a14:hiddenFill xmlns:a14="http://schemas.microsoft.com/office/drawing/2010/main">
                    <a:noFill/>
                  </a14:hiddenFill>
                </a:ext>
              </a:extLst>
            </p:spPr>
            <p:txBody>
              <a:bodyPr/>
              <a:lstStyle/>
              <a:p>
                <a:endParaRPr lang="en-US" sz="3200">
                  <a:latin typeface="Arial"/>
                  <a:cs typeface="Arial"/>
                </a:endParaRPr>
              </a:p>
            </p:txBody>
          </p:sp>
        </p:grpSp>
        <p:grpSp>
          <p:nvGrpSpPr>
            <p:cNvPr id="106720" name="Group 50"/>
            <p:cNvGrpSpPr>
              <a:grpSpLocks/>
            </p:cNvGrpSpPr>
            <p:nvPr/>
          </p:nvGrpSpPr>
          <p:grpSpPr bwMode="auto">
            <a:xfrm>
              <a:off x="3194050" y="3713163"/>
              <a:ext cx="55563" cy="74612"/>
              <a:chOff x="1528" y="2323"/>
              <a:chExt cx="35" cy="60"/>
            </a:xfrm>
          </p:grpSpPr>
          <p:sp>
            <p:nvSpPr>
              <p:cNvPr id="106747" name="Line 48"/>
              <p:cNvSpPr>
                <a:spLocks noChangeShapeType="1"/>
              </p:cNvSpPr>
              <p:nvPr/>
            </p:nvSpPr>
            <p:spPr bwMode="auto">
              <a:xfrm>
                <a:off x="1546" y="2323"/>
                <a:ext cx="1" cy="60"/>
              </a:xfrm>
              <a:prstGeom prst="line">
                <a:avLst/>
              </a:prstGeom>
              <a:noFill/>
              <a:ln w="8">
                <a:solidFill>
                  <a:srgbClr val="23514E"/>
                </a:solidFill>
                <a:round/>
                <a:headEnd/>
                <a:tailEnd/>
              </a:ln>
              <a:extLst>
                <a:ext uri="{909E8E84-426E-40DD-AFC4-6F175D3DCCD1}">
                  <a14:hiddenFill xmlns:a14="http://schemas.microsoft.com/office/drawing/2010/main">
                    <a:noFill/>
                  </a14:hiddenFill>
                </a:ext>
              </a:extLst>
            </p:spPr>
            <p:txBody>
              <a:bodyPr/>
              <a:lstStyle/>
              <a:p>
                <a:endParaRPr lang="en-US" sz="3200">
                  <a:latin typeface="Arial"/>
                  <a:cs typeface="Arial"/>
                </a:endParaRPr>
              </a:p>
            </p:txBody>
          </p:sp>
          <p:sp>
            <p:nvSpPr>
              <p:cNvPr id="106748" name="Line 49"/>
              <p:cNvSpPr>
                <a:spLocks noChangeShapeType="1"/>
              </p:cNvSpPr>
              <p:nvPr/>
            </p:nvSpPr>
            <p:spPr bwMode="auto">
              <a:xfrm>
                <a:off x="1528" y="2323"/>
                <a:ext cx="35" cy="1"/>
              </a:xfrm>
              <a:prstGeom prst="line">
                <a:avLst/>
              </a:prstGeom>
              <a:noFill/>
              <a:ln w="8">
                <a:solidFill>
                  <a:srgbClr val="23514E"/>
                </a:solidFill>
                <a:round/>
                <a:headEnd/>
                <a:tailEnd/>
              </a:ln>
              <a:extLst>
                <a:ext uri="{909E8E84-426E-40DD-AFC4-6F175D3DCCD1}">
                  <a14:hiddenFill xmlns:a14="http://schemas.microsoft.com/office/drawing/2010/main">
                    <a:noFill/>
                  </a14:hiddenFill>
                </a:ext>
              </a:extLst>
            </p:spPr>
            <p:txBody>
              <a:bodyPr/>
              <a:lstStyle/>
              <a:p>
                <a:endParaRPr lang="en-US" sz="3200">
                  <a:latin typeface="Arial"/>
                  <a:cs typeface="Arial"/>
                </a:endParaRPr>
              </a:p>
            </p:txBody>
          </p:sp>
        </p:grpSp>
        <p:grpSp>
          <p:nvGrpSpPr>
            <p:cNvPr id="106721" name="Group 53"/>
            <p:cNvGrpSpPr>
              <a:grpSpLocks/>
            </p:cNvGrpSpPr>
            <p:nvPr/>
          </p:nvGrpSpPr>
          <p:grpSpPr bwMode="auto">
            <a:xfrm>
              <a:off x="2878138" y="3713163"/>
              <a:ext cx="55562" cy="74612"/>
              <a:chOff x="1330" y="2323"/>
              <a:chExt cx="35" cy="60"/>
            </a:xfrm>
          </p:grpSpPr>
          <p:sp>
            <p:nvSpPr>
              <p:cNvPr id="106745" name="Line 51"/>
              <p:cNvSpPr>
                <a:spLocks noChangeShapeType="1"/>
              </p:cNvSpPr>
              <p:nvPr/>
            </p:nvSpPr>
            <p:spPr bwMode="auto">
              <a:xfrm>
                <a:off x="1348" y="2323"/>
                <a:ext cx="1" cy="60"/>
              </a:xfrm>
              <a:prstGeom prst="line">
                <a:avLst/>
              </a:prstGeom>
              <a:noFill/>
              <a:ln w="8">
                <a:solidFill>
                  <a:srgbClr val="23514E"/>
                </a:solidFill>
                <a:round/>
                <a:headEnd/>
                <a:tailEnd/>
              </a:ln>
              <a:extLst>
                <a:ext uri="{909E8E84-426E-40DD-AFC4-6F175D3DCCD1}">
                  <a14:hiddenFill xmlns:a14="http://schemas.microsoft.com/office/drawing/2010/main">
                    <a:noFill/>
                  </a14:hiddenFill>
                </a:ext>
              </a:extLst>
            </p:spPr>
            <p:txBody>
              <a:bodyPr/>
              <a:lstStyle/>
              <a:p>
                <a:endParaRPr lang="en-US" sz="3200">
                  <a:latin typeface="Arial"/>
                  <a:cs typeface="Arial"/>
                </a:endParaRPr>
              </a:p>
            </p:txBody>
          </p:sp>
          <p:sp>
            <p:nvSpPr>
              <p:cNvPr id="106746" name="Line 52"/>
              <p:cNvSpPr>
                <a:spLocks noChangeShapeType="1"/>
              </p:cNvSpPr>
              <p:nvPr/>
            </p:nvSpPr>
            <p:spPr bwMode="auto">
              <a:xfrm>
                <a:off x="1330" y="2323"/>
                <a:ext cx="35" cy="1"/>
              </a:xfrm>
              <a:prstGeom prst="line">
                <a:avLst/>
              </a:prstGeom>
              <a:noFill/>
              <a:ln w="8">
                <a:solidFill>
                  <a:srgbClr val="23514E"/>
                </a:solidFill>
                <a:round/>
                <a:headEnd/>
                <a:tailEnd/>
              </a:ln>
              <a:extLst>
                <a:ext uri="{909E8E84-426E-40DD-AFC4-6F175D3DCCD1}">
                  <a14:hiddenFill xmlns:a14="http://schemas.microsoft.com/office/drawing/2010/main">
                    <a:noFill/>
                  </a14:hiddenFill>
                </a:ext>
              </a:extLst>
            </p:spPr>
            <p:txBody>
              <a:bodyPr/>
              <a:lstStyle/>
              <a:p>
                <a:endParaRPr lang="en-US" sz="3200">
                  <a:latin typeface="Arial"/>
                  <a:cs typeface="Arial"/>
                </a:endParaRPr>
              </a:p>
            </p:txBody>
          </p:sp>
        </p:grpSp>
        <p:grpSp>
          <p:nvGrpSpPr>
            <p:cNvPr id="106722" name="Group 2"/>
            <p:cNvGrpSpPr>
              <a:grpSpLocks/>
            </p:cNvGrpSpPr>
            <p:nvPr/>
          </p:nvGrpSpPr>
          <p:grpSpPr bwMode="auto">
            <a:xfrm>
              <a:off x="3513138" y="3627438"/>
              <a:ext cx="1617662" cy="450850"/>
              <a:chOff x="3513138" y="3627438"/>
              <a:chExt cx="1617662" cy="450850"/>
            </a:xfrm>
          </p:grpSpPr>
          <p:grpSp>
            <p:nvGrpSpPr>
              <p:cNvPr id="106727" name="Group 47"/>
              <p:cNvGrpSpPr>
                <a:grpSpLocks/>
              </p:cNvGrpSpPr>
              <p:nvPr/>
            </p:nvGrpSpPr>
            <p:grpSpPr bwMode="auto">
              <a:xfrm>
                <a:off x="3513138" y="3627438"/>
                <a:ext cx="57150" cy="74612"/>
                <a:chOff x="1730" y="2255"/>
                <a:chExt cx="36" cy="60"/>
              </a:xfrm>
            </p:grpSpPr>
            <p:sp>
              <p:nvSpPr>
                <p:cNvPr id="106743" name="Line 45"/>
                <p:cNvSpPr>
                  <a:spLocks noChangeShapeType="1"/>
                </p:cNvSpPr>
                <p:nvPr/>
              </p:nvSpPr>
              <p:spPr bwMode="auto">
                <a:xfrm>
                  <a:off x="1748" y="2255"/>
                  <a:ext cx="1" cy="60"/>
                </a:xfrm>
                <a:prstGeom prst="line">
                  <a:avLst/>
                </a:prstGeom>
                <a:noFill/>
                <a:ln w="8">
                  <a:solidFill>
                    <a:srgbClr val="23514E"/>
                  </a:solidFill>
                  <a:round/>
                  <a:headEnd/>
                  <a:tailEnd/>
                </a:ln>
                <a:extLst>
                  <a:ext uri="{909E8E84-426E-40DD-AFC4-6F175D3DCCD1}">
                    <a14:hiddenFill xmlns:a14="http://schemas.microsoft.com/office/drawing/2010/main">
                      <a:noFill/>
                    </a14:hiddenFill>
                  </a:ext>
                </a:extLst>
              </p:spPr>
              <p:txBody>
                <a:bodyPr/>
                <a:lstStyle/>
                <a:p>
                  <a:endParaRPr lang="en-US" sz="3200">
                    <a:latin typeface="Arial"/>
                    <a:cs typeface="Arial"/>
                  </a:endParaRPr>
                </a:p>
              </p:txBody>
            </p:sp>
            <p:sp>
              <p:nvSpPr>
                <p:cNvPr id="106744" name="Line 46"/>
                <p:cNvSpPr>
                  <a:spLocks noChangeShapeType="1"/>
                </p:cNvSpPr>
                <p:nvPr/>
              </p:nvSpPr>
              <p:spPr bwMode="auto">
                <a:xfrm>
                  <a:off x="1730" y="2255"/>
                  <a:ext cx="36" cy="1"/>
                </a:xfrm>
                <a:prstGeom prst="line">
                  <a:avLst/>
                </a:prstGeom>
                <a:noFill/>
                <a:ln w="8">
                  <a:solidFill>
                    <a:srgbClr val="23514E"/>
                  </a:solidFill>
                  <a:round/>
                  <a:headEnd/>
                  <a:tailEnd/>
                </a:ln>
                <a:extLst>
                  <a:ext uri="{909E8E84-426E-40DD-AFC4-6F175D3DCCD1}">
                    <a14:hiddenFill xmlns:a14="http://schemas.microsoft.com/office/drawing/2010/main">
                      <a:noFill/>
                    </a14:hiddenFill>
                  </a:ext>
                </a:extLst>
              </p:spPr>
              <p:txBody>
                <a:bodyPr/>
                <a:lstStyle/>
                <a:p>
                  <a:endParaRPr lang="en-US" sz="3200">
                    <a:latin typeface="Arial"/>
                    <a:cs typeface="Arial"/>
                  </a:endParaRPr>
                </a:p>
              </p:txBody>
            </p:sp>
          </p:grpSp>
          <p:grpSp>
            <p:nvGrpSpPr>
              <p:cNvPr id="106728" name="Group 56"/>
              <p:cNvGrpSpPr>
                <a:grpSpLocks/>
              </p:cNvGrpSpPr>
              <p:nvPr/>
            </p:nvGrpSpPr>
            <p:grpSpPr bwMode="auto">
              <a:xfrm>
                <a:off x="3825875" y="4002088"/>
                <a:ext cx="55563" cy="76200"/>
                <a:chOff x="1927" y="2555"/>
                <a:chExt cx="35" cy="60"/>
              </a:xfrm>
            </p:grpSpPr>
            <p:sp>
              <p:nvSpPr>
                <p:cNvPr id="106741" name="Line 54"/>
                <p:cNvSpPr>
                  <a:spLocks noChangeShapeType="1"/>
                </p:cNvSpPr>
                <p:nvPr/>
              </p:nvSpPr>
              <p:spPr bwMode="auto">
                <a:xfrm>
                  <a:off x="1945" y="2555"/>
                  <a:ext cx="1" cy="60"/>
                </a:xfrm>
                <a:prstGeom prst="line">
                  <a:avLst/>
                </a:prstGeom>
                <a:noFill/>
                <a:ln w="8">
                  <a:solidFill>
                    <a:srgbClr val="23514E"/>
                  </a:solidFill>
                  <a:round/>
                  <a:headEnd/>
                  <a:tailEnd/>
                </a:ln>
                <a:extLst>
                  <a:ext uri="{909E8E84-426E-40DD-AFC4-6F175D3DCCD1}">
                    <a14:hiddenFill xmlns:a14="http://schemas.microsoft.com/office/drawing/2010/main">
                      <a:noFill/>
                    </a14:hiddenFill>
                  </a:ext>
                </a:extLst>
              </p:spPr>
              <p:txBody>
                <a:bodyPr/>
                <a:lstStyle/>
                <a:p>
                  <a:endParaRPr lang="en-US" sz="3200">
                    <a:latin typeface="Arial"/>
                    <a:cs typeface="Arial"/>
                  </a:endParaRPr>
                </a:p>
              </p:txBody>
            </p:sp>
            <p:sp>
              <p:nvSpPr>
                <p:cNvPr id="106742" name="Line 55"/>
                <p:cNvSpPr>
                  <a:spLocks noChangeShapeType="1"/>
                </p:cNvSpPr>
                <p:nvPr/>
              </p:nvSpPr>
              <p:spPr bwMode="auto">
                <a:xfrm>
                  <a:off x="1927" y="2555"/>
                  <a:ext cx="35" cy="1"/>
                </a:xfrm>
                <a:prstGeom prst="line">
                  <a:avLst/>
                </a:prstGeom>
                <a:noFill/>
                <a:ln w="8">
                  <a:solidFill>
                    <a:srgbClr val="23514E"/>
                  </a:solidFill>
                  <a:round/>
                  <a:headEnd/>
                  <a:tailEnd/>
                </a:ln>
                <a:extLst>
                  <a:ext uri="{909E8E84-426E-40DD-AFC4-6F175D3DCCD1}">
                    <a14:hiddenFill xmlns:a14="http://schemas.microsoft.com/office/drawing/2010/main">
                      <a:noFill/>
                    </a14:hiddenFill>
                  </a:ext>
                </a:extLst>
              </p:spPr>
              <p:txBody>
                <a:bodyPr/>
                <a:lstStyle/>
                <a:p>
                  <a:endParaRPr lang="en-US" sz="3200">
                    <a:latin typeface="Arial"/>
                    <a:cs typeface="Arial"/>
                  </a:endParaRPr>
                </a:p>
              </p:txBody>
            </p:sp>
          </p:grpSp>
          <p:grpSp>
            <p:nvGrpSpPr>
              <p:cNvPr id="106729" name="Group 59"/>
              <p:cNvGrpSpPr>
                <a:grpSpLocks/>
              </p:cNvGrpSpPr>
              <p:nvPr/>
            </p:nvGrpSpPr>
            <p:grpSpPr bwMode="auto">
              <a:xfrm>
                <a:off x="5073650" y="3959225"/>
                <a:ext cx="57150" cy="119063"/>
                <a:chOff x="2713" y="2521"/>
                <a:chExt cx="36" cy="94"/>
              </a:xfrm>
            </p:grpSpPr>
            <p:sp>
              <p:nvSpPr>
                <p:cNvPr id="106739" name="Line 57"/>
                <p:cNvSpPr>
                  <a:spLocks noChangeShapeType="1"/>
                </p:cNvSpPr>
                <p:nvPr/>
              </p:nvSpPr>
              <p:spPr bwMode="auto">
                <a:xfrm>
                  <a:off x="2731" y="2521"/>
                  <a:ext cx="1" cy="94"/>
                </a:xfrm>
                <a:prstGeom prst="line">
                  <a:avLst/>
                </a:prstGeom>
                <a:noFill/>
                <a:ln w="8">
                  <a:solidFill>
                    <a:srgbClr val="23514E"/>
                  </a:solidFill>
                  <a:round/>
                  <a:headEnd/>
                  <a:tailEnd/>
                </a:ln>
                <a:extLst>
                  <a:ext uri="{909E8E84-426E-40DD-AFC4-6F175D3DCCD1}">
                    <a14:hiddenFill xmlns:a14="http://schemas.microsoft.com/office/drawing/2010/main">
                      <a:noFill/>
                    </a14:hiddenFill>
                  </a:ext>
                </a:extLst>
              </p:spPr>
              <p:txBody>
                <a:bodyPr/>
                <a:lstStyle/>
                <a:p>
                  <a:endParaRPr lang="en-US" sz="3200">
                    <a:latin typeface="Arial"/>
                    <a:cs typeface="Arial"/>
                  </a:endParaRPr>
                </a:p>
              </p:txBody>
            </p:sp>
            <p:sp>
              <p:nvSpPr>
                <p:cNvPr id="106740" name="Line 58"/>
                <p:cNvSpPr>
                  <a:spLocks noChangeShapeType="1"/>
                </p:cNvSpPr>
                <p:nvPr/>
              </p:nvSpPr>
              <p:spPr bwMode="auto">
                <a:xfrm>
                  <a:off x="2713" y="2521"/>
                  <a:ext cx="36" cy="1"/>
                </a:xfrm>
                <a:prstGeom prst="line">
                  <a:avLst/>
                </a:prstGeom>
                <a:noFill/>
                <a:ln w="8">
                  <a:solidFill>
                    <a:srgbClr val="23514E"/>
                  </a:solidFill>
                  <a:round/>
                  <a:headEnd/>
                  <a:tailEnd/>
                </a:ln>
                <a:extLst>
                  <a:ext uri="{909E8E84-426E-40DD-AFC4-6F175D3DCCD1}">
                    <a14:hiddenFill xmlns:a14="http://schemas.microsoft.com/office/drawing/2010/main">
                      <a:noFill/>
                    </a14:hiddenFill>
                  </a:ext>
                </a:extLst>
              </p:spPr>
              <p:txBody>
                <a:bodyPr/>
                <a:lstStyle/>
                <a:p>
                  <a:endParaRPr lang="en-US" sz="3200">
                    <a:latin typeface="Arial"/>
                    <a:cs typeface="Arial"/>
                  </a:endParaRPr>
                </a:p>
              </p:txBody>
            </p:sp>
          </p:grpSp>
          <p:grpSp>
            <p:nvGrpSpPr>
              <p:cNvPr id="106730" name="Group 62"/>
              <p:cNvGrpSpPr>
                <a:grpSpLocks/>
              </p:cNvGrpSpPr>
              <p:nvPr/>
            </p:nvGrpSpPr>
            <p:grpSpPr bwMode="auto">
              <a:xfrm>
                <a:off x="4764088" y="3836988"/>
                <a:ext cx="57150" cy="225425"/>
                <a:chOff x="2518" y="2423"/>
                <a:chExt cx="36" cy="180"/>
              </a:xfrm>
            </p:grpSpPr>
            <p:sp>
              <p:nvSpPr>
                <p:cNvPr id="106737" name="Line 60"/>
                <p:cNvSpPr>
                  <a:spLocks noChangeShapeType="1"/>
                </p:cNvSpPr>
                <p:nvPr/>
              </p:nvSpPr>
              <p:spPr bwMode="auto">
                <a:xfrm>
                  <a:off x="2536" y="2423"/>
                  <a:ext cx="1" cy="180"/>
                </a:xfrm>
                <a:prstGeom prst="line">
                  <a:avLst/>
                </a:prstGeom>
                <a:noFill/>
                <a:ln w="8">
                  <a:solidFill>
                    <a:srgbClr val="23514E"/>
                  </a:solidFill>
                  <a:round/>
                  <a:headEnd/>
                  <a:tailEnd/>
                </a:ln>
                <a:extLst>
                  <a:ext uri="{909E8E84-426E-40DD-AFC4-6F175D3DCCD1}">
                    <a14:hiddenFill xmlns:a14="http://schemas.microsoft.com/office/drawing/2010/main">
                      <a:noFill/>
                    </a14:hiddenFill>
                  </a:ext>
                </a:extLst>
              </p:spPr>
              <p:txBody>
                <a:bodyPr/>
                <a:lstStyle/>
                <a:p>
                  <a:endParaRPr lang="en-US" sz="3200">
                    <a:latin typeface="Arial"/>
                    <a:cs typeface="Arial"/>
                  </a:endParaRPr>
                </a:p>
              </p:txBody>
            </p:sp>
            <p:sp>
              <p:nvSpPr>
                <p:cNvPr id="106738" name="Line 61"/>
                <p:cNvSpPr>
                  <a:spLocks noChangeShapeType="1"/>
                </p:cNvSpPr>
                <p:nvPr/>
              </p:nvSpPr>
              <p:spPr bwMode="auto">
                <a:xfrm>
                  <a:off x="2518" y="2423"/>
                  <a:ext cx="36" cy="1"/>
                </a:xfrm>
                <a:prstGeom prst="line">
                  <a:avLst/>
                </a:prstGeom>
                <a:noFill/>
                <a:ln w="8">
                  <a:solidFill>
                    <a:srgbClr val="23514E"/>
                  </a:solidFill>
                  <a:round/>
                  <a:headEnd/>
                  <a:tailEnd/>
                </a:ln>
                <a:extLst>
                  <a:ext uri="{909E8E84-426E-40DD-AFC4-6F175D3DCCD1}">
                    <a14:hiddenFill xmlns:a14="http://schemas.microsoft.com/office/drawing/2010/main">
                      <a:noFill/>
                    </a14:hiddenFill>
                  </a:ext>
                </a:extLst>
              </p:spPr>
              <p:txBody>
                <a:bodyPr/>
                <a:lstStyle/>
                <a:p>
                  <a:endParaRPr lang="en-US" sz="3200">
                    <a:latin typeface="Arial"/>
                    <a:cs typeface="Arial"/>
                  </a:endParaRPr>
                </a:p>
              </p:txBody>
            </p:sp>
          </p:grpSp>
          <p:grpSp>
            <p:nvGrpSpPr>
              <p:cNvPr id="106731" name="Group 65"/>
              <p:cNvGrpSpPr>
                <a:grpSpLocks/>
              </p:cNvGrpSpPr>
              <p:nvPr/>
            </p:nvGrpSpPr>
            <p:grpSpPr bwMode="auto">
              <a:xfrm>
                <a:off x="4445000" y="3878263"/>
                <a:ext cx="57150" cy="123825"/>
                <a:chOff x="2317" y="2455"/>
                <a:chExt cx="36" cy="100"/>
              </a:xfrm>
            </p:grpSpPr>
            <p:sp>
              <p:nvSpPr>
                <p:cNvPr id="106735" name="Line 63"/>
                <p:cNvSpPr>
                  <a:spLocks noChangeShapeType="1"/>
                </p:cNvSpPr>
                <p:nvPr/>
              </p:nvSpPr>
              <p:spPr bwMode="auto">
                <a:xfrm>
                  <a:off x="2335" y="2455"/>
                  <a:ext cx="1" cy="100"/>
                </a:xfrm>
                <a:prstGeom prst="line">
                  <a:avLst/>
                </a:prstGeom>
                <a:noFill/>
                <a:ln w="8">
                  <a:solidFill>
                    <a:srgbClr val="23514E"/>
                  </a:solidFill>
                  <a:round/>
                  <a:headEnd/>
                  <a:tailEnd/>
                </a:ln>
                <a:extLst>
                  <a:ext uri="{909E8E84-426E-40DD-AFC4-6F175D3DCCD1}">
                    <a14:hiddenFill xmlns:a14="http://schemas.microsoft.com/office/drawing/2010/main">
                      <a:noFill/>
                    </a14:hiddenFill>
                  </a:ext>
                </a:extLst>
              </p:spPr>
              <p:txBody>
                <a:bodyPr/>
                <a:lstStyle/>
                <a:p>
                  <a:endParaRPr lang="en-US" sz="3200">
                    <a:latin typeface="Arial"/>
                    <a:cs typeface="Arial"/>
                  </a:endParaRPr>
                </a:p>
              </p:txBody>
            </p:sp>
            <p:sp>
              <p:nvSpPr>
                <p:cNvPr id="106736" name="Line 64"/>
                <p:cNvSpPr>
                  <a:spLocks noChangeShapeType="1"/>
                </p:cNvSpPr>
                <p:nvPr/>
              </p:nvSpPr>
              <p:spPr bwMode="auto">
                <a:xfrm>
                  <a:off x="2317" y="2455"/>
                  <a:ext cx="36" cy="1"/>
                </a:xfrm>
                <a:prstGeom prst="line">
                  <a:avLst/>
                </a:prstGeom>
                <a:noFill/>
                <a:ln w="8">
                  <a:solidFill>
                    <a:srgbClr val="23514E"/>
                  </a:solidFill>
                  <a:round/>
                  <a:headEnd/>
                  <a:tailEnd/>
                </a:ln>
                <a:extLst>
                  <a:ext uri="{909E8E84-426E-40DD-AFC4-6F175D3DCCD1}">
                    <a14:hiddenFill xmlns:a14="http://schemas.microsoft.com/office/drawing/2010/main">
                      <a:noFill/>
                    </a14:hiddenFill>
                  </a:ext>
                </a:extLst>
              </p:spPr>
              <p:txBody>
                <a:bodyPr/>
                <a:lstStyle/>
                <a:p>
                  <a:endParaRPr lang="en-US" sz="3200">
                    <a:latin typeface="Arial"/>
                    <a:cs typeface="Arial"/>
                  </a:endParaRPr>
                </a:p>
              </p:txBody>
            </p:sp>
          </p:grpSp>
          <p:grpSp>
            <p:nvGrpSpPr>
              <p:cNvPr id="106732" name="Group 68"/>
              <p:cNvGrpSpPr>
                <a:grpSpLocks/>
              </p:cNvGrpSpPr>
              <p:nvPr/>
            </p:nvGrpSpPr>
            <p:grpSpPr bwMode="auto">
              <a:xfrm>
                <a:off x="4130675" y="3824288"/>
                <a:ext cx="57150" cy="177800"/>
                <a:chOff x="2119" y="2413"/>
                <a:chExt cx="36" cy="142"/>
              </a:xfrm>
            </p:grpSpPr>
            <p:sp>
              <p:nvSpPr>
                <p:cNvPr id="106733" name="Line 66"/>
                <p:cNvSpPr>
                  <a:spLocks noChangeShapeType="1"/>
                </p:cNvSpPr>
                <p:nvPr/>
              </p:nvSpPr>
              <p:spPr bwMode="auto">
                <a:xfrm>
                  <a:off x="2137" y="2413"/>
                  <a:ext cx="1" cy="142"/>
                </a:xfrm>
                <a:prstGeom prst="line">
                  <a:avLst/>
                </a:prstGeom>
                <a:noFill/>
                <a:ln w="8">
                  <a:solidFill>
                    <a:srgbClr val="23514E"/>
                  </a:solidFill>
                  <a:round/>
                  <a:headEnd/>
                  <a:tailEnd/>
                </a:ln>
                <a:extLst>
                  <a:ext uri="{909E8E84-426E-40DD-AFC4-6F175D3DCCD1}">
                    <a14:hiddenFill xmlns:a14="http://schemas.microsoft.com/office/drawing/2010/main">
                      <a:noFill/>
                    </a14:hiddenFill>
                  </a:ext>
                </a:extLst>
              </p:spPr>
              <p:txBody>
                <a:bodyPr/>
                <a:lstStyle/>
                <a:p>
                  <a:endParaRPr lang="en-US" sz="3200">
                    <a:latin typeface="Arial"/>
                    <a:cs typeface="Arial"/>
                  </a:endParaRPr>
                </a:p>
              </p:txBody>
            </p:sp>
            <p:sp>
              <p:nvSpPr>
                <p:cNvPr id="106734" name="Line 67"/>
                <p:cNvSpPr>
                  <a:spLocks noChangeShapeType="1"/>
                </p:cNvSpPr>
                <p:nvPr/>
              </p:nvSpPr>
              <p:spPr bwMode="auto">
                <a:xfrm>
                  <a:off x="2119" y="2413"/>
                  <a:ext cx="36" cy="1"/>
                </a:xfrm>
                <a:prstGeom prst="line">
                  <a:avLst/>
                </a:prstGeom>
                <a:noFill/>
                <a:ln w="8">
                  <a:solidFill>
                    <a:srgbClr val="23514E"/>
                  </a:solidFill>
                  <a:round/>
                  <a:headEnd/>
                  <a:tailEnd/>
                </a:ln>
                <a:extLst>
                  <a:ext uri="{909E8E84-426E-40DD-AFC4-6F175D3DCCD1}">
                    <a14:hiddenFill xmlns:a14="http://schemas.microsoft.com/office/drawing/2010/main">
                      <a:noFill/>
                    </a14:hiddenFill>
                  </a:ext>
                </a:extLst>
              </p:spPr>
              <p:txBody>
                <a:bodyPr/>
                <a:lstStyle/>
                <a:p>
                  <a:endParaRPr lang="en-US" sz="3200">
                    <a:latin typeface="Arial"/>
                    <a:cs typeface="Arial"/>
                  </a:endParaRPr>
                </a:p>
              </p:txBody>
            </p:sp>
          </p:grpSp>
        </p:grpSp>
        <p:grpSp>
          <p:nvGrpSpPr>
            <p:cNvPr id="106723" name="Group 71"/>
            <p:cNvGrpSpPr>
              <a:grpSpLocks/>
            </p:cNvGrpSpPr>
            <p:nvPr/>
          </p:nvGrpSpPr>
          <p:grpSpPr bwMode="auto">
            <a:xfrm>
              <a:off x="1925638" y="2330450"/>
              <a:ext cx="55562" cy="276122"/>
              <a:chOff x="740" y="1217"/>
              <a:chExt cx="35" cy="221"/>
            </a:xfrm>
          </p:grpSpPr>
          <p:sp>
            <p:nvSpPr>
              <p:cNvPr id="106724" name="Line 69"/>
              <p:cNvSpPr>
                <a:spLocks noChangeShapeType="1"/>
              </p:cNvSpPr>
              <p:nvPr/>
            </p:nvSpPr>
            <p:spPr bwMode="auto">
              <a:xfrm>
                <a:off x="758" y="1217"/>
                <a:ext cx="0" cy="109"/>
              </a:xfrm>
              <a:prstGeom prst="line">
                <a:avLst/>
              </a:prstGeom>
              <a:noFill/>
              <a:ln w="8">
                <a:solidFill>
                  <a:srgbClr val="23514E"/>
                </a:solidFill>
                <a:round/>
                <a:headEnd/>
                <a:tailEnd/>
              </a:ln>
              <a:extLst>
                <a:ext uri="{909E8E84-426E-40DD-AFC4-6F175D3DCCD1}">
                  <a14:hiddenFill xmlns:a14="http://schemas.microsoft.com/office/drawing/2010/main">
                    <a:noFill/>
                  </a14:hiddenFill>
                </a:ext>
              </a:extLst>
            </p:spPr>
            <p:txBody>
              <a:bodyPr/>
              <a:lstStyle/>
              <a:p>
                <a:endParaRPr lang="en-US" sz="3200">
                  <a:latin typeface="Arial"/>
                  <a:cs typeface="Arial"/>
                </a:endParaRPr>
              </a:p>
            </p:txBody>
          </p:sp>
          <p:sp>
            <p:nvSpPr>
              <p:cNvPr id="106725" name="Line 70"/>
              <p:cNvSpPr>
                <a:spLocks noChangeShapeType="1"/>
              </p:cNvSpPr>
              <p:nvPr/>
            </p:nvSpPr>
            <p:spPr bwMode="auto">
              <a:xfrm>
                <a:off x="740" y="1217"/>
                <a:ext cx="35" cy="1"/>
              </a:xfrm>
              <a:prstGeom prst="line">
                <a:avLst/>
              </a:prstGeom>
              <a:noFill/>
              <a:ln w="8">
                <a:solidFill>
                  <a:srgbClr val="23514E"/>
                </a:solidFill>
                <a:round/>
                <a:headEnd/>
                <a:tailEnd/>
              </a:ln>
              <a:extLst>
                <a:ext uri="{909E8E84-426E-40DD-AFC4-6F175D3DCCD1}">
                  <a14:hiddenFill xmlns:a14="http://schemas.microsoft.com/office/drawing/2010/main">
                    <a:noFill/>
                  </a14:hiddenFill>
                </a:ext>
              </a:extLst>
            </p:spPr>
            <p:txBody>
              <a:bodyPr/>
              <a:lstStyle/>
              <a:p>
                <a:endParaRPr lang="en-US" sz="3200">
                  <a:latin typeface="Arial"/>
                  <a:cs typeface="Arial"/>
                </a:endParaRPr>
              </a:p>
            </p:txBody>
          </p:sp>
          <p:sp>
            <p:nvSpPr>
              <p:cNvPr id="106726" name="Line 69"/>
              <p:cNvSpPr>
                <a:spLocks noChangeShapeType="1"/>
              </p:cNvSpPr>
              <p:nvPr/>
            </p:nvSpPr>
            <p:spPr bwMode="auto">
              <a:xfrm>
                <a:off x="758" y="1329"/>
                <a:ext cx="0" cy="109"/>
              </a:xfrm>
              <a:prstGeom prst="line">
                <a:avLst/>
              </a:prstGeom>
              <a:noFill/>
              <a:ln w="8">
                <a:solidFill>
                  <a:srgbClr val="7B1616"/>
                </a:solidFill>
                <a:round/>
                <a:headEnd/>
                <a:tailEnd/>
              </a:ln>
              <a:extLst>
                <a:ext uri="{909E8E84-426E-40DD-AFC4-6F175D3DCCD1}">
                  <a14:hiddenFill xmlns:a14="http://schemas.microsoft.com/office/drawing/2010/main">
                    <a:noFill/>
                  </a14:hiddenFill>
                </a:ext>
              </a:extLst>
            </p:spPr>
            <p:txBody>
              <a:bodyPr/>
              <a:lstStyle/>
              <a:p>
                <a:endParaRPr lang="en-US" sz="3200">
                  <a:latin typeface="Arial"/>
                  <a:cs typeface="Arial"/>
                </a:endParaRPr>
              </a:p>
            </p:txBody>
          </p:sp>
        </p:grpSp>
      </p:grpSp>
      <p:sp>
        <p:nvSpPr>
          <p:cNvPr id="106512" name="Line 72"/>
          <p:cNvSpPr>
            <a:spLocks noChangeShapeType="1"/>
          </p:cNvSpPr>
          <p:nvPr/>
        </p:nvSpPr>
        <p:spPr bwMode="auto">
          <a:xfrm>
            <a:off x="1647825" y="2878138"/>
            <a:ext cx="0" cy="153987"/>
          </a:xfrm>
          <a:prstGeom prst="line">
            <a:avLst/>
          </a:prstGeom>
          <a:noFill/>
          <a:ln w="8">
            <a:solidFill>
              <a:srgbClr val="7B1616"/>
            </a:solidFill>
            <a:round/>
            <a:headEnd/>
            <a:tailEnd/>
          </a:ln>
          <a:extLst>
            <a:ext uri="{909E8E84-426E-40DD-AFC4-6F175D3DCCD1}">
              <a14:hiddenFill xmlns:a14="http://schemas.microsoft.com/office/drawing/2010/main">
                <a:noFill/>
              </a14:hiddenFill>
            </a:ext>
          </a:extLst>
        </p:spPr>
        <p:txBody>
          <a:bodyPr/>
          <a:lstStyle/>
          <a:p>
            <a:endParaRPr lang="en-US" sz="3200">
              <a:latin typeface="Arial"/>
              <a:cs typeface="Arial"/>
            </a:endParaRPr>
          </a:p>
        </p:txBody>
      </p:sp>
      <p:sp>
        <p:nvSpPr>
          <p:cNvPr id="106513" name="Line 75"/>
          <p:cNvSpPr>
            <a:spLocks noChangeShapeType="1"/>
          </p:cNvSpPr>
          <p:nvPr/>
        </p:nvSpPr>
        <p:spPr bwMode="auto">
          <a:xfrm>
            <a:off x="1936750" y="3192463"/>
            <a:ext cx="55563" cy="1587"/>
          </a:xfrm>
          <a:prstGeom prst="line">
            <a:avLst/>
          </a:prstGeom>
          <a:noFill/>
          <a:ln w="8">
            <a:solidFill>
              <a:srgbClr val="7B1616"/>
            </a:solidFill>
            <a:round/>
            <a:headEnd/>
            <a:tailEnd/>
          </a:ln>
          <a:extLst>
            <a:ext uri="{909E8E84-426E-40DD-AFC4-6F175D3DCCD1}">
              <a14:hiddenFill xmlns:a14="http://schemas.microsoft.com/office/drawing/2010/main">
                <a:noFill/>
              </a14:hiddenFill>
            </a:ext>
          </a:extLst>
        </p:spPr>
        <p:txBody>
          <a:bodyPr/>
          <a:lstStyle/>
          <a:p>
            <a:endParaRPr lang="en-US" sz="3200">
              <a:latin typeface="Arial"/>
              <a:cs typeface="Arial"/>
            </a:endParaRPr>
          </a:p>
        </p:txBody>
      </p:sp>
      <p:grpSp>
        <p:nvGrpSpPr>
          <p:cNvPr id="106514" name="Group 5"/>
          <p:cNvGrpSpPr>
            <a:grpSpLocks/>
          </p:cNvGrpSpPr>
          <p:nvPr/>
        </p:nvGrpSpPr>
        <p:grpSpPr bwMode="auto">
          <a:xfrm>
            <a:off x="1619250" y="2878138"/>
            <a:ext cx="2879725" cy="757237"/>
            <a:chOff x="2251075" y="2878138"/>
            <a:chExt cx="2879725" cy="757237"/>
          </a:xfrm>
        </p:grpSpPr>
        <p:sp>
          <p:nvSpPr>
            <p:cNvPr id="106692" name="Line 73"/>
            <p:cNvSpPr>
              <a:spLocks noChangeShapeType="1"/>
            </p:cNvSpPr>
            <p:nvPr/>
          </p:nvSpPr>
          <p:spPr bwMode="auto">
            <a:xfrm>
              <a:off x="2251075" y="2878138"/>
              <a:ext cx="55563" cy="0"/>
            </a:xfrm>
            <a:prstGeom prst="line">
              <a:avLst/>
            </a:prstGeom>
            <a:noFill/>
            <a:ln w="8">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sz="3200">
                <a:latin typeface="Arial"/>
                <a:cs typeface="Arial"/>
              </a:endParaRPr>
            </a:p>
          </p:txBody>
        </p:sp>
        <p:sp>
          <p:nvSpPr>
            <p:cNvPr id="106693" name="Line 74"/>
            <p:cNvSpPr>
              <a:spLocks noChangeShapeType="1"/>
            </p:cNvSpPr>
            <p:nvPr/>
          </p:nvSpPr>
          <p:spPr bwMode="auto">
            <a:xfrm>
              <a:off x="2595563" y="3192463"/>
              <a:ext cx="0" cy="101600"/>
            </a:xfrm>
            <a:prstGeom prst="line">
              <a:avLst/>
            </a:prstGeom>
            <a:noFill/>
            <a:ln w="8">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sz="3200">
                <a:latin typeface="Arial"/>
                <a:cs typeface="Arial"/>
              </a:endParaRPr>
            </a:p>
          </p:txBody>
        </p:sp>
        <p:grpSp>
          <p:nvGrpSpPr>
            <p:cNvPr id="106694" name="Group 78"/>
            <p:cNvGrpSpPr>
              <a:grpSpLocks/>
            </p:cNvGrpSpPr>
            <p:nvPr/>
          </p:nvGrpSpPr>
          <p:grpSpPr bwMode="auto">
            <a:xfrm>
              <a:off x="2878138" y="3225800"/>
              <a:ext cx="55562" cy="117475"/>
              <a:chOff x="1330" y="1933"/>
              <a:chExt cx="35" cy="94"/>
            </a:xfrm>
          </p:grpSpPr>
          <p:sp>
            <p:nvSpPr>
              <p:cNvPr id="106716" name="Line 76"/>
              <p:cNvSpPr>
                <a:spLocks noChangeShapeType="1"/>
              </p:cNvSpPr>
              <p:nvPr/>
            </p:nvSpPr>
            <p:spPr bwMode="auto">
              <a:xfrm>
                <a:off x="1348" y="1933"/>
                <a:ext cx="1" cy="94"/>
              </a:xfrm>
              <a:prstGeom prst="line">
                <a:avLst/>
              </a:prstGeom>
              <a:noFill/>
              <a:ln w="8">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sz="3200">
                  <a:latin typeface="Arial"/>
                  <a:cs typeface="Arial"/>
                </a:endParaRPr>
              </a:p>
            </p:txBody>
          </p:sp>
          <p:sp>
            <p:nvSpPr>
              <p:cNvPr id="106717" name="Line 77"/>
              <p:cNvSpPr>
                <a:spLocks noChangeShapeType="1"/>
              </p:cNvSpPr>
              <p:nvPr/>
            </p:nvSpPr>
            <p:spPr bwMode="auto">
              <a:xfrm>
                <a:off x="1330" y="1933"/>
                <a:ext cx="35" cy="1"/>
              </a:xfrm>
              <a:prstGeom prst="line">
                <a:avLst/>
              </a:prstGeom>
              <a:noFill/>
              <a:ln w="8">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sz="3200">
                  <a:latin typeface="Arial"/>
                  <a:cs typeface="Arial"/>
                </a:endParaRPr>
              </a:p>
            </p:txBody>
          </p:sp>
        </p:grpSp>
        <p:grpSp>
          <p:nvGrpSpPr>
            <p:cNvPr id="106695" name="Group 81"/>
            <p:cNvGrpSpPr>
              <a:grpSpLocks/>
            </p:cNvGrpSpPr>
            <p:nvPr/>
          </p:nvGrpSpPr>
          <p:grpSpPr bwMode="auto">
            <a:xfrm>
              <a:off x="3194050" y="2970213"/>
              <a:ext cx="55563" cy="117475"/>
              <a:chOff x="1528" y="1729"/>
              <a:chExt cx="35" cy="94"/>
            </a:xfrm>
          </p:grpSpPr>
          <p:sp>
            <p:nvSpPr>
              <p:cNvPr id="106714" name="Line 79"/>
              <p:cNvSpPr>
                <a:spLocks noChangeShapeType="1"/>
              </p:cNvSpPr>
              <p:nvPr/>
            </p:nvSpPr>
            <p:spPr bwMode="auto">
              <a:xfrm>
                <a:off x="1546" y="1729"/>
                <a:ext cx="1" cy="94"/>
              </a:xfrm>
              <a:prstGeom prst="line">
                <a:avLst/>
              </a:prstGeom>
              <a:noFill/>
              <a:ln w="8">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sz="3200">
                  <a:latin typeface="Arial"/>
                  <a:cs typeface="Arial"/>
                </a:endParaRPr>
              </a:p>
            </p:txBody>
          </p:sp>
          <p:sp>
            <p:nvSpPr>
              <p:cNvPr id="106715" name="Line 80"/>
              <p:cNvSpPr>
                <a:spLocks noChangeShapeType="1"/>
              </p:cNvSpPr>
              <p:nvPr/>
            </p:nvSpPr>
            <p:spPr bwMode="auto">
              <a:xfrm>
                <a:off x="1528" y="1729"/>
                <a:ext cx="35" cy="1"/>
              </a:xfrm>
              <a:prstGeom prst="line">
                <a:avLst/>
              </a:prstGeom>
              <a:noFill/>
              <a:ln w="8">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sz="3200">
                  <a:latin typeface="Arial"/>
                  <a:cs typeface="Arial"/>
                </a:endParaRPr>
              </a:p>
            </p:txBody>
          </p:sp>
        </p:grpSp>
        <p:grpSp>
          <p:nvGrpSpPr>
            <p:cNvPr id="106696" name="Group 84"/>
            <p:cNvGrpSpPr>
              <a:grpSpLocks/>
            </p:cNvGrpSpPr>
            <p:nvPr/>
          </p:nvGrpSpPr>
          <p:grpSpPr bwMode="auto">
            <a:xfrm>
              <a:off x="3513138" y="3106738"/>
              <a:ext cx="57150" cy="119062"/>
              <a:chOff x="1730" y="1838"/>
              <a:chExt cx="36" cy="95"/>
            </a:xfrm>
          </p:grpSpPr>
          <p:sp>
            <p:nvSpPr>
              <p:cNvPr id="106712" name="Line 82"/>
              <p:cNvSpPr>
                <a:spLocks noChangeShapeType="1"/>
              </p:cNvSpPr>
              <p:nvPr/>
            </p:nvSpPr>
            <p:spPr bwMode="auto">
              <a:xfrm>
                <a:off x="1748" y="1838"/>
                <a:ext cx="1" cy="95"/>
              </a:xfrm>
              <a:prstGeom prst="line">
                <a:avLst/>
              </a:prstGeom>
              <a:noFill/>
              <a:ln w="8">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sz="3200">
                  <a:latin typeface="Arial"/>
                  <a:cs typeface="Arial"/>
                </a:endParaRPr>
              </a:p>
            </p:txBody>
          </p:sp>
          <p:sp>
            <p:nvSpPr>
              <p:cNvPr id="106713" name="Line 83"/>
              <p:cNvSpPr>
                <a:spLocks noChangeShapeType="1"/>
              </p:cNvSpPr>
              <p:nvPr/>
            </p:nvSpPr>
            <p:spPr bwMode="auto">
              <a:xfrm>
                <a:off x="1730" y="1838"/>
                <a:ext cx="36" cy="1"/>
              </a:xfrm>
              <a:prstGeom prst="line">
                <a:avLst/>
              </a:prstGeom>
              <a:noFill/>
              <a:ln w="8">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sz="3200">
                  <a:latin typeface="Arial"/>
                  <a:cs typeface="Arial"/>
                </a:endParaRPr>
              </a:p>
            </p:txBody>
          </p:sp>
        </p:grpSp>
        <p:grpSp>
          <p:nvGrpSpPr>
            <p:cNvPr id="106697" name="Group 87"/>
            <p:cNvGrpSpPr>
              <a:grpSpLocks/>
            </p:cNvGrpSpPr>
            <p:nvPr/>
          </p:nvGrpSpPr>
          <p:grpSpPr bwMode="auto">
            <a:xfrm>
              <a:off x="3825875" y="3136900"/>
              <a:ext cx="55563" cy="117475"/>
              <a:chOff x="1927" y="1862"/>
              <a:chExt cx="35" cy="95"/>
            </a:xfrm>
          </p:grpSpPr>
          <p:sp>
            <p:nvSpPr>
              <p:cNvPr id="106710" name="Line 85"/>
              <p:cNvSpPr>
                <a:spLocks noChangeShapeType="1"/>
              </p:cNvSpPr>
              <p:nvPr/>
            </p:nvSpPr>
            <p:spPr bwMode="auto">
              <a:xfrm>
                <a:off x="1945" y="1862"/>
                <a:ext cx="1" cy="95"/>
              </a:xfrm>
              <a:prstGeom prst="line">
                <a:avLst/>
              </a:prstGeom>
              <a:noFill/>
              <a:ln w="8">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sz="3200">
                  <a:latin typeface="Arial"/>
                  <a:cs typeface="Arial"/>
                </a:endParaRPr>
              </a:p>
            </p:txBody>
          </p:sp>
          <p:sp>
            <p:nvSpPr>
              <p:cNvPr id="106711" name="Line 86"/>
              <p:cNvSpPr>
                <a:spLocks noChangeShapeType="1"/>
              </p:cNvSpPr>
              <p:nvPr/>
            </p:nvSpPr>
            <p:spPr bwMode="auto">
              <a:xfrm>
                <a:off x="1927" y="1862"/>
                <a:ext cx="35" cy="1"/>
              </a:xfrm>
              <a:prstGeom prst="line">
                <a:avLst/>
              </a:prstGeom>
              <a:noFill/>
              <a:ln w="8">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sz="3200">
                  <a:latin typeface="Arial"/>
                  <a:cs typeface="Arial"/>
                </a:endParaRPr>
              </a:p>
            </p:txBody>
          </p:sp>
        </p:grpSp>
        <p:grpSp>
          <p:nvGrpSpPr>
            <p:cNvPr id="106698" name="Group 90"/>
            <p:cNvGrpSpPr>
              <a:grpSpLocks/>
            </p:cNvGrpSpPr>
            <p:nvPr/>
          </p:nvGrpSpPr>
          <p:grpSpPr bwMode="auto">
            <a:xfrm>
              <a:off x="4130675" y="3343275"/>
              <a:ext cx="57150" cy="115888"/>
              <a:chOff x="2119" y="2027"/>
              <a:chExt cx="36" cy="93"/>
            </a:xfrm>
          </p:grpSpPr>
          <p:sp>
            <p:nvSpPr>
              <p:cNvPr id="106708" name="Line 88"/>
              <p:cNvSpPr>
                <a:spLocks noChangeShapeType="1"/>
              </p:cNvSpPr>
              <p:nvPr/>
            </p:nvSpPr>
            <p:spPr bwMode="auto">
              <a:xfrm>
                <a:off x="2137" y="2027"/>
                <a:ext cx="1" cy="93"/>
              </a:xfrm>
              <a:prstGeom prst="line">
                <a:avLst/>
              </a:prstGeom>
              <a:noFill/>
              <a:ln w="8">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sz="3200">
                  <a:latin typeface="Arial"/>
                  <a:cs typeface="Arial"/>
                </a:endParaRPr>
              </a:p>
            </p:txBody>
          </p:sp>
          <p:sp>
            <p:nvSpPr>
              <p:cNvPr id="106709" name="Line 89"/>
              <p:cNvSpPr>
                <a:spLocks noChangeShapeType="1"/>
              </p:cNvSpPr>
              <p:nvPr/>
            </p:nvSpPr>
            <p:spPr bwMode="auto">
              <a:xfrm>
                <a:off x="2119" y="2027"/>
                <a:ext cx="36" cy="1"/>
              </a:xfrm>
              <a:prstGeom prst="line">
                <a:avLst/>
              </a:prstGeom>
              <a:noFill/>
              <a:ln w="8">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sz="3200">
                  <a:latin typeface="Arial"/>
                  <a:cs typeface="Arial"/>
                </a:endParaRPr>
              </a:p>
            </p:txBody>
          </p:sp>
        </p:grpSp>
        <p:grpSp>
          <p:nvGrpSpPr>
            <p:cNvPr id="106699" name="Group 93"/>
            <p:cNvGrpSpPr>
              <a:grpSpLocks/>
            </p:cNvGrpSpPr>
            <p:nvPr/>
          </p:nvGrpSpPr>
          <p:grpSpPr bwMode="auto">
            <a:xfrm>
              <a:off x="4445000" y="3302000"/>
              <a:ext cx="57150" cy="117475"/>
              <a:chOff x="2317" y="1994"/>
              <a:chExt cx="36" cy="95"/>
            </a:xfrm>
          </p:grpSpPr>
          <p:sp>
            <p:nvSpPr>
              <p:cNvPr id="106706" name="Line 91"/>
              <p:cNvSpPr>
                <a:spLocks noChangeShapeType="1"/>
              </p:cNvSpPr>
              <p:nvPr/>
            </p:nvSpPr>
            <p:spPr bwMode="auto">
              <a:xfrm>
                <a:off x="2335" y="1994"/>
                <a:ext cx="1" cy="95"/>
              </a:xfrm>
              <a:prstGeom prst="line">
                <a:avLst/>
              </a:prstGeom>
              <a:noFill/>
              <a:ln w="8">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sz="3200">
                  <a:latin typeface="Arial"/>
                  <a:cs typeface="Arial"/>
                </a:endParaRPr>
              </a:p>
            </p:txBody>
          </p:sp>
          <p:sp>
            <p:nvSpPr>
              <p:cNvPr id="106707" name="Line 92"/>
              <p:cNvSpPr>
                <a:spLocks noChangeShapeType="1"/>
              </p:cNvSpPr>
              <p:nvPr/>
            </p:nvSpPr>
            <p:spPr bwMode="auto">
              <a:xfrm>
                <a:off x="2317" y="1994"/>
                <a:ext cx="36" cy="1"/>
              </a:xfrm>
              <a:prstGeom prst="line">
                <a:avLst/>
              </a:prstGeom>
              <a:noFill/>
              <a:ln w="8">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sz="3200">
                  <a:latin typeface="Arial"/>
                  <a:cs typeface="Arial"/>
                </a:endParaRPr>
              </a:p>
            </p:txBody>
          </p:sp>
        </p:grpSp>
        <p:grpSp>
          <p:nvGrpSpPr>
            <p:cNvPr id="106700" name="Group 96"/>
            <p:cNvGrpSpPr>
              <a:grpSpLocks/>
            </p:cNvGrpSpPr>
            <p:nvPr/>
          </p:nvGrpSpPr>
          <p:grpSpPr bwMode="auto">
            <a:xfrm>
              <a:off x="4764088" y="3517900"/>
              <a:ext cx="57150" cy="117475"/>
              <a:chOff x="2518" y="2167"/>
              <a:chExt cx="36" cy="94"/>
            </a:xfrm>
          </p:grpSpPr>
          <p:sp>
            <p:nvSpPr>
              <p:cNvPr id="106704" name="Line 94"/>
              <p:cNvSpPr>
                <a:spLocks noChangeShapeType="1"/>
              </p:cNvSpPr>
              <p:nvPr/>
            </p:nvSpPr>
            <p:spPr bwMode="auto">
              <a:xfrm>
                <a:off x="2536" y="2167"/>
                <a:ext cx="1" cy="94"/>
              </a:xfrm>
              <a:prstGeom prst="line">
                <a:avLst/>
              </a:prstGeom>
              <a:noFill/>
              <a:ln w="8">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sz="3200">
                  <a:latin typeface="Arial"/>
                  <a:cs typeface="Arial"/>
                </a:endParaRPr>
              </a:p>
            </p:txBody>
          </p:sp>
          <p:sp>
            <p:nvSpPr>
              <p:cNvPr id="106705" name="Line 95"/>
              <p:cNvSpPr>
                <a:spLocks noChangeShapeType="1"/>
              </p:cNvSpPr>
              <p:nvPr/>
            </p:nvSpPr>
            <p:spPr bwMode="auto">
              <a:xfrm>
                <a:off x="2518" y="2167"/>
                <a:ext cx="36" cy="1"/>
              </a:xfrm>
              <a:prstGeom prst="line">
                <a:avLst/>
              </a:prstGeom>
              <a:noFill/>
              <a:ln w="8">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sz="3200">
                  <a:latin typeface="Arial"/>
                  <a:cs typeface="Arial"/>
                </a:endParaRPr>
              </a:p>
            </p:txBody>
          </p:sp>
        </p:grpSp>
        <p:grpSp>
          <p:nvGrpSpPr>
            <p:cNvPr id="106701" name="Group 99"/>
            <p:cNvGrpSpPr>
              <a:grpSpLocks/>
            </p:cNvGrpSpPr>
            <p:nvPr/>
          </p:nvGrpSpPr>
          <p:grpSpPr bwMode="auto">
            <a:xfrm>
              <a:off x="5073650" y="3402013"/>
              <a:ext cx="57150" cy="117475"/>
              <a:chOff x="2713" y="2075"/>
              <a:chExt cx="36" cy="93"/>
            </a:xfrm>
          </p:grpSpPr>
          <p:sp>
            <p:nvSpPr>
              <p:cNvPr id="106702" name="Line 97"/>
              <p:cNvSpPr>
                <a:spLocks noChangeShapeType="1"/>
              </p:cNvSpPr>
              <p:nvPr/>
            </p:nvSpPr>
            <p:spPr bwMode="auto">
              <a:xfrm>
                <a:off x="2731" y="2075"/>
                <a:ext cx="1" cy="93"/>
              </a:xfrm>
              <a:prstGeom prst="line">
                <a:avLst/>
              </a:prstGeom>
              <a:noFill/>
              <a:ln w="8">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sz="3200">
                  <a:latin typeface="Arial"/>
                  <a:cs typeface="Arial"/>
                </a:endParaRPr>
              </a:p>
            </p:txBody>
          </p:sp>
          <p:sp>
            <p:nvSpPr>
              <p:cNvPr id="106703" name="Line 98"/>
              <p:cNvSpPr>
                <a:spLocks noChangeShapeType="1"/>
              </p:cNvSpPr>
              <p:nvPr/>
            </p:nvSpPr>
            <p:spPr bwMode="auto">
              <a:xfrm>
                <a:off x="2713" y="2075"/>
                <a:ext cx="36" cy="1"/>
              </a:xfrm>
              <a:prstGeom prst="line">
                <a:avLst/>
              </a:prstGeom>
              <a:noFill/>
              <a:ln w="8">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sz="3200">
                  <a:latin typeface="Arial"/>
                  <a:cs typeface="Arial"/>
                </a:endParaRPr>
              </a:p>
            </p:txBody>
          </p:sp>
        </p:grpSp>
      </p:grpSp>
      <p:sp>
        <p:nvSpPr>
          <p:cNvPr id="106515" name="Freeform 100"/>
          <p:cNvSpPr>
            <a:spLocks/>
          </p:cNvSpPr>
          <p:nvPr/>
        </p:nvSpPr>
        <p:spPr bwMode="auto">
          <a:xfrm>
            <a:off x="1304925" y="2466975"/>
            <a:ext cx="3140075" cy="1611313"/>
          </a:xfrm>
          <a:custGeom>
            <a:avLst/>
            <a:gdLst>
              <a:gd name="T0" fmla="*/ 0 w 1978"/>
              <a:gd name="T1" fmla="*/ 0 h 1288"/>
              <a:gd name="T2" fmla="*/ 2147483647 w 1978"/>
              <a:gd name="T3" fmla="*/ 2147483647 h 1288"/>
              <a:gd name="T4" fmla="*/ 2147483647 w 1978"/>
              <a:gd name="T5" fmla="*/ 2147483647 h 1288"/>
              <a:gd name="T6" fmla="*/ 2147483647 w 1978"/>
              <a:gd name="T7" fmla="*/ 2147483647 h 1288"/>
              <a:gd name="T8" fmla="*/ 2147483647 w 1978"/>
              <a:gd name="T9" fmla="*/ 2147483647 h 1288"/>
              <a:gd name="T10" fmla="*/ 2147483647 w 1978"/>
              <a:gd name="T11" fmla="*/ 2147483647 h 1288"/>
              <a:gd name="T12" fmla="*/ 2147483647 w 1978"/>
              <a:gd name="T13" fmla="*/ 2147483647 h 1288"/>
              <a:gd name="T14" fmla="*/ 2147483647 w 1978"/>
              <a:gd name="T15" fmla="*/ 2147483647 h 1288"/>
              <a:gd name="T16" fmla="*/ 2147483647 w 1978"/>
              <a:gd name="T17" fmla="*/ 2147483647 h 1288"/>
              <a:gd name="T18" fmla="*/ 2147483647 w 1978"/>
              <a:gd name="T19" fmla="*/ 2147483647 h 1288"/>
              <a:gd name="T20" fmla="*/ 2147483647 w 1978"/>
              <a:gd name="T21" fmla="*/ 2147483647 h 128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78"/>
              <a:gd name="T34" fmla="*/ 0 h 1288"/>
              <a:gd name="T35" fmla="*/ 1978 w 1978"/>
              <a:gd name="T36" fmla="*/ 1288 h 128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78" h="1288">
                <a:moveTo>
                  <a:pt x="0" y="0"/>
                </a:moveTo>
                <a:lnTo>
                  <a:pt x="198" y="568"/>
                </a:lnTo>
                <a:lnTo>
                  <a:pt x="393" y="859"/>
                </a:lnTo>
                <a:lnTo>
                  <a:pt x="591" y="1048"/>
                </a:lnTo>
                <a:lnTo>
                  <a:pt x="783" y="1060"/>
                </a:lnTo>
                <a:lnTo>
                  <a:pt x="990" y="988"/>
                </a:lnTo>
                <a:lnTo>
                  <a:pt x="1188" y="1288"/>
                </a:lnTo>
                <a:lnTo>
                  <a:pt x="1380" y="1216"/>
                </a:lnTo>
                <a:lnTo>
                  <a:pt x="1578" y="1243"/>
                </a:lnTo>
                <a:lnTo>
                  <a:pt x="1780" y="1272"/>
                </a:lnTo>
                <a:lnTo>
                  <a:pt x="1978" y="1276"/>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3200">
              <a:latin typeface="Arial"/>
              <a:cs typeface="Arial"/>
            </a:endParaRPr>
          </a:p>
        </p:txBody>
      </p:sp>
      <p:sp>
        <p:nvSpPr>
          <p:cNvPr id="106516" name="Freeform 101"/>
          <p:cNvSpPr>
            <a:spLocks/>
          </p:cNvSpPr>
          <p:nvPr/>
        </p:nvSpPr>
        <p:spPr bwMode="auto">
          <a:xfrm>
            <a:off x="1323975" y="2622550"/>
            <a:ext cx="3144838" cy="1020763"/>
          </a:xfrm>
          <a:custGeom>
            <a:avLst/>
            <a:gdLst>
              <a:gd name="T0" fmla="*/ 0 w 1981"/>
              <a:gd name="T1" fmla="*/ 0 h 816"/>
              <a:gd name="T2" fmla="*/ 2147483647 w 1981"/>
              <a:gd name="T3" fmla="*/ 2147483647 h 816"/>
              <a:gd name="T4" fmla="*/ 2147483647 w 1981"/>
              <a:gd name="T5" fmla="*/ 2147483647 h 816"/>
              <a:gd name="T6" fmla="*/ 2147483647 w 1981"/>
              <a:gd name="T7" fmla="*/ 2147483647 h 816"/>
              <a:gd name="T8" fmla="*/ 2147483647 w 1981"/>
              <a:gd name="T9" fmla="*/ 2147483647 h 816"/>
              <a:gd name="T10" fmla="*/ 2147483647 w 1981"/>
              <a:gd name="T11" fmla="*/ 2147483647 h 816"/>
              <a:gd name="T12" fmla="*/ 2147483647 w 1981"/>
              <a:gd name="T13" fmla="*/ 2147483647 h 816"/>
              <a:gd name="T14" fmla="*/ 2147483647 w 1981"/>
              <a:gd name="T15" fmla="*/ 2147483647 h 816"/>
              <a:gd name="T16" fmla="*/ 2147483647 w 1981"/>
              <a:gd name="T17" fmla="*/ 2147483647 h 816"/>
              <a:gd name="T18" fmla="*/ 2147483647 w 1981"/>
              <a:gd name="T19" fmla="*/ 2147483647 h 816"/>
              <a:gd name="T20" fmla="*/ 2147483647 w 1981"/>
              <a:gd name="T21" fmla="*/ 2147483647 h 8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81"/>
              <a:gd name="T34" fmla="*/ 0 h 816"/>
              <a:gd name="T35" fmla="*/ 1981 w 1981"/>
              <a:gd name="T36" fmla="*/ 816 h 8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81" h="816">
                <a:moveTo>
                  <a:pt x="0" y="0"/>
                </a:moveTo>
                <a:lnTo>
                  <a:pt x="204" y="315"/>
                </a:lnTo>
                <a:lnTo>
                  <a:pt x="405" y="536"/>
                </a:lnTo>
                <a:lnTo>
                  <a:pt x="597" y="572"/>
                </a:lnTo>
                <a:lnTo>
                  <a:pt x="798" y="368"/>
                </a:lnTo>
                <a:lnTo>
                  <a:pt x="993" y="464"/>
                </a:lnTo>
                <a:lnTo>
                  <a:pt x="1188" y="504"/>
                </a:lnTo>
                <a:lnTo>
                  <a:pt x="1389" y="672"/>
                </a:lnTo>
                <a:lnTo>
                  <a:pt x="1587" y="648"/>
                </a:lnTo>
                <a:lnTo>
                  <a:pt x="1785" y="816"/>
                </a:lnTo>
                <a:lnTo>
                  <a:pt x="1981" y="723"/>
                </a:lnTo>
              </a:path>
            </a:pathLst>
          </a:custGeom>
          <a:noFill/>
          <a:ln w="190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3200">
              <a:latin typeface="Arial"/>
              <a:cs typeface="Arial"/>
            </a:endParaRPr>
          </a:p>
        </p:txBody>
      </p:sp>
      <p:grpSp>
        <p:nvGrpSpPr>
          <p:cNvPr id="24" name="Group 4"/>
          <p:cNvGrpSpPr/>
          <p:nvPr/>
        </p:nvGrpSpPr>
        <p:grpSpPr>
          <a:xfrm>
            <a:off x="1300163" y="2579688"/>
            <a:ext cx="3208337" cy="1103312"/>
            <a:chOff x="1931988" y="2579688"/>
            <a:chExt cx="3208337" cy="1103312"/>
          </a:xfrm>
          <a:solidFill>
            <a:schemeClr val="accent2"/>
          </a:solidFill>
        </p:grpSpPr>
        <p:sp>
          <p:nvSpPr>
            <p:cNvPr id="75" name="Oval 121"/>
            <p:cNvSpPr>
              <a:spLocks noChangeArrowheads="1"/>
            </p:cNvSpPr>
            <p:nvPr/>
          </p:nvSpPr>
          <p:spPr bwMode="auto">
            <a:xfrm>
              <a:off x="1931988" y="2579688"/>
              <a:ext cx="74612" cy="79375"/>
            </a:xfrm>
            <a:prstGeom prst="ellipse">
              <a:avLst/>
            </a:prstGeom>
            <a:grpFill/>
            <a:ln w="0">
              <a:noFill/>
              <a:round/>
              <a:headEnd/>
              <a:tailEnd/>
            </a:ln>
          </p:spPr>
          <p:txBody>
            <a:bodyPr/>
            <a:lstStyle/>
            <a:p>
              <a:pPr>
                <a:defRPr/>
              </a:pPr>
              <a:endParaRPr lang="en-GB" sz="1050">
                <a:latin typeface="Arial"/>
                <a:cs typeface="Arial"/>
              </a:endParaRPr>
            </a:p>
          </p:txBody>
        </p:sp>
        <p:sp>
          <p:nvSpPr>
            <p:cNvPr id="76" name="Oval 122"/>
            <p:cNvSpPr>
              <a:spLocks noChangeArrowheads="1"/>
            </p:cNvSpPr>
            <p:nvPr/>
          </p:nvSpPr>
          <p:spPr bwMode="auto">
            <a:xfrm>
              <a:off x="2241550" y="2984500"/>
              <a:ext cx="74613" cy="79375"/>
            </a:xfrm>
            <a:prstGeom prst="ellipse">
              <a:avLst/>
            </a:prstGeom>
            <a:grpFill/>
            <a:ln w="0">
              <a:noFill/>
              <a:round/>
              <a:headEnd/>
              <a:tailEnd/>
            </a:ln>
          </p:spPr>
          <p:txBody>
            <a:bodyPr/>
            <a:lstStyle/>
            <a:p>
              <a:pPr>
                <a:defRPr/>
              </a:pPr>
              <a:endParaRPr lang="en-GB" sz="1050">
                <a:latin typeface="Arial"/>
                <a:cs typeface="Arial"/>
              </a:endParaRPr>
            </a:p>
          </p:txBody>
        </p:sp>
        <p:sp>
          <p:nvSpPr>
            <p:cNvPr id="77" name="Oval 123"/>
            <p:cNvSpPr>
              <a:spLocks noChangeArrowheads="1"/>
            </p:cNvSpPr>
            <p:nvPr/>
          </p:nvSpPr>
          <p:spPr bwMode="auto">
            <a:xfrm>
              <a:off x="2559050" y="3254375"/>
              <a:ext cx="73025" cy="79375"/>
            </a:xfrm>
            <a:prstGeom prst="ellipse">
              <a:avLst/>
            </a:prstGeom>
            <a:grpFill/>
            <a:ln w="0">
              <a:noFill/>
              <a:round/>
              <a:headEnd/>
              <a:tailEnd/>
            </a:ln>
          </p:spPr>
          <p:txBody>
            <a:bodyPr/>
            <a:lstStyle/>
            <a:p>
              <a:pPr>
                <a:defRPr/>
              </a:pPr>
              <a:endParaRPr lang="en-GB" sz="1050">
                <a:latin typeface="Arial"/>
                <a:cs typeface="Arial"/>
              </a:endParaRPr>
            </a:p>
          </p:txBody>
        </p:sp>
        <p:sp>
          <p:nvSpPr>
            <p:cNvPr id="78" name="Oval 124"/>
            <p:cNvSpPr>
              <a:spLocks noChangeArrowheads="1"/>
            </p:cNvSpPr>
            <p:nvPr/>
          </p:nvSpPr>
          <p:spPr bwMode="auto">
            <a:xfrm>
              <a:off x="2868613" y="3289300"/>
              <a:ext cx="73025" cy="79375"/>
            </a:xfrm>
            <a:prstGeom prst="ellipse">
              <a:avLst/>
            </a:prstGeom>
            <a:grpFill/>
            <a:ln w="0">
              <a:noFill/>
              <a:round/>
              <a:headEnd/>
              <a:tailEnd/>
            </a:ln>
          </p:spPr>
          <p:txBody>
            <a:bodyPr/>
            <a:lstStyle/>
            <a:p>
              <a:pPr>
                <a:defRPr/>
              </a:pPr>
              <a:endParaRPr lang="en-GB" sz="1050">
                <a:latin typeface="Arial"/>
                <a:cs typeface="Arial"/>
              </a:endParaRPr>
            </a:p>
          </p:txBody>
        </p:sp>
        <p:sp>
          <p:nvSpPr>
            <p:cNvPr id="79" name="Oval 125"/>
            <p:cNvSpPr>
              <a:spLocks noChangeArrowheads="1"/>
            </p:cNvSpPr>
            <p:nvPr/>
          </p:nvSpPr>
          <p:spPr bwMode="auto">
            <a:xfrm>
              <a:off x="3186113" y="3049588"/>
              <a:ext cx="73025" cy="79375"/>
            </a:xfrm>
            <a:prstGeom prst="ellipse">
              <a:avLst/>
            </a:prstGeom>
            <a:grpFill/>
            <a:ln w="0">
              <a:noFill/>
              <a:round/>
              <a:headEnd/>
              <a:tailEnd/>
            </a:ln>
          </p:spPr>
          <p:txBody>
            <a:bodyPr/>
            <a:lstStyle/>
            <a:p>
              <a:pPr>
                <a:defRPr/>
              </a:pPr>
              <a:endParaRPr lang="en-GB" sz="1050">
                <a:latin typeface="Arial"/>
                <a:cs typeface="Arial"/>
              </a:endParaRPr>
            </a:p>
          </p:txBody>
        </p:sp>
        <p:sp>
          <p:nvSpPr>
            <p:cNvPr id="80" name="Oval 126"/>
            <p:cNvSpPr>
              <a:spLocks noChangeArrowheads="1"/>
            </p:cNvSpPr>
            <p:nvPr/>
          </p:nvSpPr>
          <p:spPr bwMode="auto">
            <a:xfrm>
              <a:off x="3503613" y="3159125"/>
              <a:ext cx="74612" cy="77788"/>
            </a:xfrm>
            <a:prstGeom prst="ellipse">
              <a:avLst/>
            </a:prstGeom>
            <a:grpFill/>
            <a:ln w="0">
              <a:noFill/>
              <a:round/>
              <a:headEnd/>
              <a:tailEnd/>
            </a:ln>
          </p:spPr>
          <p:txBody>
            <a:bodyPr/>
            <a:lstStyle/>
            <a:p>
              <a:pPr>
                <a:defRPr/>
              </a:pPr>
              <a:endParaRPr lang="en-GB" sz="1050">
                <a:latin typeface="Arial"/>
                <a:cs typeface="Arial"/>
              </a:endParaRPr>
            </a:p>
          </p:txBody>
        </p:sp>
        <p:sp>
          <p:nvSpPr>
            <p:cNvPr id="81" name="Oval 127"/>
            <p:cNvSpPr>
              <a:spLocks noChangeArrowheads="1"/>
            </p:cNvSpPr>
            <p:nvPr/>
          </p:nvSpPr>
          <p:spPr bwMode="auto">
            <a:xfrm>
              <a:off x="3816350" y="3214688"/>
              <a:ext cx="74613" cy="79375"/>
            </a:xfrm>
            <a:prstGeom prst="ellipse">
              <a:avLst/>
            </a:prstGeom>
            <a:grpFill/>
            <a:ln w="0">
              <a:noFill/>
              <a:round/>
              <a:headEnd/>
              <a:tailEnd/>
            </a:ln>
          </p:spPr>
          <p:txBody>
            <a:bodyPr/>
            <a:lstStyle/>
            <a:p>
              <a:pPr>
                <a:defRPr/>
              </a:pPr>
              <a:endParaRPr lang="en-GB" sz="1050">
                <a:latin typeface="Arial"/>
                <a:cs typeface="Arial"/>
              </a:endParaRPr>
            </a:p>
          </p:txBody>
        </p:sp>
        <p:sp>
          <p:nvSpPr>
            <p:cNvPr id="82" name="Oval 128"/>
            <p:cNvSpPr>
              <a:spLocks noChangeArrowheads="1"/>
            </p:cNvSpPr>
            <p:nvPr/>
          </p:nvSpPr>
          <p:spPr bwMode="auto">
            <a:xfrm>
              <a:off x="4121150" y="3425825"/>
              <a:ext cx="74613" cy="77788"/>
            </a:xfrm>
            <a:prstGeom prst="ellipse">
              <a:avLst/>
            </a:prstGeom>
            <a:grpFill/>
            <a:ln w="0">
              <a:noFill/>
              <a:round/>
              <a:headEnd/>
              <a:tailEnd/>
            </a:ln>
          </p:spPr>
          <p:txBody>
            <a:bodyPr/>
            <a:lstStyle/>
            <a:p>
              <a:pPr>
                <a:defRPr/>
              </a:pPr>
              <a:endParaRPr lang="en-GB" sz="1050">
                <a:latin typeface="Arial"/>
                <a:cs typeface="Arial"/>
              </a:endParaRPr>
            </a:p>
          </p:txBody>
        </p:sp>
        <p:sp>
          <p:nvSpPr>
            <p:cNvPr id="83" name="Oval 129"/>
            <p:cNvSpPr>
              <a:spLocks noChangeArrowheads="1"/>
            </p:cNvSpPr>
            <p:nvPr/>
          </p:nvSpPr>
          <p:spPr bwMode="auto">
            <a:xfrm>
              <a:off x="4435475" y="3395663"/>
              <a:ext cx="74613" cy="77787"/>
            </a:xfrm>
            <a:prstGeom prst="ellipse">
              <a:avLst/>
            </a:prstGeom>
            <a:grpFill/>
            <a:ln w="0">
              <a:noFill/>
              <a:round/>
              <a:headEnd/>
              <a:tailEnd/>
            </a:ln>
          </p:spPr>
          <p:txBody>
            <a:bodyPr/>
            <a:lstStyle/>
            <a:p>
              <a:pPr>
                <a:defRPr/>
              </a:pPr>
              <a:endParaRPr lang="en-GB" sz="1050">
                <a:latin typeface="Arial"/>
                <a:cs typeface="Arial"/>
              </a:endParaRPr>
            </a:p>
          </p:txBody>
        </p:sp>
        <p:sp>
          <p:nvSpPr>
            <p:cNvPr id="84" name="Oval 130"/>
            <p:cNvSpPr>
              <a:spLocks noChangeArrowheads="1"/>
            </p:cNvSpPr>
            <p:nvPr/>
          </p:nvSpPr>
          <p:spPr bwMode="auto">
            <a:xfrm>
              <a:off x="4754563" y="3605213"/>
              <a:ext cx="74612" cy="77787"/>
            </a:xfrm>
            <a:prstGeom prst="ellipse">
              <a:avLst/>
            </a:prstGeom>
            <a:grpFill/>
            <a:ln w="0">
              <a:noFill/>
              <a:round/>
              <a:headEnd/>
              <a:tailEnd/>
            </a:ln>
          </p:spPr>
          <p:txBody>
            <a:bodyPr/>
            <a:lstStyle/>
            <a:p>
              <a:pPr>
                <a:defRPr/>
              </a:pPr>
              <a:endParaRPr lang="en-GB" sz="1050">
                <a:latin typeface="Arial"/>
                <a:cs typeface="Arial"/>
              </a:endParaRPr>
            </a:p>
          </p:txBody>
        </p:sp>
        <p:sp>
          <p:nvSpPr>
            <p:cNvPr id="85" name="Oval 131"/>
            <p:cNvSpPr>
              <a:spLocks noChangeArrowheads="1"/>
            </p:cNvSpPr>
            <p:nvPr/>
          </p:nvSpPr>
          <p:spPr bwMode="auto">
            <a:xfrm>
              <a:off x="5065713" y="3489325"/>
              <a:ext cx="74612" cy="77788"/>
            </a:xfrm>
            <a:prstGeom prst="ellipse">
              <a:avLst/>
            </a:prstGeom>
            <a:grpFill/>
            <a:ln w="0">
              <a:noFill/>
              <a:round/>
              <a:headEnd/>
              <a:tailEnd/>
            </a:ln>
          </p:spPr>
          <p:txBody>
            <a:bodyPr/>
            <a:lstStyle/>
            <a:p>
              <a:pPr>
                <a:defRPr/>
              </a:pPr>
              <a:endParaRPr lang="en-GB" sz="1050">
                <a:latin typeface="Arial"/>
                <a:cs typeface="Arial"/>
              </a:endParaRPr>
            </a:p>
          </p:txBody>
        </p:sp>
      </p:grpSp>
      <p:grpSp>
        <p:nvGrpSpPr>
          <p:cNvPr id="106518" name="Group 1"/>
          <p:cNvGrpSpPr>
            <a:grpSpLocks/>
          </p:cNvGrpSpPr>
          <p:nvPr/>
        </p:nvGrpSpPr>
        <p:grpSpPr bwMode="auto">
          <a:xfrm>
            <a:off x="1284288" y="2435225"/>
            <a:ext cx="3222625" cy="1677988"/>
            <a:chOff x="1916113" y="2435225"/>
            <a:chExt cx="3222625" cy="1677988"/>
          </a:xfrm>
        </p:grpSpPr>
        <p:sp>
          <p:nvSpPr>
            <p:cNvPr id="106681" name="Oval 132"/>
            <p:cNvSpPr>
              <a:spLocks noChangeArrowheads="1"/>
            </p:cNvSpPr>
            <p:nvPr/>
          </p:nvSpPr>
          <p:spPr bwMode="auto">
            <a:xfrm>
              <a:off x="5064125" y="4019550"/>
              <a:ext cx="74613" cy="79375"/>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050">
                <a:latin typeface="Arial"/>
                <a:cs typeface="Arial"/>
              </a:endParaRPr>
            </a:p>
          </p:txBody>
        </p:sp>
        <p:sp>
          <p:nvSpPr>
            <p:cNvPr id="106682" name="Oval 134"/>
            <p:cNvSpPr>
              <a:spLocks noChangeArrowheads="1"/>
            </p:cNvSpPr>
            <p:nvPr/>
          </p:nvSpPr>
          <p:spPr bwMode="auto">
            <a:xfrm>
              <a:off x="4754563" y="4019550"/>
              <a:ext cx="74612" cy="79375"/>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050">
                <a:latin typeface="Arial"/>
                <a:cs typeface="Arial"/>
              </a:endParaRPr>
            </a:p>
          </p:txBody>
        </p:sp>
        <p:sp>
          <p:nvSpPr>
            <p:cNvPr id="106683" name="Oval 135"/>
            <p:cNvSpPr>
              <a:spLocks noChangeArrowheads="1"/>
            </p:cNvSpPr>
            <p:nvPr/>
          </p:nvSpPr>
          <p:spPr bwMode="auto">
            <a:xfrm>
              <a:off x="4437063" y="3983038"/>
              <a:ext cx="74612" cy="79375"/>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050">
                <a:latin typeface="Arial"/>
                <a:cs typeface="Arial"/>
              </a:endParaRPr>
            </a:p>
          </p:txBody>
        </p:sp>
        <p:sp>
          <p:nvSpPr>
            <p:cNvPr id="106684" name="Oval 136"/>
            <p:cNvSpPr>
              <a:spLocks noChangeArrowheads="1"/>
            </p:cNvSpPr>
            <p:nvPr/>
          </p:nvSpPr>
          <p:spPr bwMode="auto">
            <a:xfrm>
              <a:off x="4121150" y="3949700"/>
              <a:ext cx="74613" cy="79375"/>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050">
                <a:latin typeface="Arial"/>
                <a:cs typeface="Arial"/>
              </a:endParaRPr>
            </a:p>
          </p:txBody>
        </p:sp>
        <p:sp>
          <p:nvSpPr>
            <p:cNvPr id="106685" name="Oval 137"/>
            <p:cNvSpPr>
              <a:spLocks noChangeArrowheads="1"/>
            </p:cNvSpPr>
            <p:nvPr/>
          </p:nvSpPr>
          <p:spPr bwMode="auto">
            <a:xfrm>
              <a:off x="3816350" y="4035425"/>
              <a:ext cx="74613" cy="7778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050">
                <a:latin typeface="Arial"/>
                <a:cs typeface="Arial"/>
              </a:endParaRPr>
            </a:p>
          </p:txBody>
        </p:sp>
        <p:sp>
          <p:nvSpPr>
            <p:cNvPr id="106686" name="Oval 138"/>
            <p:cNvSpPr>
              <a:spLocks noChangeArrowheads="1"/>
            </p:cNvSpPr>
            <p:nvPr/>
          </p:nvSpPr>
          <p:spPr bwMode="auto">
            <a:xfrm>
              <a:off x="3503613" y="3665538"/>
              <a:ext cx="74612" cy="7778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050">
                <a:latin typeface="Arial"/>
                <a:cs typeface="Arial"/>
              </a:endParaRPr>
            </a:p>
          </p:txBody>
        </p:sp>
        <p:sp>
          <p:nvSpPr>
            <p:cNvPr id="106687" name="Oval 139"/>
            <p:cNvSpPr>
              <a:spLocks noChangeArrowheads="1"/>
            </p:cNvSpPr>
            <p:nvPr/>
          </p:nvSpPr>
          <p:spPr bwMode="auto">
            <a:xfrm>
              <a:off x="3184525" y="3749675"/>
              <a:ext cx="73025" cy="79375"/>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050">
                <a:latin typeface="Arial"/>
                <a:cs typeface="Arial"/>
              </a:endParaRPr>
            </a:p>
          </p:txBody>
        </p:sp>
        <p:sp>
          <p:nvSpPr>
            <p:cNvPr id="106688" name="Oval 140"/>
            <p:cNvSpPr>
              <a:spLocks noChangeArrowheads="1"/>
            </p:cNvSpPr>
            <p:nvPr/>
          </p:nvSpPr>
          <p:spPr bwMode="auto">
            <a:xfrm>
              <a:off x="2868613" y="3740150"/>
              <a:ext cx="73025" cy="79375"/>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050">
                <a:latin typeface="Arial"/>
                <a:cs typeface="Arial"/>
              </a:endParaRPr>
            </a:p>
          </p:txBody>
        </p:sp>
        <p:sp>
          <p:nvSpPr>
            <p:cNvPr id="106689" name="Oval 141"/>
            <p:cNvSpPr>
              <a:spLocks noChangeArrowheads="1"/>
            </p:cNvSpPr>
            <p:nvPr/>
          </p:nvSpPr>
          <p:spPr bwMode="auto">
            <a:xfrm>
              <a:off x="2559050" y="3509963"/>
              <a:ext cx="73025" cy="79375"/>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050">
                <a:latin typeface="Arial"/>
                <a:cs typeface="Arial"/>
              </a:endParaRPr>
            </a:p>
          </p:txBody>
        </p:sp>
        <p:sp>
          <p:nvSpPr>
            <p:cNvPr id="106690" name="Oval 142"/>
            <p:cNvSpPr>
              <a:spLocks noChangeArrowheads="1"/>
            </p:cNvSpPr>
            <p:nvPr/>
          </p:nvSpPr>
          <p:spPr bwMode="auto">
            <a:xfrm>
              <a:off x="2241550" y="3128963"/>
              <a:ext cx="74613" cy="79375"/>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050">
                <a:latin typeface="Arial"/>
                <a:cs typeface="Arial"/>
              </a:endParaRPr>
            </a:p>
          </p:txBody>
        </p:sp>
        <p:sp>
          <p:nvSpPr>
            <p:cNvPr id="106691" name="Oval 143"/>
            <p:cNvSpPr>
              <a:spLocks noChangeArrowheads="1"/>
            </p:cNvSpPr>
            <p:nvPr/>
          </p:nvSpPr>
          <p:spPr bwMode="auto">
            <a:xfrm>
              <a:off x="1916113" y="2435225"/>
              <a:ext cx="74612" cy="79375"/>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050">
                <a:latin typeface="Arial"/>
                <a:cs typeface="Arial"/>
              </a:endParaRPr>
            </a:p>
          </p:txBody>
        </p:sp>
      </p:grpSp>
      <p:sp>
        <p:nvSpPr>
          <p:cNvPr id="106519" name="Rectangle 144"/>
          <p:cNvSpPr>
            <a:spLocks noChangeArrowheads="1"/>
          </p:cNvSpPr>
          <p:nvPr/>
        </p:nvSpPr>
        <p:spPr bwMode="auto">
          <a:xfrm>
            <a:off x="4430713" y="3198813"/>
            <a:ext cx="51296"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a:r>
              <a:rPr lang="en-US" sz="1050" baseline="30000">
                <a:latin typeface="Arial"/>
                <a:cs typeface="Arial"/>
              </a:rPr>
              <a:t>¶</a:t>
            </a:r>
            <a:endParaRPr lang="en-US" sz="1050">
              <a:latin typeface="Arial"/>
              <a:cs typeface="Arial"/>
            </a:endParaRPr>
          </a:p>
        </p:txBody>
      </p:sp>
      <p:sp>
        <p:nvSpPr>
          <p:cNvPr id="106520" name="Rectangle 145"/>
          <p:cNvSpPr>
            <a:spLocks noChangeArrowheads="1"/>
          </p:cNvSpPr>
          <p:nvPr/>
        </p:nvSpPr>
        <p:spPr bwMode="auto">
          <a:xfrm>
            <a:off x="4121150" y="3348038"/>
            <a:ext cx="51296"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a:r>
              <a:rPr lang="en-US" sz="1050" baseline="30000">
                <a:latin typeface="Arial"/>
                <a:cs typeface="Arial"/>
              </a:rPr>
              <a:t>¶</a:t>
            </a:r>
            <a:endParaRPr lang="en-US" sz="1050">
              <a:latin typeface="Arial"/>
              <a:cs typeface="Arial"/>
            </a:endParaRPr>
          </a:p>
        </p:txBody>
      </p:sp>
      <p:sp>
        <p:nvSpPr>
          <p:cNvPr id="106521" name="Rectangle 147"/>
          <p:cNvSpPr>
            <a:spLocks noChangeArrowheads="1"/>
          </p:cNvSpPr>
          <p:nvPr/>
        </p:nvSpPr>
        <p:spPr bwMode="auto">
          <a:xfrm>
            <a:off x="3498850" y="3130550"/>
            <a:ext cx="51296"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a:r>
              <a:rPr lang="en-US" sz="1050" baseline="30000">
                <a:latin typeface="Arial"/>
                <a:cs typeface="Arial"/>
              </a:rPr>
              <a:t>¶</a:t>
            </a:r>
            <a:endParaRPr lang="en-US" sz="1050">
              <a:latin typeface="Arial"/>
              <a:cs typeface="Arial"/>
            </a:endParaRPr>
          </a:p>
        </p:txBody>
      </p:sp>
      <p:sp>
        <p:nvSpPr>
          <p:cNvPr id="106522" name="Rectangle 148"/>
          <p:cNvSpPr>
            <a:spLocks noChangeArrowheads="1"/>
          </p:cNvSpPr>
          <p:nvPr/>
        </p:nvSpPr>
        <p:spPr bwMode="auto">
          <a:xfrm>
            <a:off x="3173413" y="2967038"/>
            <a:ext cx="52401"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a:r>
              <a:rPr lang="en-US" sz="1050">
                <a:latin typeface="Arial"/>
                <a:cs typeface="Arial"/>
              </a:rPr>
              <a:t>*</a:t>
            </a:r>
          </a:p>
        </p:txBody>
      </p:sp>
      <p:sp>
        <p:nvSpPr>
          <p:cNvPr id="106523" name="Rectangle 149"/>
          <p:cNvSpPr>
            <a:spLocks noChangeArrowheads="1"/>
          </p:cNvSpPr>
          <p:nvPr/>
        </p:nvSpPr>
        <p:spPr bwMode="auto">
          <a:xfrm>
            <a:off x="2868613" y="2894013"/>
            <a:ext cx="52401"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a:r>
              <a:rPr lang="en-US" sz="1050">
                <a:latin typeface="Arial"/>
                <a:cs typeface="Arial"/>
              </a:rPr>
              <a:t>*</a:t>
            </a:r>
          </a:p>
        </p:txBody>
      </p:sp>
      <p:sp>
        <p:nvSpPr>
          <p:cNvPr id="106524" name="Rectangle 150"/>
          <p:cNvSpPr>
            <a:spLocks noChangeArrowheads="1"/>
          </p:cNvSpPr>
          <p:nvPr/>
        </p:nvSpPr>
        <p:spPr bwMode="auto">
          <a:xfrm>
            <a:off x="2551113" y="2811463"/>
            <a:ext cx="52401"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a:r>
              <a:rPr lang="en-US" sz="1050">
                <a:latin typeface="Arial"/>
                <a:cs typeface="Arial"/>
              </a:rPr>
              <a:t>*</a:t>
            </a:r>
          </a:p>
        </p:txBody>
      </p:sp>
      <p:sp>
        <p:nvSpPr>
          <p:cNvPr id="106525" name="Line 151"/>
          <p:cNvSpPr>
            <a:spLocks noChangeShapeType="1"/>
          </p:cNvSpPr>
          <p:nvPr/>
        </p:nvSpPr>
        <p:spPr bwMode="auto">
          <a:xfrm>
            <a:off x="1185863" y="2284413"/>
            <a:ext cx="1587" cy="2335212"/>
          </a:xfrm>
          <a:prstGeom prst="line">
            <a:avLst/>
          </a:prstGeom>
          <a:noFill/>
          <a:ln w="6350">
            <a:solidFill>
              <a:srgbClr val="23514E"/>
            </a:solidFill>
            <a:round/>
            <a:headEnd/>
            <a:tailEnd/>
          </a:ln>
          <a:extLst>
            <a:ext uri="{909E8E84-426E-40DD-AFC4-6F175D3DCCD1}">
              <a14:hiddenFill xmlns:a14="http://schemas.microsoft.com/office/drawing/2010/main">
                <a:noFill/>
              </a14:hiddenFill>
            </a:ext>
          </a:extLst>
        </p:spPr>
        <p:txBody>
          <a:bodyPr/>
          <a:lstStyle/>
          <a:p>
            <a:endParaRPr lang="en-US" sz="3200">
              <a:latin typeface="Arial"/>
              <a:cs typeface="Arial"/>
            </a:endParaRPr>
          </a:p>
        </p:txBody>
      </p:sp>
      <p:sp>
        <p:nvSpPr>
          <p:cNvPr id="106526" name="Line 152"/>
          <p:cNvSpPr>
            <a:spLocks noChangeShapeType="1"/>
          </p:cNvSpPr>
          <p:nvPr/>
        </p:nvSpPr>
        <p:spPr bwMode="auto">
          <a:xfrm>
            <a:off x="1144588" y="4624388"/>
            <a:ext cx="3454400" cy="1587"/>
          </a:xfrm>
          <a:prstGeom prst="line">
            <a:avLst/>
          </a:prstGeom>
          <a:noFill/>
          <a:ln w="6350">
            <a:solidFill>
              <a:srgbClr val="23514E"/>
            </a:solidFill>
            <a:round/>
            <a:headEnd/>
            <a:tailEnd/>
          </a:ln>
          <a:extLst>
            <a:ext uri="{909E8E84-426E-40DD-AFC4-6F175D3DCCD1}">
              <a14:hiddenFill xmlns:a14="http://schemas.microsoft.com/office/drawing/2010/main">
                <a:noFill/>
              </a14:hiddenFill>
            </a:ext>
          </a:extLst>
        </p:spPr>
        <p:txBody>
          <a:bodyPr/>
          <a:lstStyle/>
          <a:p>
            <a:endParaRPr lang="en-US" sz="3200">
              <a:latin typeface="Arial"/>
              <a:cs typeface="Arial"/>
            </a:endParaRPr>
          </a:p>
        </p:txBody>
      </p:sp>
      <p:sp>
        <p:nvSpPr>
          <p:cNvPr id="106527" name="Line 153"/>
          <p:cNvSpPr>
            <a:spLocks noChangeShapeType="1"/>
          </p:cNvSpPr>
          <p:nvPr/>
        </p:nvSpPr>
        <p:spPr bwMode="auto">
          <a:xfrm>
            <a:off x="1144588" y="4291013"/>
            <a:ext cx="41275" cy="1587"/>
          </a:xfrm>
          <a:prstGeom prst="line">
            <a:avLst/>
          </a:prstGeom>
          <a:noFill/>
          <a:ln w="6350">
            <a:solidFill>
              <a:srgbClr val="23514E"/>
            </a:solidFill>
            <a:round/>
            <a:headEnd/>
            <a:tailEnd/>
          </a:ln>
          <a:extLst>
            <a:ext uri="{909E8E84-426E-40DD-AFC4-6F175D3DCCD1}">
              <a14:hiddenFill xmlns:a14="http://schemas.microsoft.com/office/drawing/2010/main">
                <a:noFill/>
              </a14:hiddenFill>
            </a:ext>
          </a:extLst>
        </p:spPr>
        <p:txBody>
          <a:bodyPr/>
          <a:lstStyle/>
          <a:p>
            <a:endParaRPr lang="en-US" sz="3200">
              <a:latin typeface="Arial"/>
              <a:cs typeface="Arial"/>
            </a:endParaRPr>
          </a:p>
        </p:txBody>
      </p:sp>
      <p:sp>
        <p:nvSpPr>
          <p:cNvPr id="106528" name="Line 154"/>
          <p:cNvSpPr>
            <a:spLocks noChangeShapeType="1"/>
          </p:cNvSpPr>
          <p:nvPr/>
        </p:nvSpPr>
        <p:spPr bwMode="auto">
          <a:xfrm>
            <a:off x="1144588" y="3979863"/>
            <a:ext cx="41275" cy="1587"/>
          </a:xfrm>
          <a:prstGeom prst="line">
            <a:avLst/>
          </a:prstGeom>
          <a:noFill/>
          <a:ln w="6350">
            <a:solidFill>
              <a:srgbClr val="23514E"/>
            </a:solidFill>
            <a:round/>
            <a:headEnd/>
            <a:tailEnd/>
          </a:ln>
          <a:extLst>
            <a:ext uri="{909E8E84-426E-40DD-AFC4-6F175D3DCCD1}">
              <a14:hiddenFill xmlns:a14="http://schemas.microsoft.com/office/drawing/2010/main">
                <a:noFill/>
              </a14:hiddenFill>
            </a:ext>
          </a:extLst>
        </p:spPr>
        <p:txBody>
          <a:bodyPr/>
          <a:lstStyle/>
          <a:p>
            <a:endParaRPr lang="en-US" sz="3200">
              <a:latin typeface="Arial"/>
              <a:cs typeface="Arial"/>
            </a:endParaRPr>
          </a:p>
        </p:txBody>
      </p:sp>
      <p:sp>
        <p:nvSpPr>
          <p:cNvPr id="106529" name="Line 155"/>
          <p:cNvSpPr>
            <a:spLocks noChangeShapeType="1"/>
          </p:cNvSpPr>
          <p:nvPr/>
        </p:nvSpPr>
        <p:spPr bwMode="auto">
          <a:xfrm>
            <a:off x="1144588" y="3638550"/>
            <a:ext cx="41275" cy="1588"/>
          </a:xfrm>
          <a:prstGeom prst="line">
            <a:avLst/>
          </a:prstGeom>
          <a:noFill/>
          <a:ln w="6350">
            <a:solidFill>
              <a:srgbClr val="23514E"/>
            </a:solidFill>
            <a:round/>
            <a:headEnd/>
            <a:tailEnd/>
          </a:ln>
          <a:extLst>
            <a:ext uri="{909E8E84-426E-40DD-AFC4-6F175D3DCCD1}">
              <a14:hiddenFill xmlns:a14="http://schemas.microsoft.com/office/drawing/2010/main">
                <a:noFill/>
              </a14:hiddenFill>
            </a:ext>
          </a:extLst>
        </p:spPr>
        <p:txBody>
          <a:bodyPr/>
          <a:lstStyle/>
          <a:p>
            <a:endParaRPr lang="en-US" sz="3200">
              <a:latin typeface="Arial"/>
              <a:cs typeface="Arial"/>
            </a:endParaRPr>
          </a:p>
        </p:txBody>
      </p:sp>
      <p:sp>
        <p:nvSpPr>
          <p:cNvPr id="106530" name="Line 156"/>
          <p:cNvSpPr>
            <a:spLocks noChangeShapeType="1"/>
          </p:cNvSpPr>
          <p:nvPr/>
        </p:nvSpPr>
        <p:spPr bwMode="auto">
          <a:xfrm>
            <a:off x="1144588" y="3319463"/>
            <a:ext cx="41275" cy="1587"/>
          </a:xfrm>
          <a:prstGeom prst="line">
            <a:avLst/>
          </a:prstGeom>
          <a:noFill/>
          <a:ln w="6350">
            <a:solidFill>
              <a:srgbClr val="23514E"/>
            </a:solidFill>
            <a:round/>
            <a:headEnd/>
            <a:tailEnd/>
          </a:ln>
          <a:extLst>
            <a:ext uri="{909E8E84-426E-40DD-AFC4-6F175D3DCCD1}">
              <a14:hiddenFill xmlns:a14="http://schemas.microsoft.com/office/drawing/2010/main">
                <a:noFill/>
              </a14:hiddenFill>
            </a:ext>
          </a:extLst>
        </p:spPr>
        <p:txBody>
          <a:bodyPr/>
          <a:lstStyle/>
          <a:p>
            <a:endParaRPr lang="en-US" sz="3200">
              <a:latin typeface="Arial"/>
              <a:cs typeface="Arial"/>
            </a:endParaRPr>
          </a:p>
        </p:txBody>
      </p:sp>
      <p:sp>
        <p:nvSpPr>
          <p:cNvPr id="106531" name="Line 157"/>
          <p:cNvSpPr>
            <a:spLocks noChangeShapeType="1"/>
          </p:cNvSpPr>
          <p:nvPr/>
        </p:nvSpPr>
        <p:spPr bwMode="auto">
          <a:xfrm>
            <a:off x="1144588" y="2994025"/>
            <a:ext cx="41275" cy="1588"/>
          </a:xfrm>
          <a:prstGeom prst="line">
            <a:avLst/>
          </a:prstGeom>
          <a:noFill/>
          <a:ln w="6350">
            <a:solidFill>
              <a:srgbClr val="23514E"/>
            </a:solidFill>
            <a:round/>
            <a:headEnd/>
            <a:tailEnd/>
          </a:ln>
          <a:extLst>
            <a:ext uri="{909E8E84-426E-40DD-AFC4-6F175D3DCCD1}">
              <a14:hiddenFill xmlns:a14="http://schemas.microsoft.com/office/drawing/2010/main">
                <a:noFill/>
              </a14:hiddenFill>
            </a:ext>
          </a:extLst>
        </p:spPr>
        <p:txBody>
          <a:bodyPr/>
          <a:lstStyle/>
          <a:p>
            <a:endParaRPr lang="en-US" sz="3200">
              <a:latin typeface="Arial"/>
              <a:cs typeface="Arial"/>
            </a:endParaRPr>
          </a:p>
        </p:txBody>
      </p:sp>
      <p:sp>
        <p:nvSpPr>
          <p:cNvPr id="106532" name="Line 158"/>
          <p:cNvSpPr>
            <a:spLocks noChangeShapeType="1"/>
          </p:cNvSpPr>
          <p:nvPr/>
        </p:nvSpPr>
        <p:spPr bwMode="auto">
          <a:xfrm>
            <a:off x="1144588" y="2667000"/>
            <a:ext cx="41275" cy="1588"/>
          </a:xfrm>
          <a:prstGeom prst="line">
            <a:avLst/>
          </a:prstGeom>
          <a:noFill/>
          <a:ln w="6350">
            <a:solidFill>
              <a:srgbClr val="23514E"/>
            </a:solidFill>
            <a:round/>
            <a:headEnd/>
            <a:tailEnd/>
          </a:ln>
          <a:extLst>
            <a:ext uri="{909E8E84-426E-40DD-AFC4-6F175D3DCCD1}">
              <a14:hiddenFill xmlns:a14="http://schemas.microsoft.com/office/drawing/2010/main">
                <a:noFill/>
              </a14:hiddenFill>
            </a:ext>
          </a:extLst>
        </p:spPr>
        <p:txBody>
          <a:bodyPr/>
          <a:lstStyle/>
          <a:p>
            <a:endParaRPr lang="en-US" sz="3200">
              <a:latin typeface="Arial"/>
              <a:cs typeface="Arial"/>
            </a:endParaRPr>
          </a:p>
        </p:txBody>
      </p:sp>
      <p:sp>
        <p:nvSpPr>
          <p:cNvPr id="106533" name="Line 159"/>
          <p:cNvSpPr>
            <a:spLocks noChangeShapeType="1"/>
          </p:cNvSpPr>
          <p:nvPr/>
        </p:nvSpPr>
        <p:spPr bwMode="auto">
          <a:xfrm>
            <a:off x="1144588" y="2344738"/>
            <a:ext cx="41275" cy="1587"/>
          </a:xfrm>
          <a:prstGeom prst="line">
            <a:avLst/>
          </a:prstGeom>
          <a:noFill/>
          <a:ln w="6350">
            <a:solidFill>
              <a:srgbClr val="23514E"/>
            </a:solidFill>
            <a:round/>
            <a:headEnd/>
            <a:tailEnd/>
          </a:ln>
          <a:extLst>
            <a:ext uri="{909E8E84-426E-40DD-AFC4-6F175D3DCCD1}">
              <a14:hiddenFill xmlns:a14="http://schemas.microsoft.com/office/drawing/2010/main">
                <a:noFill/>
              </a14:hiddenFill>
            </a:ext>
          </a:extLst>
        </p:spPr>
        <p:txBody>
          <a:bodyPr/>
          <a:lstStyle/>
          <a:p>
            <a:endParaRPr lang="en-US" sz="3200">
              <a:latin typeface="Arial"/>
              <a:cs typeface="Arial"/>
            </a:endParaRPr>
          </a:p>
        </p:txBody>
      </p:sp>
      <p:sp>
        <p:nvSpPr>
          <p:cNvPr id="106534" name="Rectangle 111"/>
          <p:cNvSpPr>
            <a:spLocks noChangeArrowheads="1"/>
          </p:cNvSpPr>
          <p:nvPr/>
        </p:nvSpPr>
        <p:spPr bwMode="auto">
          <a:xfrm>
            <a:off x="1195388" y="4697413"/>
            <a:ext cx="333425"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a:r>
              <a:rPr lang="en-US" sz="1000">
                <a:latin typeface="Arial"/>
                <a:cs typeface="Arial"/>
              </a:rPr>
              <a:t>Admit</a:t>
            </a:r>
          </a:p>
        </p:txBody>
      </p:sp>
      <p:sp>
        <p:nvSpPr>
          <p:cNvPr id="106535" name="Line 160"/>
          <p:cNvSpPr>
            <a:spLocks noChangeShapeType="1"/>
          </p:cNvSpPr>
          <p:nvPr/>
        </p:nvSpPr>
        <p:spPr bwMode="auto">
          <a:xfrm flipV="1">
            <a:off x="1322388" y="4624388"/>
            <a:ext cx="1587" cy="46037"/>
          </a:xfrm>
          <a:prstGeom prst="line">
            <a:avLst/>
          </a:prstGeom>
          <a:noFill/>
          <a:ln w="6350">
            <a:solidFill>
              <a:srgbClr val="23514E"/>
            </a:solidFill>
            <a:round/>
            <a:headEnd/>
            <a:tailEnd/>
          </a:ln>
          <a:extLst>
            <a:ext uri="{909E8E84-426E-40DD-AFC4-6F175D3DCCD1}">
              <a14:hiddenFill xmlns:a14="http://schemas.microsoft.com/office/drawing/2010/main">
                <a:noFill/>
              </a14:hiddenFill>
            </a:ext>
          </a:extLst>
        </p:spPr>
        <p:txBody>
          <a:bodyPr/>
          <a:lstStyle/>
          <a:p>
            <a:endParaRPr lang="en-US" sz="3200">
              <a:latin typeface="Arial"/>
              <a:cs typeface="Arial"/>
            </a:endParaRPr>
          </a:p>
        </p:txBody>
      </p:sp>
      <p:sp>
        <p:nvSpPr>
          <p:cNvPr id="106536" name="Rectangle 110"/>
          <p:cNvSpPr>
            <a:spLocks noChangeArrowheads="1"/>
          </p:cNvSpPr>
          <p:nvPr/>
        </p:nvSpPr>
        <p:spPr bwMode="auto">
          <a:xfrm>
            <a:off x="1573213" y="4697413"/>
            <a:ext cx="146050"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defTabSz="914400"/>
            <a:r>
              <a:rPr lang="en-US" sz="1050">
                <a:latin typeface="Arial"/>
                <a:cs typeface="Arial"/>
              </a:rPr>
              <a:t>1</a:t>
            </a:r>
          </a:p>
        </p:txBody>
      </p:sp>
      <p:sp>
        <p:nvSpPr>
          <p:cNvPr id="106537" name="Line 161"/>
          <p:cNvSpPr>
            <a:spLocks noChangeShapeType="1"/>
          </p:cNvSpPr>
          <p:nvPr/>
        </p:nvSpPr>
        <p:spPr bwMode="auto">
          <a:xfrm flipV="1">
            <a:off x="1644650" y="4624388"/>
            <a:ext cx="1588" cy="46037"/>
          </a:xfrm>
          <a:prstGeom prst="line">
            <a:avLst/>
          </a:prstGeom>
          <a:noFill/>
          <a:ln w="6350">
            <a:solidFill>
              <a:srgbClr val="23514E"/>
            </a:solidFill>
            <a:round/>
            <a:headEnd/>
            <a:tailEnd/>
          </a:ln>
          <a:extLst>
            <a:ext uri="{909E8E84-426E-40DD-AFC4-6F175D3DCCD1}">
              <a14:hiddenFill xmlns:a14="http://schemas.microsoft.com/office/drawing/2010/main">
                <a:noFill/>
              </a14:hiddenFill>
            </a:ext>
          </a:extLst>
        </p:spPr>
        <p:txBody>
          <a:bodyPr/>
          <a:lstStyle/>
          <a:p>
            <a:endParaRPr lang="en-US" sz="3200">
              <a:latin typeface="Arial"/>
              <a:cs typeface="Arial"/>
            </a:endParaRPr>
          </a:p>
        </p:txBody>
      </p:sp>
      <p:sp>
        <p:nvSpPr>
          <p:cNvPr id="106538" name="Rectangle 112"/>
          <p:cNvSpPr>
            <a:spLocks noChangeArrowheads="1"/>
          </p:cNvSpPr>
          <p:nvPr/>
        </p:nvSpPr>
        <p:spPr bwMode="auto">
          <a:xfrm>
            <a:off x="1923120" y="4697413"/>
            <a:ext cx="74887"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r>
              <a:rPr lang="en-US" sz="1050">
                <a:latin typeface="Arial"/>
                <a:cs typeface="Arial"/>
              </a:rPr>
              <a:t>2</a:t>
            </a:r>
          </a:p>
        </p:txBody>
      </p:sp>
      <p:sp>
        <p:nvSpPr>
          <p:cNvPr id="106539" name="Line 162"/>
          <p:cNvSpPr>
            <a:spLocks noChangeShapeType="1"/>
          </p:cNvSpPr>
          <p:nvPr/>
        </p:nvSpPr>
        <p:spPr bwMode="auto">
          <a:xfrm flipV="1">
            <a:off x="1960563" y="4624388"/>
            <a:ext cx="1587" cy="46037"/>
          </a:xfrm>
          <a:prstGeom prst="line">
            <a:avLst/>
          </a:prstGeom>
          <a:noFill/>
          <a:ln w="6350">
            <a:solidFill>
              <a:srgbClr val="23514E"/>
            </a:solidFill>
            <a:round/>
            <a:headEnd/>
            <a:tailEnd/>
          </a:ln>
          <a:extLst>
            <a:ext uri="{909E8E84-426E-40DD-AFC4-6F175D3DCCD1}">
              <a14:hiddenFill xmlns:a14="http://schemas.microsoft.com/office/drawing/2010/main">
                <a:noFill/>
              </a14:hiddenFill>
            </a:ext>
          </a:extLst>
        </p:spPr>
        <p:txBody>
          <a:bodyPr/>
          <a:lstStyle/>
          <a:p>
            <a:endParaRPr lang="en-US" sz="3200">
              <a:latin typeface="Arial"/>
              <a:cs typeface="Arial"/>
            </a:endParaRPr>
          </a:p>
        </p:txBody>
      </p:sp>
      <p:sp>
        <p:nvSpPr>
          <p:cNvPr id="106540" name="Rectangle 113"/>
          <p:cNvSpPr>
            <a:spLocks noChangeArrowheads="1"/>
          </p:cNvSpPr>
          <p:nvPr/>
        </p:nvSpPr>
        <p:spPr bwMode="auto">
          <a:xfrm>
            <a:off x="2201863" y="4697413"/>
            <a:ext cx="147637"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defTabSz="914400"/>
            <a:r>
              <a:rPr lang="en-US" sz="1050">
                <a:latin typeface="Arial"/>
                <a:cs typeface="Arial"/>
              </a:rPr>
              <a:t>3</a:t>
            </a:r>
          </a:p>
        </p:txBody>
      </p:sp>
      <p:sp>
        <p:nvSpPr>
          <p:cNvPr id="106541" name="Line 163"/>
          <p:cNvSpPr>
            <a:spLocks noChangeShapeType="1"/>
          </p:cNvSpPr>
          <p:nvPr/>
        </p:nvSpPr>
        <p:spPr bwMode="auto">
          <a:xfrm flipV="1">
            <a:off x="2274888" y="4624388"/>
            <a:ext cx="1587" cy="46037"/>
          </a:xfrm>
          <a:prstGeom prst="line">
            <a:avLst/>
          </a:prstGeom>
          <a:noFill/>
          <a:ln w="6350">
            <a:solidFill>
              <a:srgbClr val="23514E"/>
            </a:solidFill>
            <a:round/>
            <a:headEnd/>
            <a:tailEnd/>
          </a:ln>
          <a:extLst>
            <a:ext uri="{909E8E84-426E-40DD-AFC4-6F175D3DCCD1}">
              <a14:hiddenFill xmlns:a14="http://schemas.microsoft.com/office/drawing/2010/main">
                <a:noFill/>
              </a14:hiddenFill>
            </a:ext>
          </a:extLst>
        </p:spPr>
        <p:txBody>
          <a:bodyPr/>
          <a:lstStyle/>
          <a:p>
            <a:endParaRPr lang="en-US" sz="3200">
              <a:latin typeface="Arial"/>
              <a:cs typeface="Arial"/>
            </a:endParaRPr>
          </a:p>
        </p:txBody>
      </p:sp>
      <p:sp>
        <p:nvSpPr>
          <p:cNvPr id="106542" name="Rectangle 114"/>
          <p:cNvSpPr>
            <a:spLocks noChangeArrowheads="1"/>
          </p:cNvSpPr>
          <p:nvPr/>
        </p:nvSpPr>
        <p:spPr bwMode="auto">
          <a:xfrm>
            <a:off x="2517775" y="4697413"/>
            <a:ext cx="146050"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defTabSz="914400"/>
            <a:r>
              <a:rPr lang="en-US" sz="1050">
                <a:latin typeface="Arial"/>
                <a:cs typeface="Arial"/>
              </a:rPr>
              <a:t>4</a:t>
            </a:r>
          </a:p>
        </p:txBody>
      </p:sp>
      <p:sp>
        <p:nvSpPr>
          <p:cNvPr id="106543" name="Line 164"/>
          <p:cNvSpPr>
            <a:spLocks noChangeShapeType="1"/>
          </p:cNvSpPr>
          <p:nvPr/>
        </p:nvSpPr>
        <p:spPr bwMode="auto">
          <a:xfrm flipV="1">
            <a:off x="2589213" y="4624388"/>
            <a:ext cx="1587" cy="46037"/>
          </a:xfrm>
          <a:prstGeom prst="line">
            <a:avLst/>
          </a:prstGeom>
          <a:noFill/>
          <a:ln w="6350">
            <a:solidFill>
              <a:srgbClr val="23514E"/>
            </a:solidFill>
            <a:round/>
            <a:headEnd/>
            <a:tailEnd/>
          </a:ln>
          <a:extLst>
            <a:ext uri="{909E8E84-426E-40DD-AFC4-6F175D3DCCD1}">
              <a14:hiddenFill xmlns:a14="http://schemas.microsoft.com/office/drawing/2010/main">
                <a:noFill/>
              </a14:hiddenFill>
            </a:ext>
          </a:extLst>
        </p:spPr>
        <p:txBody>
          <a:bodyPr/>
          <a:lstStyle/>
          <a:p>
            <a:endParaRPr lang="en-US" sz="3200">
              <a:latin typeface="Arial"/>
              <a:cs typeface="Arial"/>
            </a:endParaRPr>
          </a:p>
        </p:txBody>
      </p:sp>
      <p:sp>
        <p:nvSpPr>
          <p:cNvPr id="106544" name="Rectangle 115"/>
          <p:cNvSpPr>
            <a:spLocks noChangeArrowheads="1"/>
          </p:cNvSpPr>
          <p:nvPr/>
        </p:nvSpPr>
        <p:spPr bwMode="auto">
          <a:xfrm>
            <a:off x="2832100" y="4697413"/>
            <a:ext cx="146050"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defTabSz="914400"/>
            <a:r>
              <a:rPr lang="en-US" sz="1050">
                <a:latin typeface="Arial"/>
                <a:cs typeface="Arial"/>
              </a:rPr>
              <a:t>5</a:t>
            </a:r>
          </a:p>
        </p:txBody>
      </p:sp>
      <p:sp>
        <p:nvSpPr>
          <p:cNvPr id="106545" name="Line 165"/>
          <p:cNvSpPr>
            <a:spLocks noChangeShapeType="1"/>
          </p:cNvSpPr>
          <p:nvPr/>
        </p:nvSpPr>
        <p:spPr bwMode="auto">
          <a:xfrm flipV="1">
            <a:off x="2905125" y="4624388"/>
            <a:ext cx="1588" cy="46037"/>
          </a:xfrm>
          <a:prstGeom prst="line">
            <a:avLst/>
          </a:prstGeom>
          <a:noFill/>
          <a:ln w="6350">
            <a:solidFill>
              <a:srgbClr val="23514E"/>
            </a:solidFill>
            <a:round/>
            <a:headEnd/>
            <a:tailEnd/>
          </a:ln>
          <a:extLst>
            <a:ext uri="{909E8E84-426E-40DD-AFC4-6F175D3DCCD1}">
              <a14:hiddenFill xmlns:a14="http://schemas.microsoft.com/office/drawing/2010/main">
                <a:noFill/>
              </a14:hiddenFill>
            </a:ext>
          </a:extLst>
        </p:spPr>
        <p:txBody>
          <a:bodyPr/>
          <a:lstStyle/>
          <a:p>
            <a:endParaRPr lang="en-US" sz="3200">
              <a:latin typeface="Arial"/>
              <a:cs typeface="Arial"/>
            </a:endParaRPr>
          </a:p>
        </p:txBody>
      </p:sp>
      <p:sp>
        <p:nvSpPr>
          <p:cNvPr id="106546" name="Rectangle 116"/>
          <p:cNvSpPr>
            <a:spLocks noChangeArrowheads="1"/>
          </p:cNvSpPr>
          <p:nvPr/>
        </p:nvSpPr>
        <p:spPr bwMode="auto">
          <a:xfrm>
            <a:off x="3146425" y="4697413"/>
            <a:ext cx="147638"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defTabSz="914400"/>
            <a:r>
              <a:rPr lang="en-US" sz="1050">
                <a:latin typeface="Arial"/>
                <a:cs typeface="Arial"/>
              </a:rPr>
              <a:t>6</a:t>
            </a:r>
          </a:p>
        </p:txBody>
      </p:sp>
      <p:sp>
        <p:nvSpPr>
          <p:cNvPr id="106547" name="Line 166"/>
          <p:cNvSpPr>
            <a:spLocks noChangeShapeType="1"/>
          </p:cNvSpPr>
          <p:nvPr/>
        </p:nvSpPr>
        <p:spPr bwMode="auto">
          <a:xfrm flipV="1">
            <a:off x="3219450" y="4624388"/>
            <a:ext cx="1588" cy="46037"/>
          </a:xfrm>
          <a:prstGeom prst="line">
            <a:avLst/>
          </a:prstGeom>
          <a:noFill/>
          <a:ln w="6350">
            <a:solidFill>
              <a:srgbClr val="23514E"/>
            </a:solidFill>
            <a:round/>
            <a:headEnd/>
            <a:tailEnd/>
          </a:ln>
          <a:extLst>
            <a:ext uri="{909E8E84-426E-40DD-AFC4-6F175D3DCCD1}">
              <a14:hiddenFill xmlns:a14="http://schemas.microsoft.com/office/drawing/2010/main">
                <a:noFill/>
              </a14:hiddenFill>
            </a:ext>
          </a:extLst>
        </p:spPr>
        <p:txBody>
          <a:bodyPr/>
          <a:lstStyle/>
          <a:p>
            <a:endParaRPr lang="en-US" sz="3200">
              <a:latin typeface="Arial"/>
              <a:cs typeface="Arial"/>
            </a:endParaRPr>
          </a:p>
        </p:txBody>
      </p:sp>
      <p:sp>
        <p:nvSpPr>
          <p:cNvPr id="106548" name="Rectangle 117"/>
          <p:cNvSpPr>
            <a:spLocks noChangeArrowheads="1"/>
          </p:cNvSpPr>
          <p:nvPr/>
        </p:nvSpPr>
        <p:spPr bwMode="auto">
          <a:xfrm>
            <a:off x="3462338" y="4697413"/>
            <a:ext cx="146050"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defTabSz="914400"/>
            <a:r>
              <a:rPr lang="en-US" sz="1050">
                <a:latin typeface="Arial"/>
                <a:cs typeface="Arial"/>
              </a:rPr>
              <a:t>7</a:t>
            </a:r>
          </a:p>
        </p:txBody>
      </p:sp>
      <p:sp>
        <p:nvSpPr>
          <p:cNvPr id="106549" name="Line 167"/>
          <p:cNvSpPr>
            <a:spLocks noChangeShapeType="1"/>
          </p:cNvSpPr>
          <p:nvPr/>
        </p:nvSpPr>
        <p:spPr bwMode="auto">
          <a:xfrm flipV="1">
            <a:off x="3533775" y="4624388"/>
            <a:ext cx="1588" cy="46037"/>
          </a:xfrm>
          <a:prstGeom prst="line">
            <a:avLst/>
          </a:prstGeom>
          <a:noFill/>
          <a:ln w="6350">
            <a:solidFill>
              <a:srgbClr val="23514E"/>
            </a:solidFill>
            <a:round/>
            <a:headEnd/>
            <a:tailEnd/>
          </a:ln>
          <a:extLst>
            <a:ext uri="{909E8E84-426E-40DD-AFC4-6F175D3DCCD1}">
              <a14:hiddenFill xmlns:a14="http://schemas.microsoft.com/office/drawing/2010/main">
                <a:noFill/>
              </a14:hiddenFill>
            </a:ext>
          </a:extLst>
        </p:spPr>
        <p:txBody>
          <a:bodyPr/>
          <a:lstStyle/>
          <a:p>
            <a:endParaRPr lang="en-US" sz="3200">
              <a:latin typeface="Arial"/>
              <a:cs typeface="Arial"/>
            </a:endParaRPr>
          </a:p>
        </p:txBody>
      </p:sp>
      <p:sp>
        <p:nvSpPr>
          <p:cNvPr id="106550" name="Rectangle 118"/>
          <p:cNvSpPr>
            <a:spLocks noChangeArrowheads="1"/>
          </p:cNvSpPr>
          <p:nvPr/>
        </p:nvSpPr>
        <p:spPr bwMode="auto">
          <a:xfrm>
            <a:off x="3776663" y="4697413"/>
            <a:ext cx="146050"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defTabSz="914400"/>
            <a:r>
              <a:rPr lang="en-US" sz="1050">
                <a:latin typeface="Arial"/>
                <a:cs typeface="Arial"/>
              </a:rPr>
              <a:t>8</a:t>
            </a:r>
          </a:p>
        </p:txBody>
      </p:sp>
      <p:sp>
        <p:nvSpPr>
          <p:cNvPr id="106551" name="Line 168"/>
          <p:cNvSpPr>
            <a:spLocks noChangeShapeType="1"/>
          </p:cNvSpPr>
          <p:nvPr/>
        </p:nvSpPr>
        <p:spPr bwMode="auto">
          <a:xfrm flipV="1">
            <a:off x="3849688" y="4624388"/>
            <a:ext cx="1587" cy="46037"/>
          </a:xfrm>
          <a:prstGeom prst="line">
            <a:avLst/>
          </a:prstGeom>
          <a:noFill/>
          <a:ln w="6350">
            <a:solidFill>
              <a:srgbClr val="23514E"/>
            </a:solidFill>
            <a:round/>
            <a:headEnd/>
            <a:tailEnd/>
          </a:ln>
          <a:extLst>
            <a:ext uri="{909E8E84-426E-40DD-AFC4-6F175D3DCCD1}">
              <a14:hiddenFill xmlns:a14="http://schemas.microsoft.com/office/drawing/2010/main">
                <a:noFill/>
              </a14:hiddenFill>
            </a:ext>
          </a:extLst>
        </p:spPr>
        <p:txBody>
          <a:bodyPr/>
          <a:lstStyle/>
          <a:p>
            <a:endParaRPr lang="en-US" sz="3200">
              <a:latin typeface="Arial"/>
              <a:cs typeface="Arial"/>
            </a:endParaRPr>
          </a:p>
        </p:txBody>
      </p:sp>
      <p:sp>
        <p:nvSpPr>
          <p:cNvPr id="106552" name="Rectangle 119"/>
          <p:cNvSpPr>
            <a:spLocks noChangeArrowheads="1"/>
          </p:cNvSpPr>
          <p:nvPr/>
        </p:nvSpPr>
        <p:spPr bwMode="auto">
          <a:xfrm>
            <a:off x="4090988" y="4697413"/>
            <a:ext cx="146050"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defTabSz="914400"/>
            <a:r>
              <a:rPr lang="en-US" sz="1050">
                <a:latin typeface="Arial"/>
                <a:cs typeface="Arial"/>
              </a:rPr>
              <a:t>9</a:t>
            </a:r>
          </a:p>
        </p:txBody>
      </p:sp>
      <p:sp>
        <p:nvSpPr>
          <p:cNvPr id="106553" name="Line 169"/>
          <p:cNvSpPr>
            <a:spLocks noChangeShapeType="1"/>
          </p:cNvSpPr>
          <p:nvPr/>
        </p:nvSpPr>
        <p:spPr bwMode="auto">
          <a:xfrm flipV="1">
            <a:off x="4164013" y="4624388"/>
            <a:ext cx="1587" cy="46037"/>
          </a:xfrm>
          <a:prstGeom prst="line">
            <a:avLst/>
          </a:prstGeom>
          <a:noFill/>
          <a:ln w="6350">
            <a:solidFill>
              <a:srgbClr val="23514E"/>
            </a:solidFill>
            <a:round/>
            <a:headEnd/>
            <a:tailEnd/>
          </a:ln>
          <a:extLst>
            <a:ext uri="{909E8E84-426E-40DD-AFC4-6F175D3DCCD1}">
              <a14:hiddenFill xmlns:a14="http://schemas.microsoft.com/office/drawing/2010/main">
                <a:noFill/>
              </a14:hiddenFill>
            </a:ext>
          </a:extLst>
        </p:spPr>
        <p:txBody>
          <a:bodyPr/>
          <a:lstStyle/>
          <a:p>
            <a:endParaRPr lang="en-US" sz="3200">
              <a:latin typeface="Arial"/>
              <a:cs typeface="Arial"/>
            </a:endParaRPr>
          </a:p>
        </p:txBody>
      </p:sp>
      <p:sp>
        <p:nvSpPr>
          <p:cNvPr id="106554" name="Rectangle 120"/>
          <p:cNvSpPr>
            <a:spLocks noChangeArrowheads="1"/>
          </p:cNvSpPr>
          <p:nvPr/>
        </p:nvSpPr>
        <p:spPr bwMode="auto">
          <a:xfrm>
            <a:off x="4405038" y="4697413"/>
            <a:ext cx="149774"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r>
              <a:rPr lang="en-US" sz="1050">
                <a:latin typeface="Arial"/>
                <a:cs typeface="Arial"/>
              </a:rPr>
              <a:t>10</a:t>
            </a:r>
          </a:p>
        </p:txBody>
      </p:sp>
      <p:sp>
        <p:nvSpPr>
          <p:cNvPr id="106555" name="Line 170"/>
          <p:cNvSpPr>
            <a:spLocks noChangeShapeType="1"/>
          </p:cNvSpPr>
          <p:nvPr/>
        </p:nvSpPr>
        <p:spPr bwMode="auto">
          <a:xfrm flipV="1">
            <a:off x="4478338" y="4624388"/>
            <a:ext cx="1587" cy="46037"/>
          </a:xfrm>
          <a:prstGeom prst="line">
            <a:avLst/>
          </a:prstGeom>
          <a:noFill/>
          <a:ln w="6350">
            <a:solidFill>
              <a:srgbClr val="23514E"/>
            </a:solidFill>
            <a:round/>
            <a:headEnd/>
            <a:tailEnd/>
          </a:ln>
          <a:extLst>
            <a:ext uri="{909E8E84-426E-40DD-AFC4-6F175D3DCCD1}">
              <a14:hiddenFill xmlns:a14="http://schemas.microsoft.com/office/drawing/2010/main">
                <a:noFill/>
              </a14:hiddenFill>
            </a:ext>
          </a:extLst>
        </p:spPr>
        <p:txBody>
          <a:bodyPr/>
          <a:lstStyle/>
          <a:p>
            <a:endParaRPr lang="en-US" sz="3200">
              <a:latin typeface="Arial"/>
              <a:cs typeface="Arial"/>
            </a:endParaRPr>
          </a:p>
        </p:txBody>
      </p:sp>
      <p:sp>
        <p:nvSpPr>
          <p:cNvPr id="106556" name="Rectangle 186"/>
          <p:cNvSpPr>
            <a:spLocks noChangeArrowheads="1"/>
          </p:cNvSpPr>
          <p:nvPr/>
        </p:nvSpPr>
        <p:spPr bwMode="auto">
          <a:xfrm>
            <a:off x="1752600" y="4953000"/>
            <a:ext cx="240401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a:r>
              <a:rPr lang="en-US" sz="1400" b="1" dirty="0">
                <a:latin typeface="Arial"/>
                <a:cs typeface="Arial"/>
              </a:rPr>
              <a:t>Duration of treatment (days)</a:t>
            </a:r>
          </a:p>
        </p:txBody>
      </p:sp>
      <p:sp>
        <p:nvSpPr>
          <p:cNvPr id="106557" name="TextBox 273"/>
          <p:cNvSpPr txBox="1">
            <a:spLocks noChangeArrowheads="1"/>
          </p:cNvSpPr>
          <p:nvPr/>
        </p:nvSpPr>
        <p:spPr bwMode="auto">
          <a:xfrm>
            <a:off x="806074" y="4497388"/>
            <a:ext cx="371851"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1050">
                <a:latin typeface="Arial"/>
                <a:cs typeface="Arial"/>
              </a:rPr>
              <a:t>5.6</a:t>
            </a:r>
          </a:p>
        </p:txBody>
      </p:sp>
      <p:sp>
        <p:nvSpPr>
          <p:cNvPr id="106558" name="TextBox 274"/>
          <p:cNvSpPr txBox="1">
            <a:spLocks noChangeArrowheads="1"/>
          </p:cNvSpPr>
          <p:nvPr/>
        </p:nvSpPr>
        <p:spPr bwMode="auto">
          <a:xfrm>
            <a:off x="806074" y="4175125"/>
            <a:ext cx="371851"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1050">
                <a:latin typeface="Arial"/>
                <a:cs typeface="Arial"/>
              </a:rPr>
              <a:t>6.7</a:t>
            </a:r>
          </a:p>
        </p:txBody>
      </p:sp>
      <p:sp>
        <p:nvSpPr>
          <p:cNvPr id="106559" name="TextBox 275"/>
          <p:cNvSpPr txBox="1">
            <a:spLocks noChangeArrowheads="1"/>
          </p:cNvSpPr>
          <p:nvPr/>
        </p:nvSpPr>
        <p:spPr bwMode="auto">
          <a:xfrm>
            <a:off x="806074" y="3852863"/>
            <a:ext cx="371851"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1050">
                <a:latin typeface="Arial"/>
                <a:cs typeface="Arial"/>
              </a:rPr>
              <a:t>7.8</a:t>
            </a:r>
          </a:p>
        </p:txBody>
      </p:sp>
      <p:sp>
        <p:nvSpPr>
          <p:cNvPr id="106560" name="TextBox 276"/>
          <p:cNvSpPr txBox="1">
            <a:spLocks noChangeArrowheads="1"/>
          </p:cNvSpPr>
          <p:nvPr/>
        </p:nvSpPr>
        <p:spPr bwMode="auto">
          <a:xfrm>
            <a:off x="806074" y="3529013"/>
            <a:ext cx="371851"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1050">
                <a:latin typeface="Arial"/>
                <a:cs typeface="Arial"/>
              </a:rPr>
              <a:t>8.9</a:t>
            </a:r>
          </a:p>
        </p:txBody>
      </p:sp>
      <p:sp>
        <p:nvSpPr>
          <p:cNvPr id="106561" name="TextBox 277"/>
          <p:cNvSpPr txBox="1">
            <a:spLocks noChangeArrowheads="1"/>
          </p:cNvSpPr>
          <p:nvPr/>
        </p:nvSpPr>
        <p:spPr bwMode="auto">
          <a:xfrm>
            <a:off x="731187" y="3206750"/>
            <a:ext cx="446738"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1050">
                <a:latin typeface="Arial"/>
                <a:cs typeface="Arial"/>
              </a:rPr>
              <a:t>10.0</a:t>
            </a:r>
          </a:p>
        </p:txBody>
      </p:sp>
      <p:sp>
        <p:nvSpPr>
          <p:cNvPr id="106562" name="TextBox 278"/>
          <p:cNvSpPr txBox="1">
            <a:spLocks noChangeArrowheads="1"/>
          </p:cNvSpPr>
          <p:nvPr/>
        </p:nvSpPr>
        <p:spPr bwMode="auto">
          <a:xfrm>
            <a:off x="741181" y="2884488"/>
            <a:ext cx="436744"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1050" dirty="0">
                <a:latin typeface="Arial"/>
                <a:cs typeface="Arial"/>
              </a:rPr>
              <a:t>11.1</a:t>
            </a:r>
          </a:p>
        </p:txBody>
      </p:sp>
      <p:sp>
        <p:nvSpPr>
          <p:cNvPr id="106563" name="TextBox 279"/>
          <p:cNvSpPr txBox="1">
            <a:spLocks noChangeArrowheads="1"/>
          </p:cNvSpPr>
          <p:nvPr/>
        </p:nvSpPr>
        <p:spPr bwMode="auto">
          <a:xfrm>
            <a:off x="731187" y="2562225"/>
            <a:ext cx="446738"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1050">
                <a:latin typeface="Arial"/>
                <a:cs typeface="Arial"/>
              </a:rPr>
              <a:t>12.2</a:t>
            </a:r>
          </a:p>
        </p:txBody>
      </p:sp>
      <p:sp>
        <p:nvSpPr>
          <p:cNvPr id="106564" name="TextBox 280"/>
          <p:cNvSpPr txBox="1">
            <a:spLocks noChangeArrowheads="1"/>
          </p:cNvSpPr>
          <p:nvPr/>
        </p:nvSpPr>
        <p:spPr bwMode="auto">
          <a:xfrm>
            <a:off x="731187" y="2239963"/>
            <a:ext cx="446738"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1050">
                <a:latin typeface="Arial"/>
                <a:cs typeface="Arial"/>
              </a:rPr>
              <a:t>13.3</a:t>
            </a:r>
          </a:p>
        </p:txBody>
      </p:sp>
      <p:sp>
        <p:nvSpPr>
          <p:cNvPr id="106565" name="Text Box 79"/>
          <p:cNvSpPr txBox="1">
            <a:spLocks noChangeArrowheads="1"/>
          </p:cNvSpPr>
          <p:nvPr/>
        </p:nvSpPr>
        <p:spPr bwMode="auto">
          <a:xfrm>
            <a:off x="1854200" y="4283075"/>
            <a:ext cx="1403350"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050">
                <a:latin typeface="Arial"/>
                <a:cs typeface="Arial"/>
              </a:rPr>
              <a:t>*p &lt; 0.01; </a:t>
            </a:r>
            <a:r>
              <a:rPr lang="en-US" sz="1050" baseline="30000">
                <a:latin typeface="Arial"/>
                <a:cs typeface="Arial"/>
              </a:rPr>
              <a:t>¶</a:t>
            </a:r>
            <a:r>
              <a:rPr lang="en-US" sz="1050">
                <a:latin typeface="Arial"/>
                <a:cs typeface="Arial"/>
              </a:rPr>
              <a:t>p &lt; 0.05.</a:t>
            </a:r>
          </a:p>
        </p:txBody>
      </p:sp>
      <p:sp>
        <p:nvSpPr>
          <p:cNvPr id="106566" name="Rectangle 147"/>
          <p:cNvSpPr>
            <a:spLocks noChangeArrowheads="1"/>
          </p:cNvSpPr>
          <p:nvPr/>
        </p:nvSpPr>
        <p:spPr bwMode="auto">
          <a:xfrm>
            <a:off x="3805238" y="3175000"/>
            <a:ext cx="51296"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a:r>
              <a:rPr lang="en-US" sz="1050" baseline="30000">
                <a:latin typeface="Arial"/>
                <a:cs typeface="Arial"/>
              </a:rPr>
              <a:t>¶</a:t>
            </a:r>
            <a:endParaRPr lang="en-US" sz="1050">
              <a:latin typeface="Arial"/>
              <a:cs typeface="Arial"/>
            </a:endParaRPr>
          </a:p>
        </p:txBody>
      </p:sp>
      <p:sp>
        <p:nvSpPr>
          <p:cNvPr id="106567" name="Text Box 79"/>
          <p:cNvSpPr txBox="1">
            <a:spLocks noChangeArrowheads="1"/>
          </p:cNvSpPr>
          <p:nvPr/>
        </p:nvSpPr>
        <p:spPr bwMode="auto">
          <a:xfrm>
            <a:off x="4122738" y="2922588"/>
            <a:ext cx="57308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400">
                <a:latin typeface="Arial"/>
                <a:cs typeface="Arial"/>
              </a:rPr>
              <a:t>SSI</a:t>
            </a:r>
          </a:p>
        </p:txBody>
      </p:sp>
      <p:sp>
        <p:nvSpPr>
          <p:cNvPr id="106568" name="Text Box 79"/>
          <p:cNvSpPr txBox="1">
            <a:spLocks noChangeArrowheads="1"/>
          </p:cNvSpPr>
          <p:nvPr/>
        </p:nvSpPr>
        <p:spPr bwMode="auto">
          <a:xfrm>
            <a:off x="4122738" y="4283075"/>
            <a:ext cx="57308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400">
                <a:latin typeface="Arial"/>
                <a:cs typeface="Arial"/>
              </a:rPr>
              <a:t>BBI</a:t>
            </a:r>
          </a:p>
        </p:txBody>
      </p:sp>
      <p:grpSp>
        <p:nvGrpSpPr>
          <p:cNvPr id="106569" name="Group 65"/>
          <p:cNvGrpSpPr>
            <a:grpSpLocks/>
          </p:cNvGrpSpPr>
          <p:nvPr/>
        </p:nvGrpSpPr>
        <p:grpSpPr bwMode="auto">
          <a:xfrm>
            <a:off x="8262938" y="3932238"/>
            <a:ext cx="57150" cy="125412"/>
            <a:chOff x="2317" y="2455"/>
            <a:chExt cx="36" cy="100"/>
          </a:xfrm>
        </p:grpSpPr>
        <p:sp>
          <p:nvSpPr>
            <p:cNvPr id="106679" name="Line 63"/>
            <p:cNvSpPr>
              <a:spLocks noChangeShapeType="1"/>
            </p:cNvSpPr>
            <p:nvPr/>
          </p:nvSpPr>
          <p:spPr bwMode="auto">
            <a:xfrm>
              <a:off x="2335" y="2455"/>
              <a:ext cx="1" cy="100"/>
            </a:xfrm>
            <a:prstGeom prst="line">
              <a:avLst/>
            </a:prstGeom>
            <a:noFill/>
            <a:ln w="8">
              <a:solidFill>
                <a:srgbClr val="7B1616"/>
              </a:solidFill>
              <a:round/>
              <a:headEnd/>
              <a:tailEnd/>
            </a:ln>
            <a:extLst>
              <a:ext uri="{909E8E84-426E-40DD-AFC4-6F175D3DCCD1}">
                <a14:hiddenFill xmlns:a14="http://schemas.microsoft.com/office/drawing/2010/main">
                  <a:noFill/>
                </a14:hiddenFill>
              </a:ext>
            </a:extLst>
          </p:spPr>
          <p:txBody>
            <a:bodyPr/>
            <a:lstStyle/>
            <a:p>
              <a:endParaRPr lang="en-US" sz="3200">
                <a:latin typeface="Arial"/>
                <a:cs typeface="Arial"/>
              </a:endParaRPr>
            </a:p>
          </p:txBody>
        </p:sp>
        <p:sp>
          <p:nvSpPr>
            <p:cNvPr id="106680" name="Line 64"/>
            <p:cNvSpPr>
              <a:spLocks noChangeShapeType="1"/>
            </p:cNvSpPr>
            <p:nvPr/>
          </p:nvSpPr>
          <p:spPr bwMode="auto">
            <a:xfrm>
              <a:off x="2317" y="2455"/>
              <a:ext cx="36" cy="1"/>
            </a:xfrm>
            <a:prstGeom prst="line">
              <a:avLst/>
            </a:prstGeom>
            <a:noFill/>
            <a:ln w="8">
              <a:solidFill>
                <a:srgbClr val="7B1616"/>
              </a:solidFill>
              <a:round/>
              <a:headEnd/>
              <a:tailEnd/>
            </a:ln>
            <a:extLst>
              <a:ext uri="{909E8E84-426E-40DD-AFC4-6F175D3DCCD1}">
                <a14:hiddenFill xmlns:a14="http://schemas.microsoft.com/office/drawing/2010/main">
                  <a:noFill/>
                </a14:hiddenFill>
              </a:ext>
            </a:extLst>
          </p:spPr>
          <p:txBody>
            <a:bodyPr/>
            <a:lstStyle/>
            <a:p>
              <a:endParaRPr lang="en-US" sz="3200">
                <a:latin typeface="Arial"/>
                <a:cs typeface="Arial"/>
              </a:endParaRPr>
            </a:p>
          </p:txBody>
        </p:sp>
      </p:grpSp>
      <p:sp>
        <p:nvSpPr>
          <p:cNvPr id="106570" name="Rectangle 110"/>
          <p:cNvSpPr>
            <a:spLocks noChangeArrowheads="1"/>
          </p:cNvSpPr>
          <p:nvPr/>
        </p:nvSpPr>
        <p:spPr bwMode="auto">
          <a:xfrm>
            <a:off x="5562600" y="4697413"/>
            <a:ext cx="147638"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defTabSz="914400"/>
            <a:r>
              <a:rPr lang="en-US" sz="1050">
                <a:latin typeface="Arial"/>
                <a:cs typeface="Arial"/>
              </a:rPr>
              <a:t>1</a:t>
            </a:r>
          </a:p>
        </p:txBody>
      </p:sp>
      <p:sp>
        <p:nvSpPr>
          <p:cNvPr id="106571" name="Rectangle 111"/>
          <p:cNvSpPr>
            <a:spLocks noChangeArrowheads="1"/>
          </p:cNvSpPr>
          <p:nvPr/>
        </p:nvSpPr>
        <p:spPr bwMode="auto">
          <a:xfrm>
            <a:off x="5010150" y="4697413"/>
            <a:ext cx="53816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defTabSz="914400"/>
            <a:r>
              <a:rPr lang="en-US" sz="1000">
                <a:latin typeface="Arial"/>
                <a:cs typeface="Arial"/>
              </a:rPr>
              <a:t>Randomi-zation</a:t>
            </a:r>
          </a:p>
        </p:txBody>
      </p:sp>
      <p:sp>
        <p:nvSpPr>
          <p:cNvPr id="106572" name="Rectangle 112"/>
          <p:cNvSpPr>
            <a:spLocks noChangeArrowheads="1"/>
          </p:cNvSpPr>
          <p:nvPr/>
        </p:nvSpPr>
        <p:spPr bwMode="auto">
          <a:xfrm>
            <a:off x="5937907" y="4697413"/>
            <a:ext cx="74887"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r>
              <a:rPr lang="en-US" sz="1050">
                <a:latin typeface="Arial"/>
                <a:cs typeface="Arial"/>
              </a:rPr>
              <a:t>2</a:t>
            </a:r>
          </a:p>
        </p:txBody>
      </p:sp>
      <p:sp>
        <p:nvSpPr>
          <p:cNvPr id="106573" name="Rectangle 113"/>
          <p:cNvSpPr>
            <a:spLocks noChangeArrowheads="1"/>
          </p:cNvSpPr>
          <p:nvPr/>
        </p:nvSpPr>
        <p:spPr bwMode="auto">
          <a:xfrm>
            <a:off x="6227763" y="4697413"/>
            <a:ext cx="146050"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defTabSz="914400"/>
            <a:r>
              <a:rPr lang="en-US" sz="1050">
                <a:latin typeface="Arial"/>
                <a:cs typeface="Arial"/>
              </a:rPr>
              <a:t>3</a:t>
            </a:r>
          </a:p>
        </p:txBody>
      </p:sp>
      <p:sp>
        <p:nvSpPr>
          <p:cNvPr id="106574" name="Rectangle 114"/>
          <p:cNvSpPr>
            <a:spLocks noChangeArrowheads="1"/>
          </p:cNvSpPr>
          <p:nvPr/>
        </p:nvSpPr>
        <p:spPr bwMode="auto">
          <a:xfrm>
            <a:off x="6559550" y="4697413"/>
            <a:ext cx="147638"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defTabSz="914400"/>
            <a:r>
              <a:rPr lang="en-US" sz="1050">
                <a:latin typeface="Arial"/>
                <a:cs typeface="Arial"/>
              </a:rPr>
              <a:t>4</a:t>
            </a:r>
          </a:p>
        </p:txBody>
      </p:sp>
      <p:sp>
        <p:nvSpPr>
          <p:cNvPr id="106575" name="Rectangle 115"/>
          <p:cNvSpPr>
            <a:spLocks noChangeArrowheads="1"/>
          </p:cNvSpPr>
          <p:nvPr/>
        </p:nvSpPr>
        <p:spPr bwMode="auto">
          <a:xfrm>
            <a:off x="6892925" y="4697413"/>
            <a:ext cx="146050"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defTabSz="914400"/>
            <a:r>
              <a:rPr lang="en-US" sz="1050">
                <a:latin typeface="Arial"/>
                <a:cs typeface="Arial"/>
              </a:rPr>
              <a:t>5</a:t>
            </a:r>
          </a:p>
        </p:txBody>
      </p:sp>
      <p:sp>
        <p:nvSpPr>
          <p:cNvPr id="106576" name="Rectangle 116"/>
          <p:cNvSpPr>
            <a:spLocks noChangeArrowheads="1"/>
          </p:cNvSpPr>
          <p:nvPr/>
        </p:nvSpPr>
        <p:spPr bwMode="auto">
          <a:xfrm>
            <a:off x="7224713" y="4697413"/>
            <a:ext cx="146050"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defTabSz="914400"/>
            <a:r>
              <a:rPr lang="en-US" sz="1050">
                <a:latin typeface="Arial"/>
                <a:cs typeface="Arial"/>
              </a:rPr>
              <a:t>6</a:t>
            </a:r>
          </a:p>
        </p:txBody>
      </p:sp>
      <p:sp>
        <p:nvSpPr>
          <p:cNvPr id="106577" name="Rectangle 117"/>
          <p:cNvSpPr>
            <a:spLocks noChangeArrowheads="1"/>
          </p:cNvSpPr>
          <p:nvPr/>
        </p:nvSpPr>
        <p:spPr bwMode="auto">
          <a:xfrm>
            <a:off x="7558088" y="4697413"/>
            <a:ext cx="146050"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defTabSz="914400"/>
            <a:r>
              <a:rPr lang="en-US" sz="1050">
                <a:latin typeface="Arial"/>
                <a:cs typeface="Arial"/>
              </a:rPr>
              <a:t>7</a:t>
            </a:r>
          </a:p>
        </p:txBody>
      </p:sp>
      <p:sp>
        <p:nvSpPr>
          <p:cNvPr id="106578" name="Rectangle 118"/>
          <p:cNvSpPr>
            <a:spLocks noChangeArrowheads="1"/>
          </p:cNvSpPr>
          <p:nvPr/>
        </p:nvSpPr>
        <p:spPr bwMode="auto">
          <a:xfrm>
            <a:off x="7889875" y="4697413"/>
            <a:ext cx="146050"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defTabSz="914400"/>
            <a:r>
              <a:rPr lang="en-US" sz="1050">
                <a:latin typeface="Arial"/>
                <a:cs typeface="Arial"/>
              </a:rPr>
              <a:t>8</a:t>
            </a:r>
          </a:p>
        </p:txBody>
      </p:sp>
      <p:sp>
        <p:nvSpPr>
          <p:cNvPr id="106579" name="Rectangle 119"/>
          <p:cNvSpPr>
            <a:spLocks noChangeArrowheads="1"/>
          </p:cNvSpPr>
          <p:nvPr/>
        </p:nvSpPr>
        <p:spPr bwMode="auto">
          <a:xfrm>
            <a:off x="8221663" y="4697413"/>
            <a:ext cx="146050"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defTabSz="914400"/>
            <a:r>
              <a:rPr lang="en-US" sz="1050">
                <a:latin typeface="Arial"/>
                <a:cs typeface="Arial"/>
              </a:rPr>
              <a:t>9</a:t>
            </a:r>
          </a:p>
        </p:txBody>
      </p:sp>
      <p:sp>
        <p:nvSpPr>
          <p:cNvPr id="106580" name="Line 151"/>
          <p:cNvSpPr>
            <a:spLocks noChangeShapeType="1"/>
          </p:cNvSpPr>
          <p:nvPr/>
        </p:nvSpPr>
        <p:spPr bwMode="auto">
          <a:xfrm>
            <a:off x="5010150" y="2284413"/>
            <a:ext cx="1588" cy="2335212"/>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3200">
              <a:latin typeface="Arial"/>
              <a:cs typeface="Arial"/>
            </a:endParaRPr>
          </a:p>
        </p:txBody>
      </p:sp>
      <p:sp>
        <p:nvSpPr>
          <p:cNvPr id="189" name="Line 152"/>
          <p:cNvSpPr>
            <a:spLocks noChangeShapeType="1"/>
          </p:cNvSpPr>
          <p:nvPr/>
        </p:nvSpPr>
        <p:spPr bwMode="auto">
          <a:xfrm>
            <a:off x="4968875" y="4624388"/>
            <a:ext cx="3325813" cy="0"/>
          </a:xfrm>
          <a:prstGeom prst="line">
            <a:avLst/>
          </a:prstGeom>
          <a:noFill/>
          <a:ln w="6350">
            <a:solidFill>
              <a:srgbClr val="23514E"/>
            </a:solidFill>
            <a:round/>
            <a:headEnd/>
            <a:tailEnd/>
          </a:ln>
          <a:extLst/>
        </p:spPr>
        <p:txBody>
          <a:bodyPr/>
          <a:lstStyle/>
          <a:p>
            <a:pPr>
              <a:defRPr/>
            </a:pPr>
            <a:endParaRPr lang="en-US" sz="1050">
              <a:ln w="57150" cmpd="sng">
                <a:solidFill>
                  <a:schemeClr val="tx1"/>
                </a:solidFill>
              </a:ln>
              <a:latin typeface="Arial"/>
              <a:cs typeface="Arial"/>
            </a:endParaRPr>
          </a:p>
        </p:txBody>
      </p:sp>
      <p:sp>
        <p:nvSpPr>
          <p:cNvPr id="106582" name="Line 153"/>
          <p:cNvSpPr>
            <a:spLocks noChangeShapeType="1"/>
          </p:cNvSpPr>
          <p:nvPr/>
        </p:nvSpPr>
        <p:spPr bwMode="auto">
          <a:xfrm>
            <a:off x="4968875" y="4164013"/>
            <a:ext cx="41275" cy="1587"/>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3200">
              <a:latin typeface="Arial"/>
              <a:cs typeface="Arial"/>
            </a:endParaRPr>
          </a:p>
        </p:txBody>
      </p:sp>
      <p:sp>
        <p:nvSpPr>
          <p:cNvPr id="106583" name="Line 156"/>
          <p:cNvSpPr>
            <a:spLocks noChangeShapeType="1"/>
          </p:cNvSpPr>
          <p:nvPr/>
        </p:nvSpPr>
        <p:spPr bwMode="auto">
          <a:xfrm>
            <a:off x="4968875" y="3709988"/>
            <a:ext cx="41275" cy="0"/>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3200">
              <a:latin typeface="Arial"/>
              <a:cs typeface="Arial"/>
            </a:endParaRPr>
          </a:p>
        </p:txBody>
      </p:sp>
      <p:sp>
        <p:nvSpPr>
          <p:cNvPr id="106584" name="Line 157"/>
          <p:cNvSpPr>
            <a:spLocks noChangeShapeType="1"/>
          </p:cNvSpPr>
          <p:nvPr/>
        </p:nvSpPr>
        <p:spPr bwMode="auto">
          <a:xfrm>
            <a:off x="4968875" y="3254375"/>
            <a:ext cx="41275" cy="158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3200">
              <a:latin typeface="Arial"/>
              <a:cs typeface="Arial"/>
            </a:endParaRPr>
          </a:p>
        </p:txBody>
      </p:sp>
      <p:sp>
        <p:nvSpPr>
          <p:cNvPr id="106585" name="Line 158"/>
          <p:cNvSpPr>
            <a:spLocks noChangeShapeType="1"/>
          </p:cNvSpPr>
          <p:nvPr/>
        </p:nvSpPr>
        <p:spPr bwMode="auto">
          <a:xfrm>
            <a:off x="4968875" y="2800350"/>
            <a:ext cx="41275" cy="0"/>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3200">
              <a:latin typeface="Arial"/>
              <a:cs typeface="Arial"/>
            </a:endParaRPr>
          </a:p>
        </p:txBody>
      </p:sp>
      <p:sp>
        <p:nvSpPr>
          <p:cNvPr id="106586" name="Line 159"/>
          <p:cNvSpPr>
            <a:spLocks noChangeShapeType="1"/>
          </p:cNvSpPr>
          <p:nvPr/>
        </p:nvSpPr>
        <p:spPr bwMode="auto">
          <a:xfrm>
            <a:off x="4968875" y="2344738"/>
            <a:ext cx="41275" cy="1587"/>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3200">
              <a:latin typeface="Arial"/>
              <a:cs typeface="Arial"/>
            </a:endParaRPr>
          </a:p>
        </p:txBody>
      </p:sp>
      <p:sp>
        <p:nvSpPr>
          <p:cNvPr id="106587" name="Line 160"/>
          <p:cNvSpPr>
            <a:spLocks noChangeShapeType="1"/>
          </p:cNvSpPr>
          <p:nvPr/>
        </p:nvSpPr>
        <p:spPr bwMode="auto">
          <a:xfrm flipV="1">
            <a:off x="5295900" y="4624388"/>
            <a:ext cx="1588" cy="46037"/>
          </a:xfrm>
          <a:prstGeom prst="line">
            <a:avLst/>
          </a:prstGeom>
          <a:noFill/>
          <a:ln w="6350">
            <a:solidFill>
              <a:srgbClr val="23514E"/>
            </a:solidFill>
            <a:round/>
            <a:headEnd/>
            <a:tailEnd/>
          </a:ln>
          <a:extLst>
            <a:ext uri="{909E8E84-426E-40DD-AFC4-6F175D3DCCD1}">
              <a14:hiddenFill xmlns:a14="http://schemas.microsoft.com/office/drawing/2010/main">
                <a:noFill/>
              </a14:hiddenFill>
            </a:ext>
          </a:extLst>
        </p:spPr>
        <p:txBody>
          <a:bodyPr/>
          <a:lstStyle/>
          <a:p>
            <a:endParaRPr lang="en-US" sz="3200">
              <a:latin typeface="Arial"/>
              <a:cs typeface="Arial"/>
            </a:endParaRPr>
          </a:p>
        </p:txBody>
      </p:sp>
      <p:sp>
        <p:nvSpPr>
          <p:cNvPr id="106588" name="Line 161"/>
          <p:cNvSpPr>
            <a:spLocks noChangeShapeType="1"/>
          </p:cNvSpPr>
          <p:nvPr/>
        </p:nvSpPr>
        <p:spPr bwMode="auto">
          <a:xfrm flipV="1">
            <a:off x="5629275" y="4624388"/>
            <a:ext cx="1588" cy="46037"/>
          </a:xfrm>
          <a:prstGeom prst="line">
            <a:avLst/>
          </a:prstGeom>
          <a:noFill/>
          <a:ln w="6350">
            <a:solidFill>
              <a:srgbClr val="23514E"/>
            </a:solidFill>
            <a:round/>
            <a:headEnd/>
            <a:tailEnd/>
          </a:ln>
          <a:extLst>
            <a:ext uri="{909E8E84-426E-40DD-AFC4-6F175D3DCCD1}">
              <a14:hiddenFill xmlns:a14="http://schemas.microsoft.com/office/drawing/2010/main">
                <a:noFill/>
              </a14:hiddenFill>
            </a:ext>
          </a:extLst>
        </p:spPr>
        <p:txBody>
          <a:bodyPr/>
          <a:lstStyle/>
          <a:p>
            <a:endParaRPr lang="en-US" sz="3200">
              <a:latin typeface="Arial"/>
              <a:cs typeface="Arial"/>
            </a:endParaRPr>
          </a:p>
        </p:txBody>
      </p:sp>
      <p:sp>
        <p:nvSpPr>
          <p:cNvPr id="106589" name="Line 162"/>
          <p:cNvSpPr>
            <a:spLocks noChangeShapeType="1"/>
          </p:cNvSpPr>
          <p:nvPr/>
        </p:nvSpPr>
        <p:spPr bwMode="auto">
          <a:xfrm flipV="1">
            <a:off x="5967413" y="4624388"/>
            <a:ext cx="1587" cy="46037"/>
          </a:xfrm>
          <a:prstGeom prst="line">
            <a:avLst/>
          </a:prstGeom>
          <a:noFill/>
          <a:ln w="6350">
            <a:solidFill>
              <a:srgbClr val="23514E"/>
            </a:solidFill>
            <a:round/>
            <a:headEnd/>
            <a:tailEnd/>
          </a:ln>
          <a:extLst>
            <a:ext uri="{909E8E84-426E-40DD-AFC4-6F175D3DCCD1}">
              <a14:hiddenFill xmlns:a14="http://schemas.microsoft.com/office/drawing/2010/main">
                <a:noFill/>
              </a14:hiddenFill>
            </a:ext>
          </a:extLst>
        </p:spPr>
        <p:txBody>
          <a:bodyPr/>
          <a:lstStyle/>
          <a:p>
            <a:endParaRPr lang="en-US" sz="3200">
              <a:latin typeface="Arial"/>
              <a:cs typeface="Arial"/>
            </a:endParaRPr>
          </a:p>
        </p:txBody>
      </p:sp>
      <p:sp>
        <p:nvSpPr>
          <p:cNvPr id="106590" name="Line 163"/>
          <p:cNvSpPr>
            <a:spLocks noChangeShapeType="1"/>
          </p:cNvSpPr>
          <p:nvPr/>
        </p:nvSpPr>
        <p:spPr bwMode="auto">
          <a:xfrm flipV="1">
            <a:off x="6294438" y="4624388"/>
            <a:ext cx="1587" cy="46037"/>
          </a:xfrm>
          <a:prstGeom prst="line">
            <a:avLst/>
          </a:prstGeom>
          <a:noFill/>
          <a:ln w="6350">
            <a:solidFill>
              <a:srgbClr val="23514E"/>
            </a:solidFill>
            <a:round/>
            <a:headEnd/>
            <a:tailEnd/>
          </a:ln>
          <a:extLst>
            <a:ext uri="{909E8E84-426E-40DD-AFC4-6F175D3DCCD1}">
              <a14:hiddenFill xmlns:a14="http://schemas.microsoft.com/office/drawing/2010/main">
                <a:noFill/>
              </a14:hiddenFill>
            </a:ext>
          </a:extLst>
        </p:spPr>
        <p:txBody>
          <a:bodyPr/>
          <a:lstStyle/>
          <a:p>
            <a:endParaRPr lang="en-US" sz="3200">
              <a:latin typeface="Arial"/>
              <a:cs typeface="Arial"/>
            </a:endParaRPr>
          </a:p>
        </p:txBody>
      </p:sp>
      <p:sp>
        <p:nvSpPr>
          <p:cNvPr id="106591" name="Line 164"/>
          <p:cNvSpPr>
            <a:spLocks noChangeShapeType="1"/>
          </p:cNvSpPr>
          <p:nvPr/>
        </p:nvSpPr>
        <p:spPr bwMode="auto">
          <a:xfrm flipV="1">
            <a:off x="6627813" y="4624388"/>
            <a:ext cx="1587" cy="46037"/>
          </a:xfrm>
          <a:prstGeom prst="line">
            <a:avLst/>
          </a:prstGeom>
          <a:noFill/>
          <a:ln w="6350">
            <a:solidFill>
              <a:srgbClr val="23514E"/>
            </a:solidFill>
            <a:round/>
            <a:headEnd/>
            <a:tailEnd/>
          </a:ln>
          <a:extLst>
            <a:ext uri="{909E8E84-426E-40DD-AFC4-6F175D3DCCD1}">
              <a14:hiddenFill xmlns:a14="http://schemas.microsoft.com/office/drawing/2010/main">
                <a:noFill/>
              </a14:hiddenFill>
            </a:ext>
          </a:extLst>
        </p:spPr>
        <p:txBody>
          <a:bodyPr/>
          <a:lstStyle/>
          <a:p>
            <a:endParaRPr lang="en-US" sz="3200">
              <a:latin typeface="Arial"/>
              <a:cs typeface="Arial"/>
            </a:endParaRPr>
          </a:p>
        </p:txBody>
      </p:sp>
      <p:sp>
        <p:nvSpPr>
          <p:cNvPr id="106592" name="Line 165"/>
          <p:cNvSpPr>
            <a:spLocks noChangeShapeType="1"/>
          </p:cNvSpPr>
          <p:nvPr/>
        </p:nvSpPr>
        <p:spPr bwMode="auto">
          <a:xfrm flipV="1">
            <a:off x="6961188" y="4624388"/>
            <a:ext cx="1587" cy="46037"/>
          </a:xfrm>
          <a:prstGeom prst="line">
            <a:avLst/>
          </a:prstGeom>
          <a:noFill/>
          <a:ln w="6350">
            <a:solidFill>
              <a:srgbClr val="23514E"/>
            </a:solidFill>
            <a:round/>
            <a:headEnd/>
            <a:tailEnd/>
          </a:ln>
          <a:extLst>
            <a:ext uri="{909E8E84-426E-40DD-AFC4-6F175D3DCCD1}">
              <a14:hiddenFill xmlns:a14="http://schemas.microsoft.com/office/drawing/2010/main">
                <a:noFill/>
              </a14:hiddenFill>
            </a:ext>
          </a:extLst>
        </p:spPr>
        <p:txBody>
          <a:bodyPr/>
          <a:lstStyle/>
          <a:p>
            <a:endParaRPr lang="en-US" sz="3200">
              <a:latin typeface="Arial"/>
              <a:cs typeface="Arial"/>
            </a:endParaRPr>
          </a:p>
        </p:txBody>
      </p:sp>
      <p:sp>
        <p:nvSpPr>
          <p:cNvPr id="106593" name="Line 166"/>
          <p:cNvSpPr>
            <a:spLocks noChangeShapeType="1"/>
          </p:cNvSpPr>
          <p:nvPr/>
        </p:nvSpPr>
        <p:spPr bwMode="auto">
          <a:xfrm flipV="1">
            <a:off x="7294563" y="4624388"/>
            <a:ext cx="1587" cy="46037"/>
          </a:xfrm>
          <a:prstGeom prst="line">
            <a:avLst/>
          </a:prstGeom>
          <a:noFill/>
          <a:ln w="6350">
            <a:solidFill>
              <a:srgbClr val="23514E"/>
            </a:solidFill>
            <a:round/>
            <a:headEnd/>
            <a:tailEnd/>
          </a:ln>
          <a:extLst>
            <a:ext uri="{909E8E84-426E-40DD-AFC4-6F175D3DCCD1}">
              <a14:hiddenFill xmlns:a14="http://schemas.microsoft.com/office/drawing/2010/main">
                <a:noFill/>
              </a14:hiddenFill>
            </a:ext>
          </a:extLst>
        </p:spPr>
        <p:txBody>
          <a:bodyPr/>
          <a:lstStyle/>
          <a:p>
            <a:endParaRPr lang="en-US" sz="3200">
              <a:latin typeface="Arial"/>
              <a:cs typeface="Arial"/>
            </a:endParaRPr>
          </a:p>
        </p:txBody>
      </p:sp>
      <p:sp>
        <p:nvSpPr>
          <p:cNvPr id="106594" name="Line 167"/>
          <p:cNvSpPr>
            <a:spLocks noChangeShapeType="1"/>
          </p:cNvSpPr>
          <p:nvPr/>
        </p:nvSpPr>
        <p:spPr bwMode="auto">
          <a:xfrm flipV="1">
            <a:off x="7627938" y="4624388"/>
            <a:ext cx="1587" cy="46037"/>
          </a:xfrm>
          <a:prstGeom prst="line">
            <a:avLst/>
          </a:prstGeom>
          <a:noFill/>
          <a:ln w="6350">
            <a:solidFill>
              <a:srgbClr val="23514E"/>
            </a:solidFill>
            <a:round/>
            <a:headEnd/>
            <a:tailEnd/>
          </a:ln>
          <a:extLst>
            <a:ext uri="{909E8E84-426E-40DD-AFC4-6F175D3DCCD1}">
              <a14:hiddenFill xmlns:a14="http://schemas.microsoft.com/office/drawing/2010/main">
                <a:noFill/>
              </a14:hiddenFill>
            </a:ext>
          </a:extLst>
        </p:spPr>
        <p:txBody>
          <a:bodyPr/>
          <a:lstStyle/>
          <a:p>
            <a:endParaRPr lang="en-US" sz="3200">
              <a:latin typeface="Arial"/>
              <a:cs typeface="Arial"/>
            </a:endParaRPr>
          </a:p>
        </p:txBody>
      </p:sp>
      <p:sp>
        <p:nvSpPr>
          <p:cNvPr id="106595" name="Line 168"/>
          <p:cNvSpPr>
            <a:spLocks noChangeShapeType="1"/>
          </p:cNvSpPr>
          <p:nvPr/>
        </p:nvSpPr>
        <p:spPr bwMode="auto">
          <a:xfrm flipV="1">
            <a:off x="7959725" y="4624388"/>
            <a:ext cx="1588" cy="46037"/>
          </a:xfrm>
          <a:prstGeom prst="line">
            <a:avLst/>
          </a:prstGeom>
          <a:noFill/>
          <a:ln w="6350">
            <a:solidFill>
              <a:srgbClr val="23514E"/>
            </a:solidFill>
            <a:round/>
            <a:headEnd/>
            <a:tailEnd/>
          </a:ln>
          <a:extLst>
            <a:ext uri="{909E8E84-426E-40DD-AFC4-6F175D3DCCD1}">
              <a14:hiddenFill xmlns:a14="http://schemas.microsoft.com/office/drawing/2010/main">
                <a:noFill/>
              </a14:hiddenFill>
            </a:ext>
          </a:extLst>
        </p:spPr>
        <p:txBody>
          <a:bodyPr/>
          <a:lstStyle/>
          <a:p>
            <a:endParaRPr lang="en-US" sz="3200">
              <a:latin typeface="Arial"/>
              <a:cs typeface="Arial"/>
            </a:endParaRPr>
          </a:p>
        </p:txBody>
      </p:sp>
      <p:sp>
        <p:nvSpPr>
          <p:cNvPr id="106596" name="Line 170"/>
          <p:cNvSpPr>
            <a:spLocks noChangeShapeType="1"/>
          </p:cNvSpPr>
          <p:nvPr/>
        </p:nvSpPr>
        <p:spPr bwMode="auto">
          <a:xfrm flipV="1">
            <a:off x="8293100" y="4624388"/>
            <a:ext cx="1588" cy="46037"/>
          </a:xfrm>
          <a:prstGeom prst="line">
            <a:avLst/>
          </a:prstGeom>
          <a:noFill/>
          <a:ln w="6350">
            <a:solidFill>
              <a:srgbClr val="23514E"/>
            </a:solidFill>
            <a:round/>
            <a:headEnd/>
            <a:tailEnd/>
          </a:ln>
          <a:extLst>
            <a:ext uri="{909E8E84-426E-40DD-AFC4-6F175D3DCCD1}">
              <a14:hiddenFill xmlns:a14="http://schemas.microsoft.com/office/drawing/2010/main">
                <a:noFill/>
              </a14:hiddenFill>
            </a:ext>
          </a:extLst>
        </p:spPr>
        <p:txBody>
          <a:bodyPr/>
          <a:lstStyle/>
          <a:p>
            <a:endParaRPr lang="en-US" sz="3200">
              <a:latin typeface="Arial"/>
              <a:cs typeface="Arial"/>
            </a:endParaRPr>
          </a:p>
        </p:txBody>
      </p:sp>
      <p:sp>
        <p:nvSpPr>
          <p:cNvPr id="106597" name="Rectangle 186"/>
          <p:cNvSpPr>
            <a:spLocks noChangeArrowheads="1"/>
          </p:cNvSpPr>
          <p:nvPr/>
        </p:nvSpPr>
        <p:spPr bwMode="auto">
          <a:xfrm>
            <a:off x="5715000" y="4966156"/>
            <a:ext cx="240401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a:r>
              <a:rPr lang="en-US" sz="1400" b="1" dirty="0">
                <a:latin typeface="Arial"/>
                <a:cs typeface="Arial"/>
              </a:rPr>
              <a:t>Duration of treatment (days)</a:t>
            </a:r>
          </a:p>
        </p:txBody>
      </p:sp>
      <p:sp>
        <p:nvSpPr>
          <p:cNvPr id="106598" name="TextBox 274"/>
          <p:cNvSpPr txBox="1">
            <a:spLocks noChangeArrowheads="1"/>
          </p:cNvSpPr>
          <p:nvPr/>
        </p:nvSpPr>
        <p:spPr bwMode="auto">
          <a:xfrm>
            <a:off x="4630362" y="4487863"/>
            <a:ext cx="371851"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1050">
                <a:latin typeface="Arial"/>
                <a:cs typeface="Arial"/>
              </a:rPr>
              <a:t>6.7</a:t>
            </a:r>
          </a:p>
        </p:txBody>
      </p:sp>
      <p:sp>
        <p:nvSpPr>
          <p:cNvPr id="106599" name="TextBox 275"/>
          <p:cNvSpPr txBox="1">
            <a:spLocks noChangeArrowheads="1"/>
          </p:cNvSpPr>
          <p:nvPr/>
        </p:nvSpPr>
        <p:spPr bwMode="auto">
          <a:xfrm>
            <a:off x="4630362" y="4038600"/>
            <a:ext cx="371851"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1050">
                <a:latin typeface="Arial"/>
                <a:cs typeface="Arial"/>
              </a:rPr>
              <a:t>7.8</a:t>
            </a:r>
          </a:p>
        </p:txBody>
      </p:sp>
      <p:sp>
        <p:nvSpPr>
          <p:cNvPr id="106600" name="TextBox 276"/>
          <p:cNvSpPr txBox="1">
            <a:spLocks noChangeArrowheads="1"/>
          </p:cNvSpPr>
          <p:nvPr/>
        </p:nvSpPr>
        <p:spPr bwMode="auto">
          <a:xfrm>
            <a:off x="4630362" y="3589338"/>
            <a:ext cx="371851"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1050">
                <a:latin typeface="Arial"/>
                <a:cs typeface="Arial"/>
              </a:rPr>
              <a:t>8.9</a:t>
            </a:r>
          </a:p>
        </p:txBody>
      </p:sp>
      <p:sp>
        <p:nvSpPr>
          <p:cNvPr id="106601" name="TextBox 277"/>
          <p:cNvSpPr txBox="1">
            <a:spLocks noChangeArrowheads="1"/>
          </p:cNvSpPr>
          <p:nvPr/>
        </p:nvSpPr>
        <p:spPr bwMode="auto">
          <a:xfrm>
            <a:off x="4555475" y="3140075"/>
            <a:ext cx="446738"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1050">
                <a:latin typeface="Arial"/>
                <a:cs typeface="Arial"/>
              </a:rPr>
              <a:t>10.0</a:t>
            </a:r>
          </a:p>
        </p:txBody>
      </p:sp>
      <p:sp>
        <p:nvSpPr>
          <p:cNvPr id="106602" name="TextBox 278"/>
          <p:cNvSpPr txBox="1">
            <a:spLocks noChangeArrowheads="1"/>
          </p:cNvSpPr>
          <p:nvPr/>
        </p:nvSpPr>
        <p:spPr bwMode="auto">
          <a:xfrm>
            <a:off x="4565469" y="2689225"/>
            <a:ext cx="436744"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1050">
                <a:latin typeface="Arial"/>
                <a:cs typeface="Arial"/>
              </a:rPr>
              <a:t>11.1</a:t>
            </a:r>
          </a:p>
        </p:txBody>
      </p:sp>
      <p:sp>
        <p:nvSpPr>
          <p:cNvPr id="106603" name="TextBox 280"/>
          <p:cNvSpPr txBox="1">
            <a:spLocks noChangeArrowheads="1"/>
          </p:cNvSpPr>
          <p:nvPr/>
        </p:nvSpPr>
        <p:spPr bwMode="auto">
          <a:xfrm>
            <a:off x="4555475" y="2239963"/>
            <a:ext cx="446738"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1050">
                <a:latin typeface="Arial"/>
                <a:cs typeface="Arial"/>
              </a:rPr>
              <a:t>13.3</a:t>
            </a:r>
          </a:p>
        </p:txBody>
      </p:sp>
      <p:sp>
        <p:nvSpPr>
          <p:cNvPr id="106604" name="Text Box 79"/>
          <p:cNvSpPr txBox="1">
            <a:spLocks noChangeArrowheads="1"/>
          </p:cNvSpPr>
          <p:nvPr/>
        </p:nvSpPr>
        <p:spPr bwMode="auto">
          <a:xfrm>
            <a:off x="5316538" y="4283075"/>
            <a:ext cx="2303462"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050" dirty="0">
                <a:latin typeface="Arial"/>
                <a:cs typeface="Arial"/>
              </a:rPr>
              <a:t>*p &lt; 0.001, </a:t>
            </a:r>
            <a:r>
              <a:rPr lang="en-US" sz="1050" dirty="0" err="1">
                <a:latin typeface="Arial"/>
                <a:cs typeface="Arial"/>
              </a:rPr>
              <a:t>ŧp</a:t>
            </a:r>
            <a:r>
              <a:rPr lang="en-US" sz="1050" dirty="0">
                <a:latin typeface="Arial"/>
                <a:cs typeface="Arial"/>
              </a:rPr>
              <a:t> = 0.02, †p = 0.01</a:t>
            </a:r>
          </a:p>
        </p:txBody>
      </p:sp>
      <p:sp>
        <p:nvSpPr>
          <p:cNvPr id="106605" name="Text Box 79"/>
          <p:cNvSpPr txBox="1">
            <a:spLocks noChangeArrowheads="1"/>
          </p:cNvSpPr>
          <p:nvPr/>
        </p:nvSpPr>
        <p:spPr bwMode="auto">
          <a:xfrm>
            <a:off x="7945438" y="2922588"/>
            <a:ext cx="57467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400">
                <a:latin typeface="Arial"/>
                <a:cs typeface="Arial"/>
              </a:rPr>
              <a:t>SSI</a:t>
            </a:r>
          </a:p>
        </p:txBody>
      </p:sp>
      <p:sp>
        <p:nvSpPr>
          <p:cNvPr id="106606" name="Text Box 79"/>
          <p:cNvSpPr txBox="1">
            <a:spLocks noChangeArrowheads="1"/>
          </p:cNvSpPr>
          <p:nvPr/>
        </p:nvSpPr>
        <p:spPr bwMode="auto">
          <a:xfrm>
            <a:off x="7945438" y="4283075"/>
            <a:ext cx="57467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400">
                <a:latin typeface="Arial"/>
                <a:cs typeface="Arial"/>
              </a:rPr>
              <a:t>BBI</a:t>
            </a:r>
          </a:p>
        </p:txBody>
      </p:sp>
      <p:sp>
        <p:nvSpPr>
          <p:cNvPr id="215" name="Freeform 214"/>
          <p:cNvSpPr/>
          <p:nvPr/>
        </p:nvSpPr>
        <p:spPr>
          <a:xfrm>
            <a:off x="5319713" y="2762250"/>
            <a:ext cx="2984500" cy="1555750"/>
          </a:xfrm>
          <a:custGeom>
            <a:avLst/>
            <a:gdLst>
              <a:gd name="connsiteX0" fmla="*/ 0 w 2984500"/>
              <a:gd name="connsiteY0" fmla="*/ 0 h 1555750"/>
              <a:gd name="connsiteX1" fmla="*/ 336550 w 2984500"/>
              <a:gd name="connsiteY1" fmla="*/ 1257300 h 1555750"/>
              <a:gd name="connsiteX2" fmla="*/ 660400 w 2984500"/>
              <a:gd name="connsiteY2" fmla="*/ 1244600 h 1555750"/>
              <a:gd name="connsiteX3" fmla="*/ 1003300 w 2984500"/>
              <a:gd name="connsiteY3" fmla="*/ 1244600 h 1555750"/>
              <a:gd name="connsiteX4" fmla="*/ 1314450 w 2984500"/>
              <a:gd name="connsiteY4" fmla="*/ 1390650 h 1555750"/>
              <a:gd name="connsiteX5" fmla="*/ 1644650 w 2984500"/>
              <a:gd name="connsiteY5" fmla="*/ 1384300 h 1555750"/>
              <a:gd name="connsiteX6" fmla="*/ 1981200 w 2984500"/>
              <a:gd name="connsiteY6" fmla="*/ 1555750 h 1555750"/>
              <a:gd name="connsiteX7" fmla="*/ 2298700 w 2984500"/>
              <a:gd name="connsiteY7" fmla="*/ 1498600 h 1555750"/>
              <a:gd name="connsiteX8" fmla="*/ 2654300 w 2984500"/>
              <a:gd name="connsiteY8" fmla="*/ 1454150 h 1555750"/>
              <a:gd name="connsiteX9" fmla="*/ 2984500 w 2984500"/>
              <a:gd name="connsiteY9" fmla="*/ 1327150 h 1555750"/>
              <a:gd name="connsiteX10" fmla="*/ 2984500 w 2984500"/>
              <a:gd name="connsiteY10" fmla="*/ 1327150 h 1555750"/>
              <a:gd name="connsiteX11" fmla="*/ 2984500 w 2984500"/>
              <a:gd name="connsiteY11" fmla="*/ 1327150 h 155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84500" h="1555750">
                <a:moveTo>
                  <a:pt x="0" y="0"/>
                </a:moveTo>
                <a:lnTo>
                  <a:pt x="336550" y="1257300"/>
                </a:lnTo>
                <a:lnTo>
                  <a:pt x="660400" y="1244600"/>
                </a:lnTo>
                <a:lnTo>
                  <a:pt x="1003300" y="1244600"/>
                </a:lnTo>
                <a:lnTo>
                  <a:pt x="1314450" y="1390650"/>
                </a:lnTo>
                <a:lnTo>
                  <a:pt x="1644650" y="1384300"/>
                </a:lnTo>
                <a:lnTo>
                  <a:pt x="1981200" y="1555750"/>
                </a:lnTo>
                <a:lnTo>
                  <a:pt x="2298700" y="1498600"/>
                </a:lnTo>
                <a:lnTo>
                  <a:pt x="2654300" y="1454150"/>
                </a:lnTo>
                <a:lnTo>
                  <a:pt x="2984500" y="1327150"/>
                </a:lnTo>
                <a:lnTo>
                  <a:pt x="2984500" y="1327150"/>
                </a:lnTo>
                <a:lnTo>
                  <a:pt x="2984500" y="1327150"/>
                </a:lnTo>
              </a:path>
            </a:pathLst>
          </a:custGeom>
          <a:ln w="19050">
            <a:solidFill>
              <a:schemeClr val="tx1"/>
            </a:solidFill>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sz="3200">
              <a:latin typeface="Arial"/>
              <a:cs typeface="Arial"/>
            </a:endParaRPr>
          </a:p>
        </p:txBody>
      </p:sp>
      <p:grpSp>
        <p:nvGrpSpPr>
          <p:cNvPr id="106608" name="Group 7"/>
          <p:cNvGrpSpPr>
            <a:grpSpLocks/>
          </p:cNvGrpSpPr>
          <p:nvPr/>
        </p:nvGrpSpPr>
        <p:grpSpPr bwMode="auto">
          <a:xfrm>
            <a:off x="5292725" y="2640013"/>
            <a:ext cx="3028950" cy="1660525"/>
            <a:chOff x="5924550" y="2640013"/>
            <a:chExt cx="3028950" cy="1660525"/>
          </a:xfrm>
        </p:grpSpPr>
        <p:grpSp>
          <p:nvGrpSpPr>
            <p:cNvPr id="106649" name="Group 96"/>
            <p:cNvGrpSpPr>
              <a:grpSpLocks/>
            </p:cNvGrpSpPr>
            <p:nvPr/>
          </p:nvGrpSpPr>
          <p:grpSpPr bwMode="auto">
            <a:xfrm>
              <a:off x="5924550" y="2640013"/>
              <a:ext cx="57150" cy="117475"/>
              <a:chOff x="2518" y="2167"/>
              <a:chExt cx="36" cy="94"/>
            </a:xfrm>
          </p:grpSpPr>
          <p:sp>
            <p:nvSpPr>
              <p:cNvPr id="106677" name="Line 94"/>
              <p:cNvSpPr>
                <a:spLocks noChangeShapeType="1"/>
              </p:cNvSpPr>
              <p:nvPr/>
            </p:nvSpPr>
            <p:spPr bwMode="auto">
              <a:xfrm>
                <a:off x="2536" y="2167"/>
                <a:ext cx="1" cy="94"/>
              </a:xfrm>
              <a:prstGeom prst="line">
                <a:avLst/>
              </a:prstGeom>
              <a:noFill/>
              <a:ln w="8">
                <a:solidFill>
                  <a:srgbClr val="23514E"/>
                </a:solidFill>
                <a:round/>
                <a:headEnd/>
                <a:tailEnd/>
              </a:ln>
              <a:extLst>
                <a:ext uri="{909E8E84-426E-40DD-AFC4-6F175D3DCCD1}">
                  <a14:hiddenFill xmlns:a14="http://schemas.microsoft.com/office/drawing/2010/main">
                    <a:noFill/>
                  </a14:hiddenFill>
                </a:ext>
              </a:extLst>
            </p:spPr>
            <p:txBody>
              <a:bodyPr/>
              <a:lstStyle/>
              <a:p>
                <a:endParaRPr lang="en-US" sz="3200">
                  <a:latin typeface="Arial"/>
                  <a:cs typeface="Arial"/>
                </a:endParaRPr>
              </a:p>
            </p:txBody>
          </p:sp>
          <p:sp>
            <p:nvSpPr>
              <p:cNvPr id="106678" name="Line 95"/>
              <p:cNvSpPr>
                <a:spLocks noChangeShapeType="1"/>
              </p:cNvSpPr>
              <p:nvPr/>
            </p:nvSpPr>
            <p:spPr bwMode="auto">
              <a:xfrm>
                <a:off x="2518" y="2167"/>
                <a:ext cx="36" cy="1"/>
              </a:xfrm>
              <a:prstGeom prst="line">
                <a:avLst/>
              </a:prstGeom>
              <a:noFill/>
              <a:ln w="8">
                <a:solidFill>
                  <a:srgbClr val="23514E"/>
                </a:solidFill>
                <a:round/>
                <a:headEnd/>
                <a:tailEnd/>
              </a:ln>
              <a:extLst>
                <a:ext uri="{909E8E84-426E-40DD-AFC4-6F175D3DCCD1}">
                  <a14:hiddenFill xmlns:a14="http://schemas.microsoft.com/office/drawing/2010/main">
                    <a:noFill/>
                  </a14:hiddenFill>
                </a:ext>
              </a:extLst>
            </p:spPr>
            <p:txBody>
              <a:bodyPr/>
              <a:lstStyle/>
              <a:p>
                <a:endParaRPr lang="en-US" sz="3200">
                  <a:latin typeface="Arial"/>
                  <a:cs typeface="Arial"/>
                </a:endParaRPr>
              </a:p>
            </p:txBody>
          </p:sp>
        </p:grpSp>
        <p:grpSp>
          <p:nvGrpSpPr>
            <p:cNvPr id="106650" name="Group 96"/>
            <p:cNvGrpSpPr>
              <a:grpSpLocks/>
            </p:cNvGrpSpPr>
            <p:nvPr/>
          </p:nvGrpSpPr>
          <p:grpSpPr bwMode="auto">
            <a:xfrm>
              <a:off x="6261100" y="3919538"/>
              <a:ext cx="57150" cy="117475"/>
              <a:chOff x="2518" y="2167"/>
              <a:chExt cx="36" cy="94"/>
            </a:xfrm>
          </p:grpSpPr>
          <p:sp>
            <p:nvSpPr>
              <p:cNvPr id="106675" name="Line 94"/>
              <p:cNvSpPr>
                <a:spLocks noChangeShapeType="1"/>
              </p:cNvSpPr>
              <p:nvPr/>
            </p:nvSpPr>
            <p:spPr bwMode="auto">
              <a:xfrm>
                <a:off x="2536" y="2167"/>
                <a:ext cx="1" cy="94"/>
              </a:xfrm>
              <a:prstGeom prst="line">
                <a:avLst/>
              </a:prstGeom>
              <a:noFill/>
              <a:ln w="8">
                <a:solidFill>
                  <a:srgbClr val="23514E"/>
                </a:solidFill>
                <a:round/>
                <a:headEnd/>
                <a:tailEnd/>
              </a:ln>
              <a:extLst>
                <a:ext uri="{909E8E84-426E-40DD-AFC4-6F175D3DCCD1}">
                  <a14:hiddenFill xmlns:a14="http://schemas.microsoft.com/office/drawing/2010/main">
                    <a:noFill/>
                  </a14:hiddenFill>
                </a:ext>
              </a:extLst>
            </p:spPr>
            <p:txBody>
              <a:bodyPr/>
              <a:lstStyle/>
              <a:p>
                <a:endParaRPr lang="en-US" sz="3200">
                  <a:latin typeface="Arial"/>
                  <a:cs typeface="Arial"/>
                </a:endParaRPr>
              </a:p>
            </p:txBody>
          </p:sp>
          <p:sp>
            <p:nvSpPr>
              <p:cNvPr id="106676" name="Line 95"/>
              <p:cNvSpPr>
                <a:spLocks noChangeShapeType="1"/>
              </p:cNvSpPr>
              <p:nvPr/>
            </p:nvSpPr>
            <p:spPr bwMode="auto">
              <a:xfrm>
                <a:off x="2518" y="2167"/>
                <a:ext cx="36" cy="1"/>
              </a:xfrm>
              <a:prstGeom prst="line">
                <a:avLst/>
              </a:prstGeom>
              <a:noFill/>
              <a:ln w="8">
                <a:solidFill>
                  <a:srgbClr val="23514E"/>
                </a:solidFill>
                <a:round/>
                <a:headEnd/>
                <a:tailEnd/>
              </a:ln>
              <a:extLst>
                <a:ext uri="{909E8E84-426E-40DD-AFC4-6F175D3DCCD1}">
                  <a14:hiddenFill xmlns:a14="http://schemas.microsoft.com/office/drawing/2010/main">
                    <a:noFill/>
                  </a14:hiddenFill>
                </a:ext>
              </a:extLst>
            </p:spPr>
            <p:txBody>
              <a:bodyPr/>
              <a:lstStyle/>
              <a:p>
                <a:endParaRPr lang="en-US" sz="3200">
                  <a:latin typeface="Arial"/>
                  <a:cs typeface="Arial"/>
                </a:endParaRPr>
              </a:p>
            </p:txBody>
          </p:sp>
        </p:grpSp>
        <p:grpSp>
          <p:nvGrpSpPr>
            <p:cNvPr id="106651" name="Group 96"/>
            <p:cNvGrpSpPr>
              <a:grpSpLocks/>
            </p:cNvGrpSpPr>
            <p:nvPr/>
          </p:nvGrpSpPr>
          <p:grpSpPr bwMode="auto">
            <a:xfrm>
              <a:off x="6584950" y="3908425"/>
              <a:ext cx="57150" cy="117475"/>
              <a:chOff x="2518" y="2167"/>
              <a:chExt cx="36" cy="94"/>
            </a:xfrm>
          </p:grpSpPr>
          <p:sp>
            <p:nvSpPr>
              <p:cNvPr id="106673" name="Line 94"/>
              <p:cNvSpPr>
                <a:spLocks noChangeShapeType="1"/>
              </p:cNvSpPr>
              <p:nvPr/>
            </p:nvSpPr>
            <p:spPr bwMode="auto">
              <a:xfrm>
                <a:off x="2536" y="2167"/>
                <a:ext cx="1" cy="94"/>
              </a:xfrm>
              <a:prstGeom prst="line">
                <a:avLst/>
              </a:prstGeom>
              <a:noFill/>
              <a:ln w="8">
                <a:solidFill>
                  <a:srgbClr val="23514E"/>
                </a:solidFill>
                <a:round/>
                <a:headEnd/>
                <a:tailEnd/>
              </a:ln>
              <a:extLst>
                <a:ext uri="{909E8E84-426E-40DD-AFC4-6F175D3DCCD1}">
                  <a14:hiddenFill xmlns:a14="http://schemas.microsoft.com/office/drawing/2010/main">
                    <a:noFill/>
                  </a14:hiddenFill>
                </a:ext>
              </a:extLst>
            </p:spPr>
            <p:txBody>
              <a:bodyPr/>
              <a:lstStyle/>
              <a:p>
                <a:endParaRPr lang="en-US" sz="3200">
                  <a:latin typeface="Arial"/>
                  <a:cs typeface="Arial"/>
                </a:endParaRPr>
              </a:p>
            </p:txBody>
          </p:sp>
          <p:sp>
            <p:nvSpPr>
              <p:cNvPr id="106674" name="Line 95"/>
              <p:cNvSpPr>
                <a:spLocks noChangeShapeType="1"/>
              </p:cNvSpPr>
              <p:nvPr/>
            </p:nvSpPr>
            <p:spPr bwMode="auto">
              <a:xfrm>
                <a:off x="2518" y="2167"/>
                <a:ext cx="36" cy="1"/>
              </a:xfrm>
              <a:prstGeom prst="line">
                <a:avLst/>
              </a:prstGeom>
              <a:noFill/>
              <a:ln w="8">
                <a:solidFill>
                  <a:srgbClr val="23514E"/>
                </a:solidFill>
                <a:round/>
                <a:headEnd/>
                <a:tailEnd/>
              </a:ln>
              <a:extLst>
                <a:ext uri="{909E8E84-426E-40DD-AFC4-6F175D3DCCD1}">
                  <a14:hiddenFill xmlns:a14="http://schemas.microsoft.com/office/drawing/2010/main">
                    <a:noFill/>
                  </a14:hiddenFill>
                </a:ext>
              </a:extLst>
            </p:spPr>
            <p:txBody>
              <a:bodyPr/>
              <a:lstStyle/>
              <a:p>
                <a:endParaRPr lang="en-US" sz="3200">
                  <a:latin typeface="Arial"/>
                  <a:cs typeface="Arial"/>
                </a:endParaRPr>
              </a:p>
            </p:txBody>
          </p:sp>
        </p:grpSp>
        <p:grpSp>
          <p:nvGrpSpPr>
            <p:cNvPr id="106652" name="Group 96"/>
            <p:cNvGrpSpPr>
              <a:grpSpLocks/>
            </p:cNvGrpSpPr>
            <p:nvPr/>
          </p:nvGrpSpPr>
          <p:grpSpPr bwMode="auto">
            <a:xfrm>
              <a:off x="6908800" y="3887788"/>
              <a:ext cx="57150" cy="117475"/>
              <a:chOff x="2518" y="2167"/>
              <a:chExt cx="36" cy="94"/>
            </a:xfrm>
          </p:grpSpPr>
          <p:sp>
            <p:nvSpPr>
              <p:cNvPr id="106671" name="Line 94"/>
              <p:cNvSpPr>
                <a:spLocks noChangeShapeType="1"/>
              </p:cNvSpPr>
              <p:nvPr/>
            </p:nvSpPr>
            <p:spPr bwMode="auto">
              <a:xfrm>
                <a:off x="2536" y="2167"/>
                <a:ext cx="1" cy="94"/>
              </a:xfrm>
              <a:prstGeom prst="line">
                <a:avLst/>
              </a:prstGeom>
              <a:noFill/>
              <a:ln w="8">
                <a:solidFill>
                  <a:srgbClr val="23514E"/>
                </a:solidFill>
                <a:round/>
                <a:headEnd/>
                <a:tailEnd/>
              </a:ln>
              <a:extLst>
                <a:ext uri="{909E8E84-426E-40DD-AFC4-6F175D3DCCD1}">
                  <a14:hiddenFill xmlns:a14="http://schemas.microsoft.com/office/drawing/2010/main">
                    <a:noFill/>
                  </a14:hiddenFill>
                </a:ext>
              </a:extLst>
            </p:spPr>
            <p:txBody>
              <a:bodyPr/>
              <a:lstStyle/>
              <a:p>
                <a:endParaRPr lang="en-US" sz="3200">
                  <a:latin typeface="Arial"/>
                  <a:cs typeface="Arial"/>
                </a:endParaRPr>
              </a:p>
            </p:txBody>
          </p:sp>
          <p:sp>
            <p:nvSpPr>
              <p:cNvPr id="106672" name="Line 95"/>
              <p:cNvSpPr>
                <a:spLocks noChangeShapeType="1"/>
              </p:cNvSpPr>
              <p:nvPr/>
            </p:nvSpPr>
            <p:spPr bwMode="auto">
              <a:xfrm>
                <a:off x="2518" y="2167"/>
                <a:ext cx="36" cy="1"/>
              </a:xfrm>
              <a:prstGeom prst="line">
                <a:avLst/>
              </a:prstGeom>
              <a:noFill/>
              <a:ln w="8">
                <a:solidFill>
                  <a:srgbClr val="23514E"/>
                </a:solidFill>
                <a:round/>
                <a:headEnd/>
                <a:tailEnd/>
              </a:ln>
              <a:extLst>
                <a:ext uri="{909E8E84-426E-40DD-AFC4-6F175D3DCCD1}">
                  <a14:hiddenFill xmlns:a14="http://schemas.microsoft.com/office/drawing/2010/main">
                    <a:noFill/>
                  </a14:hiddenFill>
                </a:ext>
              </a:extLst>
            </p:spPr>
            <p:txBody>
              <a:bodyPr/>
              <a:lstStyle/>
              <a:p>
                <a:endParaRPr lang="en-US" sz="3200">
                  <a:latin typeface="Arial"/>
                  <a:cs typeface="Arial"/>
                </a:endParaRPr>
              </a:p>
            </p:txBody>
          </p:sp>
        </p:grpSp>
        <p:grpSp>
          <p:nvGrpSpPr>
            <p:cNvPr id="106653" name="Group 96"/>
            <p:cNvGrpSpPr>
              <a:grpSpLocks/>
            </p:cNvGrpSpPr>
            <p:nvPr/>
          </p:nvGrpSpPr>
          <p:grpSpPr bwMode="auto">
            <a:xfrm>
              <a:off x="7232650" y="4035425"/>
              <a:ext cx="57150" cy="117475"/>
              <a:chOff x="2518" y="2167"/>
              <a:chExt cx="36" cy="94"/>
            </a:xfrm>
          </p:grpSpPr>
          <p:sp>
            <p:nvSpPr>
              <p:cNvPr id="106669" name="Line 94"/>
              <p:cNvSpPr>
                <a:spLocks noChangeShapeType="1"/>
              </p:cNvSpPr>
              <p:nvPr/>
            </p:nvSpPr>
            <p:spPr bwMode="auto">
              <a:xfrm>
                <a:off x="2536" y="2167"/>
                <a:ext cx="1" cy="94"/>
              </a:xfrm>
              <a:prstGeom prst="line">
                <a:avLst/>
              </a:prstGeom>
              <a:noFill/>
              <a:ln w="8">
                <a:solidFill>
                  <a:srgbClr val="23514E"/>
                </a:solidFill>
                <a:round/>
                <a:headEnd/>
                <a:tailEnd/>
              </a:ln>
              <a:extLst>
                <a:ext uri="{909E8E84-426E-40DD-AFC4-6F175D3DCCD1}">
                  <a14:hiddenFill xmlns:a14="http://schemas.microsoft.com/office/drawing/2010/main">
                    <a:noFill/>
                  </a14:hiddenFill>
                </a:ext>
              </a:extLst>
            </p:spPr>
            <p:txBody>
              <a:bodyPr/>
              <a:lstStyle/>
              <a:p>
                <a:endParaRPr lang="en-US" sz="3200">
                  <a:latin typeface="Arial"/>
                  <a:cs typeface="Arial"/>
                </a:endParaRPr>
              </a:p>
            </p:txBody>
          </p:sp>
          <p:sp>
            <p:nvSpPr>
              <p:cNvPr id="106670" name="Line 95"/>
              <p:cNvSpPr>
                <a:spLocks noChangeShapeType="1"/>
              </p:cNvSpPr>
              <p:nvPr/>
            </p:nvSpPr>
            <p:spPr bwMode="auto">
              <a:xfrm>
                <a:off x="2518" y="2167"/>
                <a:ext cx="36" cy="1"/>
              </a:xfrm>
              <a:prstGeom prst="line">
                <a:avLst/>
              </a:prstGeom>
              <a:noFill/>
              <a:ln w="8">
                <a:solidFill>
                  <a:srgbClr val="23514E"/>
                </a:solidFill>
                <a:round/>
                <a:headEnd/>
                <a:tailEnd/>
              </a:ln>
              <a:extLst>
                <a:ext uri="{909E8E84-426E-40DD-AFC4-6F175D3DCCD1}">
                  <a14:hiddenFill xmlns:a14="http://schemas.microsoft.com/office/drawing/2010/main">
                    <a:noFill/>
                  </a14:hiddenFill>
                </a:ext>
              </a:extLst>
            </p:spPr>
            <p:txBody>
              <a:bodyPr/>
              <a:lstStyle/>
              <a:p>
                <a:endParaRPr lang="en-US" sz="3200">
                  <a:latin typeface="Arial"/>
                  <a:cs typeface="Arial"/>
                </a:endParaRPr>
              </a:p>
            </p:txBody>
          </p:sp>
        </p:grpSp>
        <p:grpSp>
          <p:nvGrpSpPr>
            <p:cNvPr id="106654" name="Group 96"/>
            <p:cNvGrpSpPr>
              <a:grpSpLocks/>
            </p:cNvGrpSpPr>
            <p:nvPr/>
          </p:nvGrpSpPr>
          <p:grpSpPr bwMode="auto">
            <a:xfrm>
              <a:off x="7566025" y="3976688"/>
              <a:ext cx="57150" cy="117475"/>
              <a:chOff x="2518" y="2167"/>
              <a:chExt cx="36" cy="94"/>
            </a:xfrm>
          </p:grpSpPr>
          <p:sp>
            <p:nvSpPr>
              <p:cNvPr id="106667" name="Line 94"/>
              <p:cNvSpPr>
                <a:spLocks noChangeShapeType="1"/>
              </p:cNvSpPr>
              <p:nvPr/>
            </p:nvSpPr>
            <p:spPr bwMode="auto">
              <a:xfrm>
                <a:off x="2536" y="2167"/>
                <a:ext cx="1" cy="94"/>
              </a:xfrm>
              <a:prstGeom prst="line">
                <a:avLst/>
              </a:prstGeom>
              <a:noFill/>
              <a:ln w="8">
                <a:solidFill>
                  <a:srgbClr val="23514E"/>
                </a:solidFill>
                <a:round/>
                <a:headEnd/>
                <a:tailEnd/>
              </a:ln>
              <a:extLst>
                <a:ext uri="{909E8E84-426E-40DD-AFC4-6F175D3DCCD1}">
                  <a14:hiddenFill xmlns:a14="http://schemas.microsoft.com/office/drawing/2010/main">
                    <a:noFill/>
                  </a14:hiddenFill>
                </a:ext>
              </a:extLst>
            </p:spPr>
            <p:txBody>
              <a:bodyPr/>
              <a:lstStyle/>
              <a:p>
                <a:endParaRPr lang="en-US" sz="3200">
                  <a:latin typeface="Arial"/>
                  <a:cs typeface="Arial"/>
                </a:endParaRPr>
              </a:p>
            </p:txBody>
          </p:sp>
          <p:sp>
            <p:nvSpPr>
              <p:cNvPr id="106668" name="Line 95"/>
              <p:cNvSpPr>
                <a:spLocks noChangeShapeType="1"/>
              </p:cNvSpPr>
              <p:nvPr/>
            </p:nvSpPr>
            <p:spPr bwMode="auto">
              <a:xfrm>
                <a:off x="2518" y="2167"/>
                <a:ext cx="36" cy="1"/>
              </a:xfrm>
              <a:prstGeom prst="line">
                <a:avLst/>
              </a:prstGeom>
              <a:noFill/>
              <a:ln w="8">
                <a:solidFill>
                  <a:srgbClr val="23514E"/>
                </a:solidFill>
                <a:round/>
                <a:headEnd/>
                <a:tailEnd/>
              </a:ln>
              <a:extLst>
                <a:ext uri="{909E8E84-426E-40DD-AFC4-6F175D3DCCD1}">
                  <a14:hiddenFill xmlns:a14="http://schemas.microsoft.com/office/drawing/2010/main">
                    <a:noFill/>
                  </a14:hiddenFill>
                </a:ext>
              </a:extLst>
            </p:spPr>
            <p:txBody>
              <a:bodyPr/>
              <a:lstStyle/>
              <a:p>
                <a:endParaRPr lang="en-US" sz="3200">
                  <a:latin typeface="Arial"/>
                  <a:cs typeface="Arial"/>
                </a:endParaRPr>
              </a:p>
            </p:txBody>
          </p:sp>
        </p:grpSp>
        <p:grpSp>
          <p:nvGrpSpPr>
            <p:cNvPr id="106655" name="Group 96"/>
            <p:cNvGrpSpPr>
              <a:grpSpLocks/>
            </p:cNvGrpSpPr>
            <p:nvPr/>
          </p:nvGrpSpPr>
          <p:grpSpPr bwMode="auto">
            <a:xfrm>
              <a:off x="7899400" y="4183063"/>
              <a:ext cx="57150" cy="117475"/>
              <a:chOff x="2518" y="2167"/>
              <a:chExt cx="36" cy="94"/>
            </a:xfrm>
          </p:grpSpPr>
          <p:sp>
            <p:nvSpPr>
              <p:cNvPr id="106665" name="Line 94"/>
              <p:cNvSpPr>
                <a:spLocks noChangeShapeType="1"/>
              </p:cNvSpPr>
              <p:nvPr/>
            </p:nvSpPr>
            <p:spPr bwMode="auto">
              <a:xfrm>
                <a:off x="2536" y="2167"/>
                <a:ext cx="1" cy="94"/>
              </a:xfrm>
              <a:prstGeom prst="line">
                <a:avLst/>
              </a:prstGeom>
              <a:noFill/>
              <a:ln w="8">
                <a:solidFill>
                  <a:srgbClr val="23514E"/>
                </a:solidFill>
                <a:round/>
                <a:headEnd/>
                <a:tailEnd/>
              </a:ln>
              <a:extLst>
                <a:ext uri="{909E8E84-426E-40DD-AFC4-6F175D3DCCD1}">
                  <a14:hiddenFill xmlns:a14="http://schemas.microsoft.com/office/drawing/2010/main">
                    <a:noFill/>
                  </a14:hiddenFill>
                </a:ext>
              </a:extLst>
            </p:spPr>
            <p:txBody>
              <a:bodyPr/>
              <a:lstStyle/>
              <a:p>
                <a:endParaRPr lang="en-US" sz="3200">
                  <a:latin typeface="Arial"/>
                  <a:cs typeface="Arial"/>
                </a:endParaRPr>
              </a:p>
            </p:txBody>
          </p:sp>
          <p:sp>
            <p:nvSpPr>
              <p:cNvPr id="106666" name="Line 95"/>
              <p:cNvSpPr>
                <a:spLocks noChangeShapeType="1"/>
              </p:cNvSpPr>
              <p:nvPr/>
            </p:nvSpPr>
            <p:spPr bwMode="auto">
              <a:xfrm>
                <a:off x="2518" y="2167"/>
                <a:ext cx="36" cy="1"/>
              </a:xfrm>
              <a:prstGeom prst="line">
                <a:avLst/>
              </a:prstGeom>
              <a:noFill/>
              <a:ln w="8">
                <a:solidFill>
                  <a:srgbClr val="23514E"/>
                </a:solidFill>
                <a:round/>
                <a:headEnd/>
                <a:tailEnd/>
              </a:ln>
              <a:extLst>
                <a:ext uri="{909E8E84-426E-40DD-AFC4-6F175D3DCCD1}">
                  <a14:hiddenFill xmlns:a14="http://schemas.microsoft.com/office/drawing/2010/main">
                    <a:noFill/>
                  </a14:hiddenFill>
                </a:ext>
              </a:extLst>
            </p:spPr>
            <p:txBody>
              <a:bodyPr/>
              <a:lstStyle/>
              <a:p>
                <a:endParaRPr lang="en-US" sz="3200">
                  <a:latin typeface="Arial"/>
                  <a:cs typeface="Arial"/>
                </a:endParaRPr>
              </a:p>
            </p:txBody>
          </p:sp>
        </p:grpSp>
        <p:grpSp>
          <p:nvGrpSpPr>
            <p:cNvPr id="106656" name="Group 96"/>
            <p:cNvGrpSpPr>
              <a:grpSpLocks/>
            </p:cNvGrpSpPr>
            <p:nvPr/>
          </p:nvGrpSpPr>
          <p:grpSpPr bwMode="auto">
            <a:xfrm>
              <a:off x="8231188" y="4113213"/>
              <a:ext cx="57150" cy="117475"/>
              <a:chOff x="2518" y="2167"/>
              <a:chExt cx="36" cy="94"/>
            </a:xfrm>
          </p:grpSpPr>
          <p:sp>
            <p:nvSpPr>
              <p:cNvPr id="106663" name="Line 94"/>
              <p:cNvSpPr>
                <a:spLocks noChangeShapeType="1"/>
              </p:cNvSpPr>
              <p:nvPr/>
            </p:nvSpPr>
            <p:spPr bwMode="auto">
              <a:xfrm>
                <a:off x="2536" y="2167"/>
                <a:ext cx="1" cy="94"/>
              </a:xfrm>
              <a:prstGeom prst="line">
                <a:avLst/>
              </a:prstGeom>
              <a:noFill/>
              <a:ln w="8">
                <a:solidFill>
                  <a:srgbClr val="23514E"/>
                </a:solidFill>
                <a:round/>
                <a:headEnd/>
                <a:tailEnd/>
              </a:ln>
              <a:extLst>
                <a:ext uri="{909E8E84-426E-40DD-AFC4-6F175D3DCCD1}">
                  <a14:hiddenFill xmlns:a14="http://schemas.microsoft.com/office/drawing/2010/main">
                    <a:noFill/>
                  </a14:hiddenFill>
                </a:ext>
              </a:extLst>
            </p:spPr>
            <p:txBody>
              <a:bodyPr/>
              <a:lstStyle/>
              <a:p>
                <a:endParaRPr lang="en-US" sz="3200">
                  <a:latin typeface="Arial"/>
                  <a:cs typeface="Arial"/>
                </a:endParaRPr>
              </a:p>
            </p:txBody>
          </p:sp>
          <p:sp>
            <p:nvSpPr>
              <p:cNvPr id="106664" name="Line 95"/>
              <p:cNvSpPr>
                <a:spLocks noChangeShapeType="1"/>
              </p:cNvSpPr>
              <p:nvPr/>
            </p:nvSpPr>
            <p:spPr bwMode="auto">
              <a:xfrm>
                <a:off x="2518" y="2167"/>
                <a:ext cx="36" cy="1"/>
              </a:xfrm>
              <a:prstGeom prst="line">
                <a:avLst/>
              </a:prstGeom>
              <a:noFill/>
              <a:ln w="8">
                <a:solidFill>
                  <a:srgbClr val="23514E"/>
                </a:solidFill>
                <a:round/>
                <a:headEnd/>
                <a:tailEnd/>
              </a:ln>
              <a:extLst>
                <a:ext uri="{909E8E84-426E-40DD-AFC4-6F175D3DCCD1}">
                  <a14:hiddenFill xmlns:a14="http://schemas.microsoft.com/office/drawing/2010/main">
                    <a:noFill/>
                  </a14:hiddenFill>
                </a:ext>
              </a:extLst>
            </p:spPr>
            <p:txBody>
              <a:bodyPr/>
              <a:lstStyle/>
              <a:p>
                <a:endParaRPr lang="en-US" sz="3200">
                  <a:latin typeface="Arial"/>
                  <a:cs typeface="Arial"/>
                </a:endParaRPr>
              </a:p>
            </p:txBody>
          </p:sp>
        </p:grpSp>
        <p:grpSp>
          <p:nvGrpSpPr>
            <p:cNvPr id="106657" name="Group 96"/>
            <p:cNvGrpSpPr>
              <a:grpSpLocks/>
            </p:cNvGrpSpPr>
            <p:nvPr/>
          </p:nvGrpSpPr>
          <p:grpSpPr bwMode="auto">
            <a:xfrm>
              <a:off x="8553450" y="4060825"/>
              <a:ext cx="57150" cy="117475"/>
              <a:chOff x="2518" y="2167"/>
              <a:chExt cx="36" cy="94"/>
            </a:xfrm>
          </p:grpSpPr>
          <p:sp>
            <p:nvSpPr>
              <p:cNvPr id="106661" name="Line 94"/>
              <p:cNvSpPr>
                <a:spLocks noChangeShapeType="1"/>
              </p:cNvSpPr>
              <p:nvPr/>
            </p:nvSpPr>
            <p:spPr bwMode="auto">
              <a:xfrm>
                <a:off x="2536" y="2167"/>
                <a:ext cx="1" cy="94"/>
              </a:xfrm>
              <a:prstGeom prst="line">
                <a:avLst/>
              </a:prstGeom>
              <a:noFill/>
              <a:ln w="8">
                <a:solidFill>
                  <a:srgbClr val="23514E"/>
                </a:solidFill>
                <a:round/>
                <a:headEnd/>
                <a:tailEnd/>
              </a:ln>
              <a:extLst>
                <a:ext uri="{909E8E84-426E-40DD-AFC4-6F175D3DCCD1}">
                  <a14:hiddenFill xmlns:a14="http://schemas.microsoft.com/office/drawing/2010/main">
                    <a:noFill/>
                  </a14:hiddenFill>
                </a:ext>
              </a:extLst>
            </p:spPr>
            <p:txBody>
              <a:bodyPr/>
              <a:lstStyle/>
              <a:p>
                <a:endParaRPr lang="en-US" sz="3200">
                  <a:latin typeface="Arial"/>
                  <a:cs typeface="Arial"/>
                </a:endParaRPr>
              </a:p>
            </p:txBody>
          </p:sp>
          <p:sp>
            <p:nvSpPr>
              <p:cNvPr id="106662" name="Line 95"/>
              <p:cNvSpPr>
                <a:spLocks noChangeShapeType="1"/>
              </p:cNvSpPr>
              <p:nvPr/>
            </p:nvSpPr>
            <p:spPr bwMode="auto">
              <a:xfrm>
                <a:off x="2518" y="2167"/>
                <a:ext cx="36" cy="1"/>
              </a:xfrm>
              <a:prstGeom prst="line">
                <a:avLst/>
              </a:prstGeom>
              <a:noFill/>
              <a:ln w="8">
                <a:solidFill>
                  <a:srgbClr val="23514E"/>
                </a:solidFill>
                <a:round/>
                <a:headEnd/>
                <a:tailEnd/>
              </a:ln>
              <a:extLst>
                <a:ext uri="{909E8E84-426E-40DD-AFC4-6F175D3DCCD1}">
                  <a14:hiddenFill xmlns:a14="http://schemas.microsoft.com/office/drawing/2010/main">
                    <a:noFill/>
                  </a14:hiddenFill>
                </a:ext>
              </a:extLst>
            </p:spPr>
            <p:txBody>
              <a:bodyPr/>
              <a:lstStyle/>
              <a:p>
                <a:endParaRPr lang="en-US" sz="3200">
                  <a:latin typeface="Arial"/>
                  <a:cs typeface="Arial"/>
                </a:endParaRPr>
              </a:p>
            </p:txBody>
          </p:sp>
        </p:grpSp>
        <p:grpSp>
          <p:nvGrpSpPr>
            <p:cNvPr id="106658" name="Group 96"/>
            <p:cNvGrpSpPr>
              <a:grpSpLocks/>
            </p:cNvGrpSpPr>
            <p:nvPr/>
          </p:nvGrpSpPr>
          <p:grpSpPr bwMode="auto">
            <a:xfrm>
              <a:off x="8896350" y="3932238"/>
              <a:ext cx="57150" cy="117475"/>
              <a:chOff x="2518" y="2167"/>
              <a:chExt cx="36" cy="94"/>
            </a:xfrm>
          </p:grpSpPr>
          <p:sp>
            <p:nvSpPr>
              <p:cNvPr id="106659" name="Line 94"/>
              <p:cNvSpPr>
                <a:spLocks noChangeShapeType="1"/>
              </p:cNvSpPr>
              <p:nvPr/>
            </p:nvSpPr>
            <p:spPr bwMode="auto">
              <a:xfrm>
                <a:off x="2536" y="2167"/>
                <a:ext cx="1" cy="94"/>
              </a:xfrm>
              <a:prstGeom prst="line">
                <a:avLst/>
              </a:prstGeom>
              <a:noFill/>
              <a:ln w="8">
                <a:solidFill>
                  <a:srgbClr val="23514E"/>
                </a:solidFill>
                <a:round/>
                <a:headEnd/>
                <a:tailEnd/>
              </a:ln>
              <a:extLst>
                <a:ext uri="{909E8E84-426E-40DD-AFC4-6F175D3DCCD1}">
                  <a14:hiddenFill xmlns:a14="http://schemas.microsoft.com/office/drawing/2010/main">
                    <a:noFill/>
                  </a14:hiddenFill>
                </a:ext>
              </a:extLst>
            </p:spPr>
            <p:txBody>
              <a:bodyPr/>
              <a:lstStyle/>
              <a:p>
                <a:endParaRPr lang="en-US" sz="3200">
                  <a:latin typeface="Arial"/>
                  <a:cs typeface="Arial"/>
                </a:endParaRPr>
              </a:p>
            </p:txBody>
          </p:sp>
          <p:sp>
            <p:nvSpPr>
              <p:cNvPr id="106660" name="Line 95"/>
              <p:cNvSpPr>
                <a:spLocks noChangeShapeType="1"/>
              </p:cNvSpPr>
              <p:nvPr/>
            </p:nvSpPr>
            <p:spPr bwMode="auto">
              <a:xfrm>
                <a:off x="2518" y="2167"/>
                <a:ext cx="36" cy="1"/>
              </a:xfrm>
              <a:prstGeom prst="line">
                <a:avLst/>
              </a:prstGeom>
              <a:noFill/>
              <a:ln w="8">
                <a:solidFill>
                  <a:srgbClr val="23514E"/>
                </a:solidFill>
                <a:round/>
                <a:headEnd/>
                <a:tailEnd/>
              </a:ln>
              <a:extLst>
                <a:ext uri="{909E8E84-426E-40DD-AFC4-6F175D3DCCD1}">
                  <a14:hiddenFill xmlns:a14="http://schemas.microsoft.com/office/drawing/2010/main">
                    <a:noFill/>
                  </a14:hiddenFill>
                </a:ext>
              </a:extLst>
            </p:spPr>
            <p:txBody>
              <a:bodyPr/>
              <a:lstStyle/>
              <a:p>
                <a:endParaRPr lang="en-US" sz="3200">
                  <a:latin typeface="Arial"/>
                  <a:cs typeface="Arial"/>
                </a:endParaRPr>
              </a:p>
            </p:txBody>
          </p:sp>
        </p:grpSp>
      </p:grpSp>
      <p:grpSp>
        <p:nvGrpSpPr>
          <p:cNvPr id="70" name="Group 6"/>
          <p:cNvGrpSpPr/>
          <p:nvPr/>
        </p:nvGrpSpPr>
        <p:grpSpPr>
          <a:xfrm>
            <a:off x="5283200" y="2705100"/>
            <a:ext cx="3048000" cy="1647825"/>
            <a:chOff x="5915025" y="2705100"/>
            <a:chExt cx="3048000" cy="1647825"/>
          </a:xfrm>
          <a:solidFill>
            <a:schemeClr val="tx2"/>
          </a:solidFill>
        </p:grpSpPr>
        <p:sp>
          <p:nvSpPr>
            <p:cNvPr id="223" name="Oval 130"/>
            <p:cNvSpPr>
              <a:spLocks noChangeArrowheads="1"/>
            </p:cNvSpPr>
            <p:nvPr/>
          </p:nvSpPr>
          <p:spPr bwMode="auto">
            <a:xfrm>
              <a:off x="5915025" y="2705100"/>
              <a:ext cx="74613" cy="77788"/>
            </a:xfrm>
            <a:prstGeom prst="ellipse">
              <a:avLst/>
            </a:prstGeom>
            <a:grpFill/>
            <a:ln w="0">
              <a:noFill/>
              <a:round/>
              <a:headEnd/>
              <a:tailEnd/>
            </a:ln>
          </p:spPr>
          <p:txBody>
            <a:bodyPr/>
            <a:lstStyle/>
            <a:p>
              <a:pPr>
                <a:defRPr/>
              </a:pPr>
              <a:endParaRPr lang="en-GB" sz="1050">
                <a:latin typeface="Arial"/>
                <a:cs typeface="Arial"/>
              </a:endParaRPr>
            </a:p>
          </p:txBody>
        </p:sp>
        <p:sp>
          <p:nvSpPr>
            <p:cNvPr id="225" name="Oval 130"/>
            <p:cNvSpPr>
              <a:spLocks noChangeArrowheads="1"/>
            </p:cNvSpPr>
            <p:nvPr/>
          </p:nvSpPr>
          <p:spPr bwMode="auto">
            <a:xfrm>
              <a:off x="6248400" y="3963988"/>
              <a:ext cx="74613" cy="79375"/>
            </a:xfrm>
            <a:prstGeom prst="ellipse">
              <a:avLst/>
            </a:prstGeom>
            <a:grpFill/>
            <a:ln w="0">
              <a:noFill/>
              <a:round/>
              <a:headEnd/>
              <a:tailEnd/>
            </a:ln>
          </p:spPr>
          <p:txBody>
            <a:bodyPr/>
            <a:lstStyle/>
            <a:p>
              <a:pPr>
                <a:defRPr/>
              </a:pPr>
              <a:endParaRPr lang="en-GB" sz="1050">
                <a:latin typeface="Arial"/>
                <a:cs typeface="Arial"/>
              </a:endParaRPr>
            </a:p>
          </p:txBody>
        </p:sp>
        <p:sp>
          <p:nvSpPr>
            <p:cNvPr id="227" name="Oval 130"/>
            <p:cNvSpPr>
              <a:spLocks noChangeArrowheads="1"/>
            </p:cNvSpPr>
            <p:nvPr/>
          </p:nvSpPr>
          <p:spPr bwMode="auto">
            <a:xfrm>
              <a:off x="6577013" y="3978275"/>
              <a:ext cx="74612" cy="79375"/>
            </a:xfrm>
            <a:prstGeom prst="ellipse">
              <a:avLst/>
            </a:prstGeom>
            <a:grpFill/>
            <a:ln w="0">
              <a:noFill/>
              <a:round/>
              <a:headEnd/>
              <a:tailEnd/>
            </a:ln>
          </p:spPr>
          <p:txBody>
            <a:bodyPr/>
            <a:lstStyle/>
            <a:p>
              <a:pPr>
                <a:defRPr/>
              </a:pPr>
              <a:endParaRPr lang="en-GB" sz="1050">
                <a:latin typeface="Arial"/>
                <a:cs typeface="Arial"/>
              </a:endParaRPr>
            </a:p>
          </p:txBody>
        </p:sp>
        <p:sp>
          <p:nvSpPr>
            <p:cNvPr id="229" name="Oval 130"/>
            <p:cNvSpPr>
              <a:spLocks noChangeArrowheads="1"/>
            </p:cNvSpPr>
            <p:nvPr/>
          </p:nvSpPr>
          <p:spPr bwMode="auto">
            <a:xfrm>
              <a:off x="6899275" y="3965575"/>
              <a:ext cx="74613" cy="79375"/>
            </a:xfrm>
            <a:prstGeom prst="ellipse">
              <a:avLst/>
            </a:prstGeom>
            <a:grpFill/>
            <a:ln w="0">
              <a:noFill/>
              <a:round/>
              <a:headEnd/>
              <a:tailEnd/>
            </a:ln>
          </p:spPr>
          <p:txBody>
            <a:bodyPr/>
            <a:lstStyle/>
            <a:p>
              <a:pPr>
                <a:defRPr/>
              </a:pPr>
              <a:endParaRPr lang="en-GB" sz="1050">
                <a:latin typeface="Arial"/>
                <a:cs typeface="Arial"/>
              </a:endParaRPr>
            </a:p>
          </p:txBody>
        </p:sp>
        <p:sp>
          <p:nvSpPr>
            <p:cNvPr id="231" name="Oval 130"/>
            <p:cNvSpPr>
              <a:spLocks noChangeArrowheads="1"/>
            </p:cNvSpPr>
            <p:nvPr/>
          </p:nvSpPr>
          <p:spPr bwMode="auto">
            <a:xfrm>
              <a:off x="7224713" y="4113213"/>
              <a:ext cx="74612" cy="79375"/>
            </a:xfrm>
            <a:prstGeom prst="ellipse">
              <a:avLst/>
            </a:prstGeom>
            <a:grpFill/>
            <a:ln w="0">
              <a:noFill/>
              <a:round/>
              <a:headEnd/>
              <a:tailEnd/>
            </a:ln>
          </p:spPr>
          <p:txBody>
            <a:bodyPr/>
            <a:lstStyle/>
            <a:p>
              <a:pPr>
                <a:defRPr/>
              </a:pPr>
              <a:endParaRPr lang="en-GB" sz="1050">
                <a:latin typeface="Arial"/>
                <a:cs typeface="Arial"/>
              </a:endParaRPr>
            </a:p>
          </p:txBody>
        </p:sp>
        <p:sp>
          <p:nvSpPr>
            <p:cNvPr id="233" name="Oval 130"/>
            <p:cNvSpPr>
              <a:spLocks noChangeArrowheads="1"/>
            </p:cNvSpPr>
            <p:nvPr/>
          </p:nvSpPr>
          <p:spPr bwMode="auto">
            <a:xfrm>
              <a:off x="7556500" y="4100513"/>
              <a:ext cx="74613" cy="79375"/>
            </a:xfrm>
            <a:prstGeom prst="ellipse">
              <a:avLst/>
            </a:prstGeom>
            <a:grpFill/>
            <a:ln w="0">
              <a:noFill/>
              <a:round/>
              <a:headEnd/>
              <a:tailEnd/>
            </a:ln>
          </p:spPr>
          <p:txBody>
            <a:bodyPr/>
            <a:lstStyle/>
            <a:p>
              <a:pPr>
                <a:defRPr/>
              </a:pPr>
              <a:endParaRPr lang="en-GB" sz="1050">
                <a:latin typeface="Arial"/>
                <a:cs typeface="Arial"/>
              </a:endParaRPr>
            </a:p>
          </p:txBody>
        </p:sp>
        <p:sp>
          <p:nvSpPr>
            <p:cNvPr id="235" name="Oval 130"/>
            <p:cNvSpPr>
              <a:spLocks noChangeArrowheads="1"/>
            </p:cNvSpPr>
            <p:nvPr/>
          </p:nvSpPr>
          <p:spPr bwMode="auto">
            <a:xfrm>
              <a:off x="7889875" y="4273550"/>
              <a:ext cx="74613" cy="79375"/>
            </a:xfrm>
            <a:prstGeom prst="ellipse">
              <a:avLst/>
            </a:prstGeom>
            <a:grpFill/>
            <a:ln w="0">
              <a:noFill/>
              <a:round/>
              <a:headEnd/>
              <a:tailEnd/>
            </a:ln>
          </p:spPr>
          <p:txBody>
            <a:bodyPr/>
            <a:lstStyle/>
            <a:p>
              <a:pPr>
                <a:defRPr/>
              </a:pPr>
              <a:endParaRPr lang="en-GB" sz="1050">
                <a:latin typeface="Arial"/>
                <a:cs typeface="Arial"/>
              </a:endParaRPr>
            </a:p>
          </p:txBody>
        </p:sp>
        <p:sp>
          <p:nvSpPr>
            <p:cNvPr id="237" name="Oval 130"/>
            <p:cNvSpPr>
              <a:spLocks noChangeArrowheads="1"/>
            </p:cNvSpPr>
            <p:nvPr/>
          </p:nvSpPr>
          <p:spPr bwMode="auto">
            <a:xfrm>
              <a:off x="8221663" y="4208463"/>
              <a:ext cx="74612" cy="77787"/>
            </a:xfrm>
            <a:prstGeom prst="ellipse">
              <a:avLst/>
            </a:prstGeom>
            <a:grpFill/>
            <a:ln w="0">
              <a:noFill/>
              <a:round/>
              <a:headEnd/>
              <a:tailEnd/>
            </a:ln>
          </p:spPr>
          <p:txBody>
            <a:bodyPr/>
            <a:lstStyle/>
            <a:p>
              <a:pPr>
                <a:defRPr/>
              </a:pPr>
              <a:endParaRPr lang="en-GB" sz="1050">
                <a:latin typeface="Arial"/>
                <a:cs typeface="Arial"/>
              </a:endParaRPr>
            </a:p>
          </p:txBody>
        </p:sp>
        <p:sp>
          <p:nvSpPr>
            <p:cNvPr id="239" name="Oval 130"/>
            <p:cNvSpPr>
              <a:spLocks noChangeArrowheads="1"/>
            </p:cNvSpPr>
            <p:nvPr/>
          </p:nvSpPr>
          <p:spPr bwMode="auto">
            <a:xfrm>
              <a:off x="8540750" y="4176713"/>
              <a:ext cx="74613" cy="79375"/>
            </a:xfrm>
            <a:prstGeom prst="ellipse">
              <a:avLst/>
            </a:prstGeom>
            <a:grpFill/>
            <a:ln w="0">
              <a:noFill/>
              <a:round/>
              <a:headEnd/>
              <a:tailEnd/>
            </a:ln>
          </p:spPr>
          <p:txBody>
            <a:bodyPr/>
            <a:lstStyle/>
            <a:p>
              <a:pPr>
                <a:defRPr/>
              </a:pPr>
              <a:endParaRPr lang="en-GB" sz="1050">
                <a:latin typeface="Arial"/>
                <a:cs typeface="Arial"/>
              </a:endParaRPr>
            </a:p>
          </p:txBody>
        </p:sp>
        <p:sp>
          <p:nvSpPr>
            <p:cNvPr id="241" name="Oval 130"/>
            <p:cNvSpPr>
              <a:spLocks noChangeArrowheads="1"/>
            </p:cNvSpPr>
            <p:nvPr/>
          </p:nvSpPr>
          <p:spPr bwMode="auto">
            <a:xfrm>
              <a:off x="8888413" y="4052888"/>
              <a:ext cx="74612" cy="77787"/>
            </a:xfrm>
            <a:prstGeom prst="ellipse">
              <a:avLst/>
            </a:prstGeom>
            <a:grpFill/>
            <a:ln w="0">
              <a:noFill/>
              <a:round/>
              <a:headEnd/>
              <a:tailEnd/>
            </a:ln>
          </p:spPr>
          <p:txBody>
            <a:bodyPr/>
            <a:lstStyle/>
            <a:p>
              <a:pPr>
                <a:defRPr/>
              </a:pPr>
              <a:endParaRPr lang="en-GB" sz="1050">
                <a:latin typeface="Arial"/>
                <a:cs typeface="Arial"/>
              </a:endParaRPr>
            </a:p>
          </p:txBody>
        </p:sp>
      </p:grpSp>
      <p:grpSp>
        <p:nvGrpSpPr>
          <p:cNvPr id="106610" name="Group 65"/>
          <p:cNvGrpSpPr>
            <a:grpSpLocks/>
          </p:cNvGrpSpPr>
          <p:nvPr/>
        </p:nvGrpSpPr>
        <p:grpSpPr bwMode="auto">
          <a:xfrm>
            <a:off x="5291138" y="2819400"/>
            <a:ext cx="57150" cy="123825"/>
            <a:chOff x="2317" y="2455"/>
            <a:chExt cx="36" cy="100"/>
          </a:xfrm>
        </p:grpSpPr>
        <p:sp>
          <p:nvSpPr>
            <p:cNvPr id="106647" name="Line 63"/>
            <p:cNvSpPr>
              <a:spLocks noChangeShapeType="1"/>
            </p:cNvSpPr>
            <p:nvPr/>
          </p:nvSpPr>
          <p:spPr bwMode="auto">
            <a:xfrm>
              <a:off x="2335" y="2455"/>
              <a:ext cx="1" cy="100"/>
            </a:xfrm>
            <a:prstGeom prst="line">
              <a:avLst/>
            </a:prstGeom>
            <a:noFill/>
            <a:ln w="8">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sz="3200">
                <a:latin typeface="Arial"/>
                <a:cs typeface="Arial"/>
              </a:endParaRPr>
            </a:p>
          </p:txBody>
        </p:sp>
        <p:sp>
          <p:nvSpPr>
            <p:cNvPr id="106648" name="Line 64"/>
            <p:cNvSpPr>
              <a:spLocks noChangeShapeType="1"/>
            </p:cNvSpPr>
            <p:nvPr/>
          </p:nvSpPr>
          <p:spPr bwMode="auto">
            <a:xfrm>
              <a:off x="2317" y="2455"/>
              <a:ext cx="36" cy="1"/>
            </a:xfrm>
            <a:prstGeom prst="line">
              <a:avLst/>
            </a:prstGeom>
            <a:noFill/>
            <a:ln w="8">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sz="3200">
                <a:latin typeface="Arial"/>
                <a:cs typeface="Arial"/>
              </a:endParaRPr>
            </a:p>
          </p:txBody>
        </p:sp>
      </p:grpSp>
      <p:grpSp>
        <p:nvGrpSpPr>
          <p:cNvPr id="106611" name="Group 65"/>
          <p:cNvGrpSpPr>
            <a:grpSpLocks/>
          </p:cNvGrpSpPr>
          <p:nvPr/>
        </p:nvGrpSpPr>
        <p:grpSpPr bwMode="auto">
          <a:xfrm>
            <a:off x="5626100" y="3216275"/>
            <a:ext cx="57150" cy="125413"/>
            <a:chOff x="2317" y="2455"/>
            <a:chExt cx="36" cy="100"/>
          </a:xfrm>
        </p:grpSpPr>
        <p:sp>
          <p:nvSpPr>
            <p:cNvPr id="106645" name="Line 63"/>
            <p:cNvSpPr>
              <a:spLocks noChangeShapeType="1"/>
            </p:cNvSpPr>
            <p:nvPr/>
          </p:nvSpPr>
          <p:spPr bwMode="auto">
            <a:xfrm>
              <a:off x="2335" y="2455"/>
              <a:ext cx="1" cy="100"/>
            </a:xfrm>
            <a:prstGeom prst="line">
              <a:avLst/>
            </a:prstGeom>
            <a:noFill/>
            <a:ln w="8">
              <a:solidFill>
                <a:srgbClr val="7B1616"/>
              </a:solidFill>
              <a:round/>
              <a:headEnd/>
              <a:tailEnd/>
            </a:ln>
            <a:extLst>
              <a:ext uri="{909E8E84-426E-40DD-AFC4-6F175D3DCCD1}">
                <a14:hiddenFill xmlns:a14="http://schemas.microsoft.com/office/drawing/2010/main">
                  <a:noFill/>
                </a14:hiddenFill>
              </a:ext>
            </a:extLst>
          </p:spPr>
          <p:txBody>
            <a:bodyPr/>
            <a:lstStyle/>
            <a:p>
              <a:endParaRPr lang="en-US" sz="3200">
                <a:latin typeface="Arial"/>
                <a:cs typeface="Arial"/>
              </a:endParaRPr>
            </a:p>
          </p:txBody>
        </p:sp>
        <p:sp>
          <p:nvSpPr>
            <p:cNvPr id="106646" name="Line 64"/>
            <p:cNvSpPr>
              <a:spLocks noChangeShapeType="1"/>
            </p:cNvSpPr>
            <p:nvPr/>
          </p:nvSpPr>
          <p:spPr bwMode="auto">
            <a:xfrm>
              <a:off x="2317" y="2455"/>
              <a:ext cx="36" cy="1"/>
            </a:xfrm>
            <a:prstGeom prst="line">
              <a:avLst/>
            </a:prstGeom>
            <a:noFill/>
            <a:ln w="8">
              <a:solidFill>
                <a:srgbClr val="7B1616"/>
              </a:solidFill>
              <a:round/>
              <a:headEnd/>
              <a:tailEnd/>
            </a:ln>
            <a:extLst>
              <a:ext uri="{909E8E84-426E-40DD-AFC4-6F175D3DCCD1}">
                <a14:hiddenFill xmlns:a14="http://schemas.microsoft.com/office/drawing/2010/main">
                  <a:noFill/>
                </a14:hiddenFill>
              </a:ext>
            </a:extLst>
          </p:spPr>
          <p:txBody>
            <a:bodyPr/>
            <a:lstStyle/>
            <a:p>
              <a:endParaRPr lang="en-US" sz="3200">
                <a:latin typeface="Arial"/>
                <a:cs typeface="Arial"/>
              </a:endParaRPr>
            </a:p>
          </p:txBody>
        </p:sp>
      </p:grpSp>
      <p:grpSp>
        <p:nvGrpSpPr>
          <p:cNvPr id="106612" name="Group 65"/>
          <p:cNvGrpSpPr>
            <a:grpSpLocks/>
          </p:cNvGrpSpPr>
          <p:nvPr/>
        </p:nvGrpSpPr>
        <p:grpSpPr bwMode="auto">
          <a:xfrm>
            <a:off x="5951538" y="3579813"/>
            <a:ext cx="57150" cy="125412"/>
            <a:chOff x="2317" y="2455"/>
            <a:chExt cx="36" cy="100"/>
          </a:xfrm>
        </p:grpSpPr>
        <p:sp>
          <p:nvSpPr>
            <p:cNvPr id="106643" name="Line 63"/>
            <p:cNvSpPr>
              <a:spLocks noChangeShapeType="1"/>
            </p:cNvSpPr>
            <p:nvPr/>
          </p:nvSpPr>
          <p:spPr bwMode="auto">
            <a:xfrm>
              <a:off x="2335" y="2455"/>
              <a:ext cx="1" cy="100"/>
            </a:xfrm>
            <a:prstGeom prst="line">
              <a:avLst/>
            </a:prstGeom>
            <a:noFill/>
            <a:ln w="8">
              <a:solidFill>
                <a:srgbClr val="7B1616"/>
              </a:solidFill>
              <a:round/>
              <a:headEnd/>
              <a:tailEnd/>
            </a:ln>
            <a:extLst>
              <a:ext uri="{909E8E84-426E-40DD-AFC4-6F175D3DCCD1}">
                <a14:hiddenFill xmlns:a14="http://schemas.microsoft.com/office/drawing/2010/main">
                  <a:noFill/>
                </a14:hiddenFill>
              </a:ext>
            </a:extLst>
          </p:spPr>
          <p:txBody>
            <a:bodyPr/>
            <a:lstStyle/>
            <a:p>
              <a:endParaRPr lang="en-US" sz="3200">
                <a:latin typeface="Arial"/>
                <a:cs typeface="Arial"/>
              </a:endParaRPr>
            </a:p>
          </p:txBody>
        </p:sp>
        <p:sp>
          <p:nvSpPr>
            <p:cNvPr id="106644" name="Line 64"/>
            <p:cNvSpPr>
              <a:spLocks noChangeShapeType="1"/>
            </p:cNvSpPr>
            <p:nvPr/>
          </p:nvSpPr>
          <p:spPr bwMode="auto">
            <a:xfrm>
              <a:off x="2317" y="2455"/>
              <a:ext cx="36" cy="1"/>
            </a:xfrm>
            <a:prstGeom prst="line">
              <a:avLst/>
            </a:prstGeom>
            <a:noFill/>
            <a:ln w="8">
              <a:solidFill>
                <a:srgbClr val="7B1616"/>
              </a:solidFill>
              <a:round/>
              <a:headEnd/>
              <a:tailEnd/>
            </a:ln>
            <a:extLst>
              <a:ext uri="{909E8E84-426E-40DD-AFC4-6F175D3DCCD1}">
                <a14:hiddenFill xmlns:a14="http://schemas.microsoft.com/office/drawing/2010/main">
                  <a:noFill/>
                </a14:hiddenFill>
              </a:ext>
            </a:extLst>
          </p:spPr>
          <p:txBody>
            <a:bodyPr/>
            <a:lstStyle/>
            <a:p>
              <a:endParaRPr lang="en-US" sz="3200">
                <a:latin typeface="Arial"/>
                <a:cs typeface="Arial"/>
              </a:endParaRPr>
            </a:p>
          </p:txBody>
        </p:sp>
      </p:grpSp>
      <p:grpSp>
        <p:nvGrpSpPr>
          <p:cNvPr id="106613" name="Group 65"/>
          <p:cNvGrpSpPr>
            <a:grpSpLocks/>
          </p:cNvGrpSpPr>
          <p:nvPr/>
        </p:nvGrpSpPr>
        <p:grpSpPr bwMode="auto">
          <a:xfrm>
            <a:off x="6283325" y="3709988"/>
            <a:ext cx="57150" cy="123825"/>
            <a:chOff x="2317" y="2455"/>
            <a:chExt cx="36" cy="100"/>
          </a:xfrm>
        </p:grpSpPr>
        <p:sp>
          <p:nvSpPr>
            <p:cNvPr id="106641" name="Line 63"/>
            <p:cNvSpPr>
              <a:spLocks noChangeShapeType="1"/>
            </p:cNvSpPr>
            <p:nvPr/>
          </p:nvSpPr>
          <p:spPr bwMode="auto">
            <a:xfrm>
              <a:off x="2335" y="2455"/>
              <a:ext cx="1" cy="100"/>
            </a:xfrm>
            <a:prstGeom prst="line">
              <a:avLst/>
            </a:prstGeom>
            <a:noFill/>
            <a:ln w="8">
              <a:solidFill>
                <a:srgbClr val="7B1616"/>
              </a:solidFill>
              <a:round/>
              <a:headEnd/>
              <a:tailEnd/>
            </a:ln>
            <a:extLst>
              <a:ext uri="{909E8E84-426E-40DD-AFC4-6F175D3DCCD1}">
                <a14:hiddenFill xmlns:a14="http://schemas.microsoft.com/office/drawing/2010/main">
                  <a:noFill/>
                </a14:hiddenFill>
              </a:ext>
            </a:extLst>
          </p:spPr>
          <p:txBody>
            <a:bodyPr/>
            <a:lstStyle/>
            <a:p>
              <a:endParaRPr lang="en-US" sz="3200">
                <a:latin typeface="Arial"/>
                <a:cs typeface="Arial"/>
              </a:endParaRPr>
            </a:p>
          </p:txBody>
        </p:sp>
        <p:sp>
          <p:nvSpPr>
            <p:cNvPr id="106642" name="Line 64"/>
            <p:cNvSpPr>
              <a:spLocks noChangeShapeType="1"/>
            </p:cNvSpPr>
            <p:nvPr/>
          </p:nvSpPr>
          <p:spPr bwMode="auto">
            <a:xfrm>
              <a:off x="2317" y="2455"/>
              <a:ext cx="36" cy="1"/>
            </a:xfrm>
            <a:prstGeom prst="line">
              <a:avLst/>
            </a:prstGeom>
            <a:noFill/>
            <a:ln w="8">
              <a:solidFill>
                <a:srgbClr val="7B1616"/>
              </a:solidFill>
              <a:round/>
              <a:headEnd/>
              <a:tailEnd/>
            </a:ln>
            <a:extLst>
              <a:ext uri="{909E8E84-426E-40DD-AFC4-6F175D3DCCD1}">
                <a14:hiddenFill xmlns:a14="http://schemas.microsoft.com/office/drawing/2010/main">
                  <a:noFill/>
                </a14:hiddenFill>
              </a:ext>
            </a:extLst>
          </p:spPr>
          <p:txBody>
            <a:bodyPr/>
            <a:lstStyle/>
            <a:p>
              <a:endParaRPr lang="en-US" sz="3200">
                <a:latin typeface="Arial"/>
                <a:cs typeface="Arial"/>
              </a:endParaRPr>
            </a:p>
          </p:txBody>
        </p:sp>
      </p:grpSp>
      <p:grpSp>
        <p:nvGrpSpPr>
          <p:cNvPr id="106614" name="Group 65"/>
          <p:cNvGrpSpPr>
            <a:grpSpLocks/>
          </p:cNvGrpSpPr>
          <p:nvPr/>
        </p:nvGrpSpPr>
        <p:grpSpPr bwMode="auto">
          <a:xfrm>
            <a:off x="6602413" y="3722688"/>
            <a:ext cx="57150" cy="123825"/>
            <a:chOff x="2317" y="2455"/>
            <a:chExt cx="36" cy="100"/>
          </a:xfrm>
        </p:grpSpPr>
        <p:sp>
          <p:nvSpPr>
            <p:cNvPr id="106639" name="Line 63"/>
            <p:cNvSpPr>
              <a:spLocks noChangeShapeType="1"/>
            </p:cNvSpPr>
            <p:nvPr/>
          </p:nvSpPr>
          <p:spPr bwMode="auto">
            <a:xfrm>
              <a:off x="2335" y="2455"/>
              <a:ext cx="1" cy="100"/>
            </a:xfrm>
            <a:prstGeom prst="line">
              <a:avLst/>
            </a:prstGeom>
            <a:noFill/>
            <a:ln w="8">
              <a:solidFill>
                <a:srgbClr val="7B1616"/>
              </a:solidFill>
              <a:round/>
              <a:headEnd/>
              <a:tailEnd/>
            </a:ln>
            <a:extLst>
              <a:ext uri="{909E8E84-426E-40DD-AFC4-6F175D3DCCD1}">
                <a14:hiddenFill xmlns:a14="http://schemas.microsoft.com/office/drawing/2010/main">
                  <a:noFill/>
                </a14:hiddenFill>
              </a:ext>
            </a:extLst>
          </p:spPr>
          <p:txBody>
            <a:bodyPr/>
            <a:lstStyle/>
            <a:p>
              <a:endParaRPr lang="en-US" sz="3200">
                <a:latin typeface="Arial"/>
                <a:cs typeface="Arial"/>
              </a:endParaRPr>
            </a:p>
          </p:txBody>
        </p:sp>
        <p:sp>
          <p:nvSpPr>
            <p:cNvPr id="106640" name="Line 64"/>
            <p:cNvSpPr>
              <a:spLocks noChangeShapeType="1"/>
            </p:cNvSpPr>
            <p:nvPr/>
          </p:nvSpPr>
          <p:spPr bwMode="auto">
            <a:xfrm>
              <a:off x="2317" y="2455"/>
              <a:ext cx="36" cy="1"/>
            </a:xfrm>
            <a:prstGeom prst="line">
              <a:avLst/>
            </a:prstGeom>
            <a:noFill/>
            <a:ln w="8">
              <a:solidFill>
                <a:srgbClr val="7B1616"/>
              </a:solidFill>
              <a:round/>
              <a:headEnd/>
              <a:tailEnd/>
            </a:ln>
            <a:extLst>
              <a:ext uri="{909E8E84-426E-40DD-AFC4-6F175D3DCCD1}">
                <a14:hiddenFill xmlns:a14="http://schemas.microsoft.com/office/drawing/2010/main">
                  <a:noFill/>
                </a14:hiddenFill>
              </a:ext>
            </a:extLst>
          </p:spPr>
          <p:txBody>
            <a:bodyPr/>
            <a:lstStyle/>
            <a:p>
              <a:endParaRPr lang="en-US" sz="3200">
                <a:latin typeface="Arial"/>
                <a:cs typeface="Arial"/>
              </a:endParaRPr>
            </a:p>
          </p:txBody>
        </p:sp>
      </p:grpSp>
      <p:grpSp>
        <p:nvGrpSpPr>
          <p:cNvPr id="106615" name="Group 65"/>
          <p:cNvGrpSpPr>
            <a:grpSpLocks/>
          </p:cNvGrpSpPr>
          <p:nvPr/>
        </p:nvGrpSpPr>
        <p:grpSpPr bwMode="auto">
          <a:xfrm>
            <a:off x="6942138" y="3811588"/>
            <a:ext cx="57150" cy="125412"/>
            <a:chOff x="2317" y="2455"/>
            <a:chExt cx="36" cy="100"/>
          </a:xfrm>
        </p:grpSpPr>
        <p:sp>
          <p:nvSpPr>
            <p:cNvPr id="106637" name="Line 63"/>
            <p:cNvSpPr>
              <a:spLocks noChangeShapeType="1"/>
            </p:cNvSpPr>
            <p:nvPr/>
          </p:nvSpPr>
          <p:spPr bwMode="auto">
            <a:xfrm>
              <a:off x="2335" y="2455"/>
              <a:ext cx="1" cy="100"/>
            </a:xfrm>
            <a:prstGeom prst="line">
              <a:avLst/>
            </a:prstGeom>
            <a:noFill/>
            <a:ln w="8">
              <a:solidFill>
                <a:srgbClr val="7B1616"/>
              </a:solidFill>
              <a:round/>
              <a:headEnd/>
              <a:tailEnd/>
            </a:ln>
            <a:extLst>
              <a:ext uri="{909E8E84-426E-40DD-AFC4-6F175D3DCCD1}">
                <a14:hiddenFill xmlns:a14="http://schemas.microsoft.com/office/drawing/2010/main">
                  <a:noFill/>
                </a14:hiddenFill>
              </a:ext>
            </a:extLst>
          </p:spPr>
          <p:txBody>
            <a:bodyPr/>
            <a:lstStyle/>
            <a:p>
              <a:endParaRPr lang="en-US" sz="3200">
                <a:latin typeface="Arial"/>
                <a:cs typeface="Arial"/>
              </a:endParaRPr>
            </a:p>
          </p:txBody>
        </p:sp>
        <p:sp>
          <p:nvSpPr>
            <p:cNvPr id="106638" name="Line 64"/>
            <p:cNvSpPr>
              <a:spLocks noChangeShapeType="1"/>
            </p:cNvSpPr>
            <p:nvPr/>
          </p:nvSpPr>
          <p:spPr bwMode="auto">
            <a:xfrm>
              <a:off x="2317" y="2455"/>
              <a:ext cx="36" cy="1"/>
            </a:xfrm>
            <a:prstGeom prst="line">
              <a:avLst/>
            </a:prstGeom>
            <a:noFill/>
            <a:ln w="8">
              <a:solidFill>
                <a:srgbClr val="7B1616"/>
              </a:solidFill>
              <a:round/>
              <a:headEnd/>
              <a:tailEnd/>
            </a:ln>
            <a:extLst>
              <a:ext uri="{909E8E84-426E-40DD-AFC4-6F175D3DCCD1}">
                <a14:hiddenFill xmlns:a14="http://schemas.microsoft.com/office/drawing/2010/main">
                  <a:noFill/>
                </a14:hiddenFill>
              </a:ext>
            </a:extLst>
          </p:spPr>
          <p:txBody>
            <a:bodyPr/>
            <a:lstStyle/>
            <a:p>
              <a:endParaRPr lang="en-US" sz="3200">
                <a:latin typeface="Arial"/>
                <a:cs typeface="Arial"/>
              </a:endParaRPr>
            </a:p>
          </p:txBody>
        </p:sp>
      </p:grpSp>
      <p:grpSp>
        <p:nvGrpSpPr>
          <p:cNvPr id="106616" name="Group 65"/>
          <p:cNvGrpSpPr>
            <a:grpSpLocks/>
          </p:cNvGrpSpPr>
          <p:nvPr/>
        </p:nvGrpSpPr>
        <p:grpSpPr bwMode="auto">
          <a:xfrm>
            <a:off x="7267575" y="3840163"/>
            <a:ext cx="57150" cy="125412"/>
            <a:chOff x="2317" y="2455"/>
            <a:chExt cx="36" cy="100"/>
          </a:xfrm>
        </p:grpSpPr>
        <p:sp>
          <p:nvSpPr>
            <p:cNvPr id="106635" name="Line 63"/>
            <p:cNvSpPr>
              <a:spLocks noChangeShapeType="1"/>
            </p:cNvSpPr>
            <p:nvPr/>
          </p:nvSpPr>
          <p:spPr bwMode="auto">
            <a:xfrm>
              <a:off x="2335" y="2455"/>
              <a:ext cx="1" cy="100"/>
            </a:xfrm>
            <a:prstGeom prst="line">
              <a:avLst/>
            </a:prstGeom>
            <a:noFill/>
            <a:ln w="8">
              <a:solidFill>
                <a:srgbClr val="7B1616"/>
              </a:solidFill>
              <a:round/>
              <a:headEnd/>
              <a:tailEnd/>
            </a:ln>
            <a:extLst>
              <a:ext uri="{909E8E84-426E-40DD-AFC4-6F175D3DCCD1}">
                <a14:hiddenFill xmlns:a14="http://schemas.microsoft.com/office/drawing/2010/main">
                  <a:noFill/>
                </a14:hiddenFill>
              </a:ext>
            </a:extLst>
          </p:spPr>
          <p:txBody>
            <a:bodyPr/>
            <a:lstStyle/>
            <a:p>
              <a:endParaRPr lang="en-US" sz="3200">
                <a:latin typeface="Arial"/>
                <a:cs typeface="Arial"/>
              </a:endParaRPr>
            </a:p>
          </p:txBody>
        </p:sp>
        <p:sp>
          <p:nvSpPr>
            <p:cNvPr id="106636" name="Line 64"/>
            <p:cNvSpPr>
              <a:spLocks noChangeShapeType="1"/>
            </p:cNvSpPr>
            <p:nvPr/>
          </p:nvSpPr>
          <p:spPr bwMode="auto">
            <a:xfrm>
              <a:off x="2317" y="2455"/>
              <a:ext cx="36" cy="1"/>
            </a:xfrm>
            <a:prstGeom prst="line">
              <a:avLst/>
            </a:prstGeom>
            <a:noFill/>
            <a:ln w="8">
              <a:solidFill>
                <a:srgbClr val="7B1616"/>
              </a:solidFill>
              <a:round/>
              <a:headEnd/>
              <a:tailEnd/>
            </a:ln>
            <a:extLst>
              <a:ext uri="{909E8E84-426E-40DD-AFC4-6F175D3DCCD1}">
                <a14:hiddenFill xmlns:a14="http://schemas.microsoft.com/office/drawing/2010/main">
                  <a:noFill/>
                </a14:hiddenFill>
              </a:ext>
            </a:extLst>
          </p:spPr>
          <p:txBody>
            <a:bodyPr/>
            <a:lstStyle/>
            <a:p>
              <a:endParaRPr lang="en-US" sz="3200">
                <a:latin typeface="Arial"/>
                <a:cs typeface="Arial"/>
              </a:endParaRPr>
            </a:p>
          </p:txBody>
        </p:sp>
      </p:grpSp>
      <p:grpSp>
        <p:nvGrpSpPr>
          <p:cNvPr id="106617" name="Group 65"/>
          <p:cNvGrpSpPr>
            <a:grpSpLocks/>
          </p:cNvGrpSpPr>
          <p:nvPr/>
        </p:nvGrpSpPr>
        <p:grpSpPr bwMode="auto">
          <a:xfrm>
            <a:off x="7600950" y="3690938"/>
            <a:ext cx="57150" cy="125412"/>
            <a:chOff x="2317" y="2455"/>
            <a:chExt cx="36" cy="100"/>
          </a:xfrm>
        </p:grpSpPr>
        <p:sp>
          <p:nvSpPr>
            <p:cNvPr id="106633" name="Line 63"/>
            <p:cNvSpPr>
              <a:spLocks noChangeShapeType="1"/>
            </p:cNvSpPr>
            <p:nvPr/>
          </p:nvSpPr>
          <p:spPr bwMode="auto">
            <a:xfrm>
              <a:off x="2335" y="2455"/>
              <a:ext cx="1" cy="100"/>
            </a:xfrm>
            <a:prstGeom prst="line">
              <a:avLst/>
            </a:prstGeom>
            <a:noFill/>
            <a:ln w="8">
              <a:solidFill>
                <a:srgbClr val="7B1616"/>
              </a:solidFill>
              <a:round/>
              <a:headEnd/>
              <a:tailEnd/>
            </a:ln>
            <a:extLst>
              <a:ext uri="{909E8E84-426E-40DD-AFC4-6F175D3DCCD1}">
                <a14:hiddenFill xmlns:a14="http://schemas.microsoft.com/office/drawing/2010/main">
                  <a:noFill/>
                </a14:hiddenFill>
              </a:ext>
            </a:extLst>
          </p:spPr>
          <p:txBody>
            <a:bodyPr/>
            <a:lstStyle/>
            <a:p>
              <a:endParaRPr lang="en-US" sz="3200">
                <a:latin typeface="Arial"/>
                <a:cs typeface="Arial"/>
              </a:endParaRPr>
            </a:p>
          </p:txBody>
        </p:sp>
        <p:sp>
          <p:nvSpPr>
            <p:cNvPr id="106634" name="Line 64"/>
            <p:cNvSpPr>
              <a:spLocks noChangeShapeType="1"/>
            </p:cNvSpPr>
            <p:nvPr/>
          </p:nvSpPr>
          <p:spPr bwMode="auto">
            <a:xfrm>
              <a:off x="2317" y="2455"/>
              <a:ext cx="36" cy="1"/>
            </a:xfrm>
            <a:prstGeom prst="line">
              <a:avLst/>
            </a:prstGeom>
            <a:noFill/>
            <a:ln w="8">
              <a:solidFill>
                <a:srgbClr val="7B1616"/>
              </a:solidFill>
              <a:round/>
              <a:headEnd/>
              <a:tailEnd/>
            </a:ln>
            <a:extLst>
              <a:ext uri="{909E8E84-426E-40DD-AFC4-6F175D3DCCD1}">
                <a14:hiddenFill xmlns:a14="http://schemas.microsoft.com/office/drawing/2010/main">
                  <a:noFill/>
                </a14:hiddenFill>
              </a:ext>
            </a:extLst>
          </p:spPr>
          <p:txBody>
            <a:bodyPr/>
            <a:lstStyle/>
            <a:p>
              <a:endParaRPr lang="en-US" sz="3200">
                <a:latin typeface="Arial"/>
                <a:cs typeface="Arial"/>
              </a:endParaRPr>
            </a:p>
          </p:txBody>
        </p:sp>
      </p:grpSp>
      <p:grpSp>
        <p:nvGrpSpPr>
          <p:cNvPr id="106618" name="Group 65"/>
          <p:cNvGrpSpPr>
            <a:grpSpLocks/>
          </p:cNvGrpSpPr>
          <p:nvPr/>
        </p:nvGrpSpPr>
        <p:grpSpPr bwMode="auto">
          <a:xfrm>
            <a:off x="7931150" y="3795713"/>
            <a:ext cx="57150" cy="125412"/>
            <a:chOff x="2317" y="2455"/>
            <a:chExt cx="36" cy="100"/>
          </a:xfrm>
        </p:grpSpPr>
        <p:sp>
          <p:nvSpPr>
            <p:cNvPr id="106631" name="Line 63"/>
            <p:cNvSpPr>
              <a:spLocks noChangeShapeType="1"/>
            </p:cNvSpPr>
            <p:nvPr/>
          </p:nvSpPr>
          <p:spPr bwMode="auto">
            <a:xfrm>
              <a:off x="2335" y="2455"/>
              <a:ext cx="1" cy="100"/>
            </a:xfrm>
            <a:prstGeom prst="line">
              <a:avLst/>
            </a:prstGeom>
            <a:noFill/>
            <a:ln w="8">
              <a:solidFill>
                <a:srgbClr val="7B1616"/>
              </a:solidFill>
              <a:round/>
              <a:headEnd/>
              <a:tailEnd/>
            </a:ln>
            <a:extLst>
              <a:ext uri="{909E8E84-426E-40DD-AFC4-6F175D3DCCD1}">
                <a14:hiddenFill xmlns:a14="http://schemas.microsoft.com/office/drawing/2010/main">
                  <a:noFill/>
                </a14:hiddenFill>
              </a:ext>
            </a:extLst>
          </p:spPr>
          <p:txBody>
            <a:bodyPr/>
            <a:lstStyle/>
            <a:p>
              <a:endParaRPr lang="en-US" sz="3200">
                <a:latin typeface="Arial"/>
                <a:cs typeface="Arial"/>
              </a:endParaRPr>
            </a:p>
          </p:txBody>
        </p:sp>
        <p:sp>
          <p:nvSpPr>
            <p:cNvPr id="106632" name="Line 64"/>
            <p:cNvSpPr>
              <a:spLocks noChangeShapeType="1"/>
            </p:cNvSpPr>
            <p:nvPr/>
          </p:nvSpPr>
          <p:spPr bwMode="auto">
            <a:xfrm>
              <a:off x="2317" y="2455"/>
              <a:ext cx="36" cy="1"/>
            </a:xfrm>
            <a:prstGeom prst="line">
              <a:avLst/>
            </a:prstGeom>
            <a:noFill/>
            <a:ln w="8">
              <a:solidFill>
                <a:srgbClr val="7B1616"/>
              </a:solidFill>
              <a:round/>
              <a:headEnd/>
              <a:tailEnd/>
            </a:ln>
            <a:extLst>
              <a:ext uri="{909E8E84-426E-40DD-AFC4-6F175D3DCCD1}">
                <a14:hiddenFill xmlns:a14="http://schemas.microsoft.com/office/drawing/2010/main">
                  <a:noFill/>
                </a14:hiddenFill>
              </a:ext>
            </a:extLst>
          </p:spPr>
          <p:txBody>
            <a:bodyPr/>
            <a:lstStyle/>
            <a:p>
              <a:endParaRPr lang="en-US" sz="3200">
                <a:latin typeface="Arial"/>
                <a:cs typeface="Arial"/>
              </a:endParaRPr>
            </a:p>
          </p:txBody>
        </p:sp>
      </p:grpSp>
      <p:grpSp>
        <p:nvGrpSpPr>
          <p:cNvPr id="106619" name="Group 8"/>
          <p:cNvGrpSpPr>
            <a:grpSpLocks/>
          </p:cNvGrpSpPr>
          <p:nvPr/>
        </p:nvGrpSpPr>
        <p:grpSpPr bwMode="auto">
          <a:xfrm>
            <a:off x="5283200" y="2903538"/>
            <a:ext cx="3046413" cy="1196975"/>
            <a:chOff x="5915025" y="2903538"/>
            <a:chExt cx="3046413" cy="1196975"/>
          </a:xfrm>
        </p:grpSpPr>
        <p:sp>
          <p:nvSpPr>
            <p:cNvPr id="106621" name="Oval 135"/>
            <p:cNvSpPr>
              <a:spLocks noChangeArrowheads="1"/>
            </p:cNvSpPr>
            <p:nvPr/>
          </p:nvSpPr>
          <p:spPr bwMode="auto">
            <a:xfrm>
              <a:off x="8886825" y="4021138"/>
              <a:ext cx="74613" cy="79375"/>
            </a:xfrm>
            <a:prstGeom prst="ellipse">
              <a:avLst/>
            </a:prstGeom>
            <a:solidFill>
              <a:srgbClr val="7B16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050">
                <a:latin typeface="Arial"/>
                <a:cs typeface="Arial"/>
              </a:endParaRPr>
            </a:p>
          </p:txBody>
        </p:sp>
        <p:sp>
          <p:nvSpPr>
            <p:cNvPr id="106622" name="Oval 135"/>
            <p:cNvSpPr>
              <a:spLocks noChangeArrowheads="1"/>
            </p:cNvSpPr>
            <p:nvPr/>
          </p:nvSpPr>
          <p:spPr bwMode="auto">
            <a:xfrm>
              <a:off x="5915025" y="2903538"/>
              <a:ext cx="74613" cy="79375"/>
            </a:xfrm>
            <a:prstGeom prst="ellipse">
              <a:avLst/>
            </a:prstGeom>
            <a:solidFill>
              <a:srgbClr val="7B16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050">
                <a:latin typeface="Arial"/>
                <a:cs typeface="Arial"/>
              </a:endParaRPr>
            </a:p>
          </p:txBody>
        </p:sp>
        <p:sp>
          <p:nvSpPr>
            <p:cNvPr id="106623" name="Oval 135"/>
            <p:cNvSpPr>
              <a:spLocks noChangeArrowheads="1"/>
            </p:cNvSpPr>
            <p:nvPr/>
          </p:nvSpPr>
          <p:spPr bwMode="auto">
            <a:xfrm>
              <a:off x="6254750" y="3294063"/>
              <a:ext cx="74613" cy="77787"/>
            </a:xfrm>
            <a:prstGeom prst="ellipse">
              <a:avLst/>
            </a:prstGeom>
            <a:solidFill>
              <a:srgbClr val="7B16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050">
                <a:latin typeface="Arial"/>
                <a:cs typeface="Arial"/>
              </a:endParaRPr>
            </a:p>
          </p:txBody>
        </p:sp>
        <p:sp>
          <p:nvSpPr>
            <p:cNvPr id="106624" name="Oval 135"/>
            <p:cNvSpPr>
              <a:spLocks noChangeArrowheads="1"/>
            </p:cNvSpPr>
            <p:nvPr/>
          </p:nvSpPr>
          <p:spPr bwMode="auto">
            <a:xfrm>
              <a:off x="6575425" y="3627438"/>
              <a:ext cx="74613" cy="79375"/>
            </a:xfrm>
            <a:prstGeom prst="ellipse">
              <a:avLst/>
            </a:prstGeom>
            <a:solidFill>
              <a:srgbClr val="7B16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050">
                <a:latin typeface="Arial"/>
                <a:cs typeface="Arial"/>
              </a:endParaRPr>
            </a:p>
          </p:txBody>
        </p:sp>
        <p:sp>
          <p:nvSpPr>
            <p:cNvPr id="106625" name="Oval 135"/>
            <p:cNvSpPr>
              <a:spLocks noChangeArrowheads="1"/>
            </p:cNvSpPr>
            <p:nvPr/>
          </p:nvSpPr>
          <p:spPr bwMode="auto">
            <a:xfrm>
              <a:off x="6907213" y="3768725"/>
              <a:ext cx="74612" cy="79375"/>
            </a:xfrm>
            <a:prstGeom prst="ellipse">
              <a:avLst/>
            </a:prstGeom>
            <a:solidFill>
              <a:srgbClr val="7B16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050">
                <a:latin typeface="Arial"/>
                <a:cs typeface="Arial"/>
              </a:endParaRPr>
            </a:p>
          </p:txBody>
        </p:sp>
        <p:sp>
          <p:nvSpPr>
            <p:cNvPr id="106626" name="Oval 135"/>
            <p:cNvSpPr>
              <a:spLocks noChangeArrowheads="1"/>
            </p:cNvSpPr>
            <p:nvPr/>
          </p:nvSpPr>
          <p:spPr bwMode="auto">
            <a:xfrm>
              <a:off x="7226300" y="3819525"/>
              <a:ext cx="74613" cy="79375"/>
            </a:xfrm>
            <a:prstGeom prst="ellipse">
              <a:avLst/>
            </a:prstGeom>
            <a:solidFill>
              <a:srgbClr val="7B16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050">
                <a:latin typeface="Arial"/>
                <a:cs typeface="Arial"/>
              </a:endParaRPr>
            </a:p>
          </p:txBody>
        </p:sp>
        <p:sp>
          <p:nvSpPr>
            <p:cNvPr id="106627" name="Oval 135"/>
            <p:cNvSpPr>
              <a:spLocks noChangeArrowheads="1"/>
            </p:cNvSpPr>
            <p:nvPr/>
          </p:nvSpPr>
          <p:spPr bwMode="auto">
            <a:xfrm>
              <a:off x="7566025" y="3867150"/>
              <a:ext cx="74613" cy="77788"/>
            </a:xfrm>
            <a:prstGeom prst="ellipse">
              <a:avLst/>
            </a:prstGeom>
            <a:solidFill>
              <a:srgbClr val="7B16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050">
                <a:latin typeface="Arial"/>
                <a:cs typeface="Arial"/>
              </a:endParaRPr>
            </a:p>
          </p:txBody>
        </p:sp>
        <p:sp>
          <p:nvSpPr>
            <p:cNvPr id="106628" name="Oval 135"/>
            <p:cNvSpPr>
              <a:spLocks noChangeArrowheads="1"/>
            </p:cNvSpPr>
            <p:nvPr/>
          </p:nvSpPr>
          <p:spPr bwMode="auto">
            <a:xfrm>
              <a:off x="7891463" y="3895725"/>
              <a:ext cx="74612" cy="79375"/>
            </a:xfrm>
            <a:prstGeom prst="ellipse">
              <a:avLst/>
            </a:prstGeom>
            <a:solidFill>
              <a:srgbClr val="7B16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050">
                <a:latin typeface="Arial"/>
                <a:cs typeface="Arial"/>
              </a:endParaRPr>
            </a:p>
          </p:txBody>
        </p:sp>
        <p:sp>
          <p:nvSpPr>
            <p:cNvPr id="106629" name="Oval 135"/>
            <p:cNvSpPr>
              <a:spLocks noChangeArrowheads="1"/>
            </p:cNvSpPr>
            <p:nvPr/>
          </p:nvSpPr>
          <p:spPr bwMode="auto">
            <a:xfrm>
              <a:off x="8224838" y="3771900"/>
              <a:ext cx="74612" cy="79375"/>
            </a:xfrm>
            <a:prstGeom prst="ellipse">
              <a:avLst/>
            </a:prstGeom>
            <a:solidFill>
              <a:srgbClr val="7B16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050">
                <a:latin typeface="Arial"/>
                <a:cs typeface="Arial"/>
              </a:endParaRPr>
            </a:p>
          </p:txBody>
        </p:sp>
        <p:sp>
          <p:nvSpPr>
            <p:cNvPr id="106630" name="Oval 135"/>
            <p:cNvSpPr>
              <a:spLocks noChangeArrowheads="1"/>
            </p:cNvSpPr>
            <p:nvPr/>
          </p:nvSpPr>
          <p:spPr bwMode="auto">
            <a:xfrm>
              <a:off x="8555038" y="3902075"/>
              <a:ext cx="74612" cy="79375"/>
            </a:xfrm>
            <a:prstGeom prst="ellipse">
              <a:avLst/>
            </a:prstGeom>
            <a:solidFill>
              <a:srgbClr val="7B16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050">
                <a:latin typeface="Arial"/>
                <a:cs typeface="Arial"/>
              </a:endParaRPr>
            </a:p>
          </p:txBody>
        </p:sp>
      </p:grpSp>
      <p:sp>
        <p:nvSpPr>
          <p:cNvPr id="260" name="Freeform 259"/>
          <p:cNvSpPr/>
          <p:nvPr/>
        </p:nvSpPr>
        <p:spPr>
          <a:xfrm>
            <a:off x="5316538" y="2941638"/>
            <a:ext cx="2944812" cy="1104900"/>
          </a:xfrm>
          <a:custGeom>
            <a:avLst/>
            <a:gdLst>
              <a:gd name="connsiteX0" fmla="*/ 0 w 2967566"/>
              <a:gd name="connsiteY0" fmla="*/ 0 h 1113366"/>
              <a:gd name="connsiteX1" fmla="*/ 351366 w 2967566"/>
              <a:gd name="connsiteY1" fmla="*/ 402166 h 1113366"/>
              <a:gd name="connsiteX2" fmla="*/ 668866 w 2967566"/>
              <a:gd name="connsiteY2" fmla="*/ 732366 h 1113366"/>
              <a:gd name="connsiteX3" fmla="*/ 999066 w 2967566"/>
              <a:gd name="connsiteY3" fmla="*/ 867833 h 1113366"/>
              <a:gd name="connsiteX4" fmla="*/ 1320800 w 2967566"/>
              <a:gd name="connsiteY4" fmla="*/ 910166 h 1113366"/>
              <a:gd name="connsiteX5" fmla="*/ 1659466 w 2967566"/>
              <a:gd name="connsiteY5" fmla="*/ 965200 h 1113366"/>
              <a:gd name="connsiteX6" fmla="*/ 1985433 w 2967566"/>
              <a:gd name="connsiteY6" fmla="*/ 990600 h 1113366"/>
              <a:gd name="connsiteX7" fmla="*/ 2315633 w 2967566"/>
              <a:gd name="connsiteY7" fmla="*/ 863600 h 1113366"/>
              <a:gd name="connsiteX8" fmla="*/ 2654300 w 2967566"/>
              <a:gd name="connsiteY8" fmla="*/ 999066 h 1113366"/>
              <a:gd name="connsiteX9" fmla="*/ 2967566 w 2967566"/>
              <a:gd name="connsiteY9" fmla="*/ 1113366 h 1113366"/>
              <a:gd name="connsiteX0" fmla="*/ 0 w 2945341"/>
              <a:gd name="connsiteY0" fmla="*/ 0 h 1103841"/>
              <a:gd name="connsiteX1" fmla="*/ 351366 w 2945341"/>
              <a:gd name="connsiteY1" fmla="*/ 402166 h 1103841"/>
              <a:gd name="connsiteX2" fmla="*/ 668866 w 2945341"/>
              <a:gd name="connsiteY2" fmla="*/ 732366 h 1103841"/>
              <a:gd name="connsiteX3" fmla="*/ 999066 w 2945341"/>
              <a:gd name="connsiteY3" fmla="*/ 867833 h 1103841"/>
              <a:gd name="connsiteX4" fmla="*/ 1320800 w 2945341"/>
              <a:gd name="connsiteY4" fmla="*/ 910166 h 1103841"/>
              <a:gd name="connsiteX5" fmla="*/ 1659466 w 2945341"/>
              <a:gd name="connsiteY5" fmla="*/ 965200 h 1103841"/>
              <a:gd name="connsiteX6" fmla="*/ 1985433 w 2945341"/>
              <a:gd name="connsiteY6" fmla="*/ 990600 h 1103841"/>
              <a:gd name="connsiteX7" fmla="*/ 2315633 w 2945341"/>
              <a:gd name="connsiteY7" fmla="*/ 863600 h 1103841"/>
              <a:gd name="connsiteX8" fmla="*/ 2654300 w 2945341"/>
              <a:gd name="connsiteY8" fmla="*/ 999066 h 1103841"/>
              <a:gd name="connsiteX9" fmla="*/ 2945341 w 2945341"/>
              <a:gd name="connsiteY9" fmla="*/ 1103841 h 1103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45341" h="1103841">
                <a:moveTo>
                  <a:pt x="0" y="0"/>
                </a:moveTo>
                <a:lnTo>
                  <a:pt x="351366" y="402166"/>
                </a:lnTo>
                <a:lnTo>
                  <a:pt x="668866" y="732366"/>
                </a:lnTo>
                <a:lnTo>
                  <a:pt x="999066" y="867833"/>
                </a:lnTo>
                <a:lnTo>
                  <a:pt x="1320800" y="910166"/>
                </a:lnTo>
                <a:lnTo>
                  <a:pt x="1659466" y="965200"/>
                </a:lnTo>
                <a:lnTo>
                  <a:pt x="1985433" y="990600"/>
                </a:lnTo>
                <a:lnTo>
                  <a:pt x="2315633" y="863600"/>
                </a:lnTo>
                <a:lnTo>
                  <a:pt x="2654300" y="999066"/>
                </a:lnTo>
                <a:lnTo>
                  <a:pt x="2945341" y="1103841"/>
                </a:lnTo>
              </a:path>
            </a:pathLst>
          </a:custGeom>
          <a:ln w="19050">
            <a:solidFill>
              <a:schemeClr val="accent2"/>
            </a:solidFill>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sz="3200">
              <a:latin typeface="Arial"/>
              <a:cs typeface="Arial"/>
            </a:endParaRPr>
          </a:p>
        </p:txBody>
      </p:sp>
    </p:spTree>
    <p:extLst>
      <p:ext uri="{BB962C8B-B14F-4D97-AF65-F5344CB8AC3E}">
        <p14:creationId xmlns:p14="http://schemas.microsoft.com/office/powerpoint/2010/main" val="6608256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Needs BBIT?</a:t>
            </a:r>
            <a:endParaRPr lang="en-US" dirty="0"/>
          </a:p>
        </p:txBody>
      </p:sp>
      <p:sp>
        <p:nvSpPr>
          <p:cNvPr id="3" name="Content Placeholder 2"/>
          <p:cNvSpPr>
            <a:spLocks noGrp="1"/>
          </p:cNvSpPr>
          <p:nvPr>
            <p:ph idx="1"/>
          </p:nvPr>
        </p:nvSpPr>
        <p:spPr/>
        <p:txBody>
          <a:bodyPr>
            <a:normAutofit lnSpcReduction="10000"/>
          </a:bodyPr>
          <a:lstStyle/>
          <a:p>
            <a:r>
              <a:rPr lang="en-US" dirty="0" smtClean="0"/>
              <a:t>Anyone who requires insulin to manage post-meal hyperglycemia </a:t>
            </a:r>
            <a:r>
              <a:rPr lang="en-US" i="1" dirty="0" smtClean="0"/>
              <a:t>and</a:t>
            </a:r>
            <a:r>
              <a:rPr lang="en-US" dirty="0" smtClean="0"/>
              <a:t> fasting hyperglycemia</a:t>
            </a:r>
          </a:p>
          <a:p>
            <a:pPr lvl="1"/>
            <a:r>
              <a:rPr lang="en-US" dirty="0" smtClean="0"/>
              <a:t>Type 1 diabetes</a:t>
            </a:r>
          </a:p>
          <a:p>
            <a:pPr lvl="1"/>
            <a:r>
              <a:rPr lang="en-US" dirty="0" smtClean="0"/>
              <a:t>Type 2 diabetes (that no longer responds to oral agents or where oral agents are needed but contraindicated)</a:t>
            </a:r>
          </a:p>
          <a:p>
            <a:pPr lvl="1"/>
            <a:r>
              <a:rPr lang="en-US" dirty="0" smtClean="0"/>
              <a:t>Huge doses of steroids in pre-existing diabetes / unmasked diabetes</a:t>
            </a:r>
          </a:p>
          <a:p>
            <a:pPr lvl="1"/>
            <a:r>
              <a:rPr lang="en-US" dirty="0" smtClean="0"/>
              <a:t>Post </a:t>
            </a:r>
            <a:r>
              <a:rPr lang="en-US" dirty="0" err="1" smtClean="0"/>
              <a:t>pancreatectomy</a:t>
            </a:r>
            <a:endParaRPr lang="en-US" dirty="0"/>
          </a:p>
        </p:txBody>
      </p:sp>
    </p:spTree>
    <p:extLst>
      <p:ext uri="{BB962C8B-B14F-4D97-AF65-F5344CB8AC3E}">
        <p14:creationId xmlns:p14="http://schemas.microsoft.com/office/powerpoint/2010/main" val="20765242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lstStyle/>
          <a:p>
            <a:r>
              <a:rPr lang="en-US" dirty="0" smtClean="0"/>
              <a:t>To overview the current initiative to implement BBIT</a:t>
            </a:r>
          </a:p>
          <a:p>
            <a:r>
              <a:rPr lang="en-US" dirty="0" smtClean="0"/>
              <a:t>To discuss caveats to insulin use</a:t>
            </a:r>
            <a:r>
              <a:rPr lang="en-US" i="1" dirty="0" smtClean="0"/>
              <a:t> </a:t>
            </a:r>
            <a:r>
              <a:rPr lang="en-US" dirty="0" smtClean="0"/>
              <a:t>as it impacts BBIT and perioperative glycemic control</a:t>
            </a:r>
          </a:p>
          <a:p>
            <a:r>
              <a:rPr lang="en-US" dirty="0" smtClean="0"/>
              <a:t>(To highlight new therapies that may impact perioperative glycemic control)</a:t>
            </a:r>
            <a:endParaRPr lang="en-US" dirty="0"/>
          </a:p>
        </p:txBody>
      </p:sp>
    </p:spTree>
    <p:extLst>
      <p:ext uri="{BB962C8B-B14F-4D97-AF65-F5344CB8AC3E}">
        <p14:creationId xmlns:p14="http://schemas.microsoft.com/office/powerpoint/2010/main" val="27081358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Peri</a:t>
            </a:r>
            <a:r>
              <a:rPr lang="en-US" dirty="0" smtClean="0"/>
              <a:t>-operative Insulin Adjustments</a:t>
            </a:r>
            <a:endParaRPr lang="en-US" dirty="0"/>
          </a:p>
        </p:txBody>
      </p:sp>
      <p:sp>
        <p:nvSpPr>
          <p:cNvPr id="3" name="Content Placeholder 2"/>
          <p:cNvSpPr>
            <a:spLocks noGrp="1"/>
          </p:cNvSpPr>
          <p:nvPr>
            <p:ph idx="1"/>
          </p:nvPr>
        </p:nvSpPr>
        <p:spPr/>
        <p:txBody>
          <a:bodyPr>
            <a:normAutofit/>
          </a:bodyPr>
          <a:lstStyle/>
          <a:p>
            <a:r>
              <a:rPr lang="en-US" dirty="0" smtClean="0"/>
              <a:t>Guidelines are problematic</a:t>
            </a:r>
          </a:p>
          <a:p>
            <a:pPr lvl="1"/>
            <a:r>
              <a:rPr lang="en-US" dirty="0" smtClean="0"/>
              <a:t>Confusing</a:t>
            </a:r>
          </a:p>
          <a:p>
            <a:pPr lvl="1"/>
            <a:r>
              <a:rPr lang="en-US" dirty="0" smtClean="0"/>
              <a:t>Contradictory</a:t>
            </a:r>
          </a:p>
          <a:p>
            <a:pPr lvl="1"/>
            <a:r>
              <a:rPr lang="en-US" dirty="0" smtClean="0"/>
              <a:t>Complicated</a:t>
            </a:r>
          </a:p>
          <a:p>
            <a:pPr lvl="1"/>
            <a:r>
              <a:rPr lang="en-US" dirty="0" smtClean="0"/>
              <a:t>Not evidence based</a:t>
            </a:r>
          </a:p>
          <a:p>
            <a:pPr lvl="1"/>
            <a:r>
              <a:rPr lang="en-US" dirty="0" smtClean="0"/>
              <a:t>Ignore physiology</a:t>
            </a:r>
          </a:p>
          <a:p>
            <a:pPr lvl="1"/>
            <a:r>
              <a:rPr lang="en-US" dirty="0" smtClean="0"/>
              <a:t>Fear based – mostly fear of hypoglycemia</a:t>
            </a:r>
          </a:p>
        </p:txBody>
      </p:sp>
    </p:spTree>
    <p:extLst>
      <p:ext uri="{BB962C8B-B14F-4D97-AF65-F5344CB8AC3E}">
        <p14:creationId xmlns:p14="http://schemas.microsoft.com/office/powerpoint/2010/main" val="6721005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Peri</a:t>
            </a:r>
            <a:r>
              <a:rPr lang="en-US" dirty="0" smtClean="0"/>
              <a:t>-operative Insulin adjustment recommendations are confusing</a:t>
            </a:r>
            <a:endParaRPr lang="en-US" dirty="0"/>
          </a:p>
        </p:txBody>
      </p:sp>
      <p:sp>
        <p:nvSpPr>
          <p:cNvPr id="3" name="Content Placeholder 2"/>
          <p:cNvSpPr>
            <a:spLocks noGrp="1"/>
          </p:cNvSpPr>
          <p:nvPr>
            <p:ph sz="half" idx="1"/>
          </p:nvPr>
        </p:nvSpPr>
        <p:spPr/>
        <p:txBody>
          <a:bodyPr>
            <a:normAutofit fontScale="55000" lnSpcReduction="20000"/>
          </a:bodyPr>
          <a:lstStyle/>
          <a:p>
            <a:r>
              <a:rPr lang="en-US" dirty="0" err="1" smtClean="0"/>
              <a:t>UpToDate</a:t>
            </a:r>
            <a:r>
              <a:rPr lang="en-US" dirty="0" smtClean="0"/>
              <a:t> :</a:t>
            </a:r>
          </a:p>
          <a:p>
            <a:r>
              <a:rPr lang="en-US" dirty="0" smtClean="0"/>
              <a:t>“…may continue basal insulin without any change….as long as the dose has been correctly calculated….?????</a:t>
            </a:r>
          </a:p>
          <a:p>
            <a:r>
              <a:rPr lang="en-US" dirty="0" smtClean="0"/>
              <a:t>In patients whose basal rate is calculated to keep the blood glucose in normal or low-normal ranges….we often reduce the dose (or rate) by 10-20%...?????</a:t>
            </a:r>
          </a:p>
          <a:p>
            <a:r>
              <a:rPr lang="en-US" dirty="0" smtClean="0"/>
              <a:t>…Morning </a:t>
            </a:r>
            <a:r>
              <a:rPr lang="en-US" dirty="0"/>
              <a:t>procedure  </a:t>
            </a:r>
            <a:r>
              <a:rPr lang="en-US" dirty="0" smtClean="0"/>
              <a:t>or will </a:t>
            </a:r>
            <a:r>
              <a:rPr lang="en-US" dirty="0"/>
              <a:t>miss  2 meals or afternoon procedure:  </a:t>
            </a:r>
          </a:p>
          <a:p>
            <a:pPr lvl="1"/>
            <a:r>
              <a:rPr lang="en-US" dirty="0"/>
              <a:t>Omit any short or rapid acting insulin</a:t>
            </a:r>
          </a:p>
          <a:p>
            <a:pPr lvl="1"/>
            <a:r>
              <a:rPr lang="en-US" dirty="0" smtClean="0"/>
              <a:t>or Give </a:t>
            </a:r>
            <a:r>
              <a:rPr lang="en-US" dirty="0"/>
              <a:t>½ - 2/3 of the TDD if </a:t>
            </a:r>
            <a:r>
              <a:rPr lang="en-US" dirty="0" err="1"/>
              <a:t>pt</a:t>
            </a:r>
            <a:r>
              <a:rPr lang="en-US" dirty="0"/>
              <a:t> takes basal and bolus only the </a:t>
            </a:r>
            <a:r>
              <a:rPr lang="en-US" dirty="0" smtClean="0"/>
              <a:t>morning ???</a:t>
            </a:r>
          </a:p>
          <a:p>
            <a:pPr lvl="1"/>
            <a:r>
              <a:rPr lang="en-US" dirty="0" smtClean="0"/>
              <a:t>Or Give </a:t>
            </a:r>
            <a:r>
              <a:rPr lang="en-US" dirty="0"/>
              <a:t>1/3-1/2 of Morning dose as intermediate if patients take insulin 2 + times per </a:t>
            </a:r>
            <a:r>
              <a:rPr lang="en-US" dirty="0" smtClean="0"/>
              <a:t>day ????</a:t>
            </a:r>
          </a:p>
          <a:p>
            <a:pPr lvl="1"/>
            <a:r>
              <a:rPr lang="en-US" dirty="0" smtClean="0"/>
              <a:t>??!! or Switch </a:t>
            </a:r>
            <a:r>
              <a:rPr lang="en-US" dirty="0"/>
              <a:t>to NPH 1-2 days prior due to a perceived </a:t>
            </a:r>
            <a:r>
              <a:rPr lang="en-US" dirty="0" smtClean="0"/>
              <a:t>potential </a:t>
            </a:r>
            <a:r>
              <a:rPr lang="en-US" dirty="0"/>
              <a:t>increased risk for </a:t>
            </a:r>
            <a:r>
              <a:rPr lang="en-US" dirty="0" smtClean="0"/>
              <a:t>hypoglycemia </a:t>
            </a:r>
            <a:r>
              <a:rPr lang="en-US" i="1" dirty="0" smtClean="0"/>
              <a:t>– this is the strangest recommendation of all….it comes from a 1990 paper recommending switching from </a:t>
            </a:r>
            <a:r>
              <a:rPr lang="en-US" i="1" dirty="0" err="1" smtClean="0"/>
              <a:t>Ultralente</a:t>
            </a:r>
            <a:r>
              <a:rPr lang="en-US" i="1" dirty="0" smtClean="0"/>
              <a:t> to NPH = irrelevant to modern glycemic management</a:t>
            </a:r>
            <a:endParaRPr lang="en-US" i="1" dirty="0"/>
          </a:p>
          <a:p>
            <a:endParaRPr lang="en-US" dirty="0" smtClean="0"/>
          </a:p>
        </p:txBody>
      </p:sp>
      <p:pic>
        <p:nvPicPr>
          <p:cNvPr id="6146" name="Picture 2" descr="C:\Users\tmcnab\AppData\Local\Microsoft\Windows\Temporary Internet Files\Content.IE5\BZ66EDC0\Confused_baby[1].jpg"/>
          <p:cNvPicPr>
            <a:picLocks noGrp="1" noChangeAspect="1" noChangeArrowheads="1"/>
          </p:cNvPicPr>
          <p:nvPr>
            <p:ph sz="half" idx="2"/>
          </p:nvPr>
        </p:nvPicPr>
        <p:blipFill>
          <a:blip r:embed="rId2" cstate="email">
            <a:extLst>
              <a:ext uri="{28A0092B-C50C-407E-A947-70E740481C1C}">
                <a14:useLocalDpi xmlns:a14="http://schemas.microsoft.com/office/drawing/2010/main" val="0"/>
              </a:ext>
            </a:extLst>
          </a:blip>
          <a:srcRect/>
          <a:stretch>
            <a:fillRect/>
          </a:stretch>
        </p:blipFill>
        <p:spPr bwMode="auto">
          <a:xfrm>
            <a:off x="4648200" y="2523712"/>
            <a:ext cx="4038600" cy="267893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815840" y="1747520"/>
            <a:ext cx="3870960" cy="369332"/>
          </a:xfrm>
          <a:prstGeom prst="rect">
            <a:avLst/>
          </a:prstGeom>
          <a:noFill/>
        </p:spPr>
        <p:txBody>
          <a:bodyPr wrap="square" rtlCol="0">
            <a:spAutoFit/>
          </a:bodyPr>
          <a:lstStyle/>
          <a:p>
            <a:r>
              <a:rPr lang="en-US" dirty="0" smtClean="0"/>
              <a:t>?????????????????????????????</a:t>
            </a:r>
            <a:endParaRPr lang="en-US" dirty="0"/>
          </a:p>
        </p:txBody>
      </p:sp>
    </p:spTree>
    <p:extLst>
      <p:ext uri="{BB962C8B-B14F-4D97-AF65-F5344CB8AC3E}">
        <p14:creationId xmlns:p14="http://schemas.microsoft.com/office/powerpoint/2010/main" val="27817591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Peri</a:t>
            </a:r>
            <a:r>
              <a:rPr lang="en-US" dirty="0" smtClean="0"/>
              <a:t>-operative Insulin adjustment recommendations are confusing</a:t>
            </a:r>
            <a:endParaRPr lang="en-US" dirty="0"/>
          </a:p>
        </p:txBody>
      </p:sp>
      <p:sp>
        <p:nvSpPr>
          <p:cNvPr id="3" name="Content Placeholder 2"/>
          <p:cNvSpPr>
            <a:spLocks noGrp="1"/>
          </p:cNvSpPr>
          <p:nvPr>
            <p:ph sz="half" idx="1"/>
          </p:nvPr>
        </p:nvSpPr>
        <p:spPr/>
        <p:txBody>
          <a:bodyPr>
            <a:normAutofit fontScale="55000" lnSpcReduction="20000"/>
          </a:bodyPr>
          <a:lstStyle/>
          <a:p>
            <a:r>
              <a:rPr lang="en-US" dirty="0" smtClean="0"/>
              <a:t>Anesthesia 2015:  </a:t>
            </a:r>
            <a:r>
              <a:rPr lang="en-US" dirty="0" err="1" smtClean="0"/>
              <a:t>Peri</a:t>
            </a:r>
            <a:r>
              <a:rPr lang="en-US" dirty="0" smtClean="0"/>
              <a:t>-operative Management Guidelines (Great </a:t>
            </a:r>
            <a:r>
              <a:rPr lang="en-US" dirty="0" err="1" smtClean="0"/>
              <a:t>Britiain</a:t>
            </a:r>
            <a:r>
              <a:rPr lang="en-US" dirty="0" smtClean="0"/>
              <a:t> and Ireland)</a:t>
            </a:r>
          </a:p>
          <a:p>
            <a:r>
              <a:rPr lang="en-US" dirty="0" smtClean="0"/>
              <a:t>Recommend targets of 6-10 mmol/L</a:t>
            </a:r>
          </a:p>
          <a:p>
            <a:r>
              <a:rPr lang="en-US" dirty="0" err="1" smtClean="0"/>
              <a:t>Minimised</a:t>
            </a:r>
            <a:r>
              <a:rPr lang="en-US" dirty="0" smtClean="0"/>
              <a:t> fasting period</a:t>
            </a:r>
          </a:p>
          <a:p>
            <a:pPr marL="0" indent="0">
              <a:buNone/>
            </a:pPr>
            <a:r>
              <a:rPr lang="en-US" u="sng" dirty="0" smtClean="0"/>
              <a:t>For AM surgery, the day before…</a:t>
            </a:r>
          </a:p>
          <a:p>
            <a:r>
              <a:rPr lang="en-US" dirty="0" smtClean="0"/>
              <a:t>1/d basal – recommend 20% reduction</a:t>
            </a:r>
          </a:p>
          <a:p>
            <a:r>
              <a:rPr lang="en-US" dirty="0" smtClean="0"/>
              <a:t>Twice daily insulin – no change in dose</a:t>
            </a:r>
          </a:p>
          <a:p>
            <a:r>
              <a:rPr lang="en-US" dirty="0" smtClean="0"/>
              <a:t>Short acting and intermediate acting – no change</a:t>
            </a:r>
          </a:p>
          <a:p>
            <a:r>
              <a:rPr lang="en-US" dirty="0" smtClean="0"/>
              <a:t>3-5 injections per day – no change:</a:t>
            </a:r>
          </a:p>
          <a:p>
            <a:pPr marL="0" indent="0">
              <a:buNone/>
            </a:pPr>
            <a:r>
              <a:rPr lang="en-US" u="sng" dirty="0" smtClean="0"/>
              <a:t>For PM surgery – the day of</a:t>
            </a:r>
          </a:p>
          <a:p>
            <a:r>
              <a:rPr lang="en-US" dirty="0" smtClean="0"/>
              <a:t>Reduce basal 20%</a:t>
            </a:r>
          </a:p>
          <a:p>
            <a:r>
              <a:rPr lang="en-US" dirty="0" smtClean="0"/>
              <a:t>Half morning insulin doses</a:t>
            </a:r>
          </a:p>
          <a:p>
            <a:r>
              <a:rPr lang="en-US" dirty="0" smtClean="0"/>
              <a:t>Or half NPH only</a:t>
            </a:r>
          </a:p>
          <a:p>
            <a:r>
              <a:rPr lang="en-US" dirty="0" smtClean="0"/>
              <a:t>Or omit lunchtime insulin </a:t>
            </a:r>
          </a:p>
          <a:p>
            <a:endParaRPr lang="en-US" dirty="0" smtClean="0"/>
          </a:p>
        </p:txBody>
      </p:sp>
      <p:pic>
        <p:nvPicPr>
          <p:cNvPr id="6146" name="Picture 2" descr="C:\Users\tmcnab\AppData\Local\Microsoft\Windows\Temporary Internet Files\Content.IE5\BZ66EDC0\Confused_baby[1].jpg"/>
          <p:cNvPicPr>
            <a:picLocks noGrp="1" noChangeAspect="1" noChangeArrowheads="1"/>
          </p:cNvPicPr>
          <p:nvPr>
            <p:ph sz="half" idx="2"/>
          </p:nvPr>
        </p:nvPicPr>
        <p:blipFill>
          <a:blip r:embed="rId2" cstate="email">
            <a:extLst>
              <a:ext uri="{28A0092B-C50C-407E-A947-70E740481C1C}">
                <a14:useLocalDpi xmlns:a14="http://schemas.microsoft.com/office/drawing/2010/main" val="0"/>
              </a:ext>
            </a:extLst>
          </a:blip>
          <a:srcRect/>
          <a:stretch>
            <a:fillRect/>
          </a:stretch>
        </p:blipFill>
        <p:spPr bwMode="auto">
          <a:xfrm>
            <a:off x="4648200" y="2523712"/>
            <a:ext cx="4038600" cy="267893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815840" y="1747520"/>
            <a:ext cx="3870960" cy="369332"/>
          </a:xfrm>
          <a:prstGeom prst="rect">
            <a:avLst/>
          </a:prstGeom>
          <a:noFill/>
        </p:spPr>
        <p:txBody>
          <a:bodyPr wrap="square" rtlCol="0">
            <a:spAutoFit/>
          </a:bodyPr>
          <a:lstStyle/>
          <a:p>
            <a:r>
              <a:rPr lang="en-US" dirty="0" smtClean="0"/>
              <a:t>?????????????????????????????</a:t>
            </a:r>
            <a:endParaRPr lang="en-US" dirty="0"/>
          </a:p>
        </p:txBody>
      </p:sp>
    </p:spTree>
    <p:extLst>
      <p:ext uri="{BB962C8B-B14F-4D97-AF65-F5344CB8AC3E}">
        <p14:creationId xmlns:p14="http://schemas.microsoft.com/office/powerpoint/2010/main" val="6138000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Why is it routine to lower (basal) insulin pre-op?</a:t>
            </a:r>
            <a:endParaRPr lang="en-US" dirty="0"/>
          </a:p>
        </p:txBody>
      </p:sp>
      <p:sp>
        <p:nvSpPr>
          <p:cNvPr id="5" name="Text Placeholder 4"/>
          <p:cNvSpPr>
            <a:spLocks noGrp="1"/>
          </p:cNvSpPr>
          <p:nvPr>
            <p:ph type="body" idx="1"/>
          </p:nvPr>
        </p:nvSpPr>
        <p:spPr>
          <a:xfrm>
            <a:off x="457200" y="2022793"/>
            <a:ext cx="4040188" cy="639762"/>
          </a:xfrm>
        </p:spPr>
        <p:txBody>
          <a:bodyPr>
            <a:noAutofit/>
          </a:bodyPr>
          <a:lstStyle/>
          <a:p>
            <a:r>
              <a:rPr lang="en-US" sz="2800" dirty="0" smtClean="0"/>
              <a:t>Surgery and anesthesia promote hyperglycemia</a:t>
            </a:r>
            <a:endParaRPr lang="en-US" sz="2800" dirty="0"/>
          </a:p>
        </p:txBody>
      </p:sp>
      <p:sp>
        <p:nvSpPr>
          <p:cNvPr id="6" name="Content Placeholder 5"/>
          <p:cNvSpPr>
            <a:spLocks noGrp="1"/>
          </p:cNvSpPr>
          <p:nvPr>
            <p:ph sz="half" idx="2"/>
          </p:nvPr>
        </p:nvSpPr>
        <p:spPr>
          <a:xfrm>
            <a:off x="457200" y="2662555"/>
            <a:ext cx="4040188" cy="3951288"/>
          </a:xfrm>
        </p:spPr>
        <p:txBody>
          <a:bodyPr/>
          <a:lstStyle/>
          <a:p>
            <a:r>
              <a:rPr lang="en-US" dirty="0" smtClean="0"/>
              <a:t>Stress response</a:t>
            </a:r>
          </a:p>
          <a:p>
            <a:r>
              <a:rPr lang="en-US" dirty="0" smtClean="0"/>
              <a:t>Inflammatory response</a:t>
            </a:r>
          </a:p>
          <a:p>
            <a:r>
              <a:rPr lang="en-US" dirty="0" smtClean="0"/>
              <a:t>Metabolic effects of drugs</a:t>
            </a:r>
          </a:p>
          <a:p>
            <a:r>
              <a:rPr lang="en-US" dirty="0" err="1" smtClean="0"/>
              <a:t>etc</a:t>
            </a:r>
            <a:endParaRPr lang="en-US" dirty="0"/>
          </a:p>
        </p:txBody>
      </p:sp>
      <p:pic>
        <p:nvPicPr>
          <p:cNvPr id="8196" name="Picture 4" descr="C:\Users\tmcnab\AppData\Local\Microsoft\Windows\Temporary Internet Files\Content.IE5\RLB9RR8M\some-patients-make-surgeons1[1].jpg"/>
          <p:cNvPicPr>
            <a:picLocks noGrp="1" noChangeAspect="1" noChangeArrowheads="1"/>
          </p:cNvPicPr>
          <p:nvPr>
            <p:ph sz="quarter" idx="4"/>
          </p:nvPr>
        </p:nvPicPr>
        <p:blipFill>
          <a:blip r:embed="rId2" cstate="email">
            <a:extLst>
              <a:ext uri="{28A0092B-C50C-407E-A947-70E740481C1C}">
                <a14:useLocalDpi xmlns:a14="http://schemas.microsoft.com/office/drawing/2010/main" val="0"/>
              </a:ext>
            </a:extLst>
          </a:blip>
          <a:srcRect/>
          <a:stretch>
            <a:fillRect/>
          </a:stretch>
        </p:blipFill>
        <p:spPr bwMode="auto">
          <a:xfrm>
            <a:off x="4497387" y="2174875"/>
            <a:ext cx="4161887" cy="41248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21481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To Do- Minor – Moderate Surgery?</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Expert opinion (CDA) – aim for 5-10 mmol/L for all surgery (based on animal studies and CV surgery trials)</a:t>
            </a:r>
          </a:p>
          <a:p>
            <a:r>
              <a:rPr lang="en-US" dirty="0" smtClean="0"/>
              <a:t>involve </a:t>
            </a:r>
            <a:r>
              <a:rPr lang="en-US" dirty="0"/>
              <a:t>the patients who are experts whenever </a:t>
            </a:r>
            <a:r>
              <a:rPr lang="en-US" dirty="0" smtClean="0"/>
              <a:t>possible</a:t>
            </a:r>
          </a:p>
          <a:p>
            <a:r>
              <a:rPr lang="en-US" u="sng" dirty="0" smtClean="0"/>
              <a:t>Short procedures, quick recovery (missing one meal)</a:t>
            </a:r>
          </a:p>
          <a:p>
            <a:pPr lvl="1"/>
            <a:r>
              <a:rPr lang="en-US" dirty="0" smtClean="0"/>
              <a:t>Give usual basal insulin </a:t>
            </a:r>
            <a:r>
              <a:rPr lang="en-US" i="1" dirty="0" smtClean="0">
                <a:solidFill>
                  <a:srgbClr val="FF0000"/>
                </a:solidFill>
              </a:rPr>
              <a:t>if the regimen is balanced and control is good</a:t>
            </a:r>
            <a:endParaRPr lang="en-US" dirty="0"/>
          </a:p>
          <a:p>
            <a:pPr lvl="2"/>
            <a:r>
              <a:rPr lang="en-US" dirty="0" smtClean="0"/>
              <a:t>consider reducing it if frequent hypoglycemia</a:t>
            </a:r>
          </a:p>
          <a:p>
            <a:pPr lvl="2"/>
            <a:r>
              <a:rPr lang="en-US" dirty="0" smtClean="0"/>
              <a:t>Consider increasing it if frequent hyperglycemia</a:t>
            </a:r>
          </a:p>
          <a:p>
            <a:pPr lvl="1"/>
            <a:r>
              <a:rPr lang="en-US" dirty="0"/>
              <a:t>G</a:t>
            </a:r>
            <a:r>
              <a:rPr lang="en-US" dirty="0" smtClean="0"/>
              <a:t>ive correction insulin for high glucose </a:t>
            </a:r>
          </a:p>
          <a:p>
            <a:pPr lvl="1"/>
            <a:r>
              <a:rPr lang="en-US" dirty="0" smtClean="0"/>
              <a:t>hold bolus (meal) insulin when meal is held</a:t>
            </a:r>
          </a:p>
          <a:p>
            <a:pPr lvl="1"/>
            <a:r>
              <a:rPr lang="en-US" dirty="0" smtClean="0"/>
              <a:t>This applies to both multi-dose insulin or insulin pumps</a:t>
            </a:r>
          </a:p>
          <a:p>
            <a:pPr lvl="1"/>
            <a:endParaRPr lang="en-US" dirty="0" smtClean="0"/>
          </a:p>
          <a:p>
            <a:pPr marL="0" indent="0">
              <a:buNone/>
            </a:pPr>
            <a:endParaRPr lang="en-US" dirty="0"/>
          </a:p>
        </p:txBody>
      </p:sp>
    </p:spTree>
    <p:extLst>
      <p:ext uri="{BB962C8B-B14F-4D97-AF65-F5344CB8AC3E}">
        <p14:creationId xmlns:p14="http://schemas.microsoft.com/office/powerpoint/2010/main" val="34747161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To Do – Major Surgery?</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Expert opinion – aim for 5-10 mmol/L for all surgery</a:t>
            </a:r>
          </a:p>
          <a:p>
            <a:r>
              <a:rPr lang="en-US" dirty="0" smtClean="0"/>
              <a:t>involve </a:t>
            </a:r>
            <a:r>
              <a:rPr lang="en-US" dirty="0"/>
              <a:t>the patients who are experts whenever </a:t>
            </a:r>
            <a:r>
              <a:rPr lang="en-US" dirty="0" smtClean="0"/>
              <a:t>possible – evidence from CV surgery patients</a:t>
            </a:r>
          </a:p>
          <a:p>
            <a:r>
              <a:rPr lang="en-US" b="1" u="sng" dirty="0" smtClean="0"/>
              <a:t>Long procedures  or skipping 2 meals</a:t>
            </a:r>
            <a:r>
              <a:rPr lang="en-US" dirty="0" smtClean="0"/>
              <a:t>:</a:t>
            </a:r>
          </a:p>
          <a:p>
            <a:pPr lvl="1"/>
            <a:r>
              <a:rPr lang="en-US" dirty="0" smtClean="0"/>
              <a:t>Switch to infusion to replace basal insulin </a:t>
            </a:r>
          </a:p>
          <a:p>
            <a:pPr lvl="2"/>
            <a:r>
              <a:rPr lang="en-US" dirty="0" smtClean="0"/>
              <a:t>NPH – 8-18 h after last dose</a:t>
            </a:r>
          </a:p>
          <a:p>
            <a:pPr lvl="2"/>
            <a:r>
              <a:rPr lang="en-US" dirty="0" err="1" smtClean="0"/>
              <a:t>Levemir</a:t>
            </a:r>
            <a:r>
              <a:rPr lang="en-US" dirty="0" smtClean="0"/>
              <a:t> – 12-24 h after last dose</a:t>
            </a:r>
          </a:p>
          <a:p>
            <a:pPr lvl="2"/>
            <a:r>
              <a:rPr lang="en-US" dirty="0" smtClean="0"/>
              <a:t>Lantus - 12-24 h after last dose</a:t>
            </a:r>
          </a:p>
          <a:p>
            <a:pPr lvl="2"/>
            <a:r>
              <a:rPr lang="en-US" dirty="0" smtClean="0"/>
              <a:t>Insulin pump – start infusion of insulin then switch pump off.   Note DKA can occur within 2-4 h of stopping an insulin pump.</a:t>
            </a:r>
          </a:p>
          <a:p>
            <a:pPr lvl="1"/>
            <a:endParaRPr lang="en-US" dirty="0" smtClean="0"/>
          </a:p>
          <a:p>
            <a:pPr marL="0" indent="0">
              <a:buNone/>
            </a:pPr>
            <a:endParaRPr lang="en-US" dirty="0"/>
          </a:p>
        </p:txBody>
      </p:sp>
    </p:spTree>
    <p:extLst>
      <p:ext uri="{BB962C8B-B14F-4D97-AF65-F5344CB8AC3E}">
        <p14:creationId xmlns:p14="http://schemas.microsoft.com/office/powerpoint/2010/main" val="319891985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To Do – Major Surgery?</a:t>
            </a:r>
            <a:endParaRPr lang="en-US" dirty="0"/>
          </a:p>
        </p:txBody>
      </p:sp>
      <p:sp>
        <p:nvSpPr>
          <p:cNvPr id="3" name="Content Placeholder 2"/>
          <p:cNvSpPr>
            <a:spLocks noGrp="1"/>
          </p:cNvSpPr>
          <p:nvPr>
            <p:ph idx="1"/>
          </p:nvPr>
        </p:nvSpPr>
        <p:spPr/>
        <p:txBody>
          <a:bodyPr>
            <a:normAutofit fontScale="92500" lnSpcReduction="10000"/>
          </a:bodyPr>
          <a:lstStyle/>
          <a:p>
            <a:r>
              <a:rPr lang="en-US" b="1" u="sng" dirty="0" smtClean="0"/>
              <a:t>Long procedures - long time to resume eating</a:t>
            </a:r>
            <a:r>
              <a:rPr lang="en-US" dirty="0" smtClean="0"/>
              <a:t>:</a:t>
            </a:r>
          </a:p>
          <a:p>
            <a:pPr lvl="1"/>
            <a:r>
              <a:rPr lang="en-US" dirty="0" smtClean="0"/>
              <a:t>Switch to infusion to replace basal insulin. </a:t>
            </a:r>
          </a:p>
          <a:p>
            <a:pPr lvl="1"/>
            <a:r>
              <a:rPr lang="en-US" dirty="0" smtClean="0"/>
              <a:t>Basal </a:t>
            </a:r>
            <a:r>
              <a:rPr lang="en-US" dirty="0" err="1" smtClean="0"/>
              <a:t>insulins</a:t>
            </a:r>
            <a:r>
              <a:rPr lang="en-US" dirty="0" smtClean="0"/>
              <a:t> duration of action:</a:t>
            </a:r>
          </a:p>
          <a:p>
            <a:pPr lvl="2"/>
            <a:r>
              <a:rPr lang="en-US" dirty="0" smtClean="0"/>
              <a:t>NPH – 8-18 h </a:t>
            </a:r>
          </a:p>
          <a:p>
            <a:pPr lvl="2"/>
            <a:r>
              <a:rPr lang="en-US" dirty="0" err="1" smtClean="0"/>
              <a:t>glargine</a:t>
            </a:r>
            <a:r>
              <a:rPr lang="en-US" dirty="0" smtClean="0"/>
              <a:t> – (U100) up to 24 h </a:t>
            </a:r>
          </a:p>
          <a:p>
            <a:pPr lvl="2"/>
            <a:r>
              <a:rPr lang="en-US" dirty="0" err="1" smtClean="0"/>
              <a:t>Glargine</a:t>
            </a:r>
            <a:r>
              <a:rPr lang="en-US" dirty="0" smtClean="0"/>
              <a:t> – (u300) up to 30 h (note onset 6 h)</a:t>
            </a:r>
          </a:p>
          <a:p>
            <a:pPr lvl="2"/>
            <a:r>
              <a:rPr lang="en-US" dirty="0" err="1" smtClean="0"/>
              <a:t>detemir</a:t>
            </a:r>
            <a:r>
              <a:rPr lang="en-US" dirty="0" smtClean="0"/>
              <a:t>  - 12-24 h after last dose</a:t>
            </a:r>
          </a:p>
          <a:p>
            <a:pPr lvl="2"/>
            <a:r>
              <a:rPr lang="en-US" dirty="0" smtClean="0"/>
              <a:t>Insulin pump – 2 h – 4 h</a:t>
            </a:r>
          </a:p>
          <a:p>
            <a:pPr lvl="1"/>
            <a:r>
              <a:rPr lang="en-US" dirty="0" smtClean="0"/>
              <a:t>The lower the u/kg/d dose of basal, the sooner one has to cover with an alternative.  Most basal insulins were tested in the 0.2-0.4 u/kg/d range </a:t>
            </a:r>
          </a:p>
          <a:p>
            <a:pPr marL="0" indent="0">
              <a:buNone/>
            </a:pPr>
            <a:endParaRPr lang="en-US" dirty="0"/>
          </a:p>
        </p:txBody>
      </p:sp>
    </p:spTree>
    <p:extLst>
      <p:ext uri="{BB962C8B-B14F-4D97-AF65-F5344CB8AC3E}">
        <p14:creationId xmlns:p14="http://schemas.microsoft.com/office/powerpoint/2010/main" val="18714647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rotWithShape="1">
          <a:blip r:embed="rId3" cstate="email">
            <a:extLst>
              <a:ext uri="{28A0092B-C50C-407E-A947-70E740481C1C}">
                <a14:useLocalDpi xmlns:a14="http://schemas.microsoft.com/office/drawing/2010/main" val="0"/>
              </a:ext>
            </a:extLst>
          </a:blip>
          <a:srcRect t="14512" r="60000" b="11413"/>
          <a:stretch/>
        </p:blipFill>
        <p:spPr bwMode="auto">
          <a:xfrm>
            <a:off x="101603" y="640080"/>
            <a:ext cx="9367517" cy="52041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097280" y="5244094"/>
            <a:ext cx="6543040" cy="923330"/>
          </a:xfrm>
          <a:prstGeom prst="rect">
            <a:avLst/>
          </a:prstGeom>
          <a:noFill/>
        </p:spPr>
        <p:txBody>
          <a:bodyPr wrap="square" rtlCol="0">
            <a:spAutoFit/>
          </a:bodyPr>
          <a:lstStyle/>
          <a:p>
            <a:r>
              <a:rPr lang="en-US" dirty="0" smtClean="0"/>
              <a:t>DON SCN Guidelines for the Safe Management of Insulin Pump Therapy in Hospital, p. 18 </a:t>
            </a:r>
          </a:p>
          <a:p>
            <a:r>
              <a:rPr lang="en-US" dirty="0" smtClean="0">
                <a:hlinkClick r:id="rId4"/>
              </a:rPr>
              <a:t>AHS </a:t>
            </a:r>
            <a:r>
              <a:rPr lang="en-US" dirty="0" err="1" smtClean="0">
                <a:hlinkClick r:id="rId4"/>
              </a:rPr>
              <a:t>SAfe</a:t>
            </a:r>
            <a:r>
              <a:rPr lang="en-US" dirty="0" smtClean="0">
                <a:hlinkClick r:id="rId4"/>
              </a:rPr>
              <a:t> Management of Insulin Pump therapy in Hospitals</a:t>
            </a:r>
            <a:endParaRPr lang="en-US" dirty="0"/>
          </a:p>
        </p:txBody>
      </p:sp>
    </p:spTree>
    <p:extLst>
      <p:ext uri="{BB962C8B-B14F-4D97-AF65-F5344CB8AC3E}">
        <p14:creationId xmlns:p14="http://schemas.microsoft.com/office/powerpoint/2010/main" val="123031935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Pearl</a:t>
            </a:r>
            <a:endParaRPr lang="en-US" dirty="0"/>
          </a:p>
        </p:txBody>
      </p:sp>
      <p:sp>
        <p:nvSpPr>
          <p:cNvPr id="3" name="Content Placeholder 2"/>
          <p:cNvSpPr>
            <a:spLocks noGrp="1"/>
          </p:cNvSpPr>
          <p:nvPr>
            <p:ph idx="1"/>
          </p:nvPr>
        </p:nvSpPr>
        <p:spPr/>
        <p:txBody>
          <a:bodyPr>
            <a:normAutofit lnSpcReduction="10000"/>
          </a:bodyPr>
          <a:lstStyle/>
          <a:p>
            <a:r>
              <a:rPr lang="en-US" dirty="0" smtClean="0"/>
              <a:t>A balanced basal-bolus insulin regimen will have between 40 and 60% of the total daily insulin dose as basal insulin; no more.  </a:t>
            </a:r>
          </a:p>
          <a:p>
            <a:r>
              <a:rPr lang="en-US" dirty="0" smtClean="0"/>
              <a:t>Hypoglycemia will be rare</a:t>
            </a:r>
          </a:p>
          <a:p>
            <a:r>
              <a:rPr lang="en-US" dirty="0" smtClean="0"/>
              <a:t>Glucose will be 5-10 mmol/L most of the time</a:t>
            </a:r>
          </a:p>
          <a:p>
            <a:r>
              <a:rPr lang="en-US" i="1" dirty="0" smtClean="0"/>
              <a:t>If targets are achieved, and 80-100 % of insulin is given as a basal insulin (excluding insulin infusion) then the risk of hypoglycemia increases significantly.  </a:t>
            </a:r>
          </a:p>
        </p:txBody>
      </p:sp>
    </p:spTree>
    <p:extLst>
      <p:ext uri="{BB962C8B-B14F-4D97-AF65-F5344CB8AC3E}">
        <p14:creationId xmlns:p14="http://schemas.microsoft.com/office/powerpoint/2010/main" val="53153174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55 </a:t>
            </a:r>
            <a:r>
              <a:rPr lang="en-US" dirty="0" err="1" smtClean="0"/>
              <a:t>yo</a:t>
            </a:r>
            <a:r>
              <a:rPr lang="en-US" dirty="0" smtClean="0"/>
              <a:t> male with type 2 diabetes, 100kg.  On metformin 500 mg </a:t>
            </a:r>
            <a:r>
              <a:rPr lang="en-US" dirty="0" err="1" smtClean="0"/>
              <a:t>tid</a:t>
            </a:r>
            <a:r>
              <a:rPr lang="en-US" dirty="0" smtClean="0"/>
              <a:t> </a:t>
            </a:r>
          </a:p>
          <a:p>
            <a:pPr lvl="1"/>
            <a:r>
              <a:rPr lang="en-US" dirty="0" smtClean="0"/>
              <a:t>and NPH 15 units at bedtime.  HbA1c is 7.2%, no lows </a:t>
            </a:r>
          </a:p>
          <a:p>
            <a:pPr marL="457200" lvl="1" indent="0" algn="ctr">
              <a:buNone/>
            </a:pPr>
            <a:r>
              <a:rPr lang="en-US" dirty="0" smtClean="0"/>
              <a:t>vs</a:t>
            </a:r>
          </a:p>
          <a:p>
            <a:pPr lvl="1"/>
            <a:r>
              <a:rPr lang="en-US" dirty="0" smtClean="0"/>
              <a:t>NPH 25 units at bedtime and </a:t>
            </a:r>
            <a:r>
              <a:rPr lang="en-US" dirty="0" err="1" smtClean="0"/>
              <a:t>Novorapid</a:t>
            </a:r>
            <a:r>
              <a:rPr lang="en-US" dirty="0" smtClean="0"/>
              <a:t> 8 units with meals.	HbA1c 6.5%; no lows (TDD = 49 units)</a:t>
            </a:r>
          </a:p>
          <a:p>
            <a:pPr marL="457200" lvl="1" indent="0" algn="ctr">
              <a:buNone/>
            </a:pPr>
            <a:r>
              <a:rPr lang="en-US" dirty="0" smtClean="0"/>
              <a:t>vs</a:t>
            </a:r>
          </a:p>
          <a:p>
            <a:pPr lvl="1"/>
            <a:r>
              <a:rPr lang="en-US" dirty="0" smtClean="0"/>
              <a:t>NPH 25 units bid, HbA1c 7%, lows with impaired awareness of </a:t>
            </a:r>
            <a:r>
              <a:rPr lang="en-US" dirty="0" err="1" smtClean="0"/>
              <a:t>hypogycemia</a:t>
            </a:r>
            <a:r>
              <a:rPr lang="en-US" dirty="0" smtClean="0"/>
              <a:t> and weight gain related to repeated need to ingest carbohydrate (TDD – 50 units)</a:t>
            </a:r>
          </a:p>
        </p:txBody>
      </p:sp>
    </p:spTree>
    <p:extLst>
      <p:ext uri="{BB962C8B-B14F-4D97-AF65-F5344CB8AC3E}">
        <p14:creationId xmlns:p14="http://schemas.microsoft.com/office/powerpoint/2010/main" val="36556670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BBIT – Overview of the Project</a:t>
            </a:r>
            <a:endParaRPr lang="en-US" dirty="0"/>
          </a:p>
        </p:txBody>
      </p:sp>
      <p:sp>
        <p:nvSpPr>
          <p:cNvPr id="3" name="Content Placeholder 2"/>
          <p:cNvSpPr>
            <a:spLocks noGrp="1"/>
          </p:cNvSpPr>
          <p:nvPr>
            <p:ph idx="1"/>
          </p:nvPr>
        </p:nvSpPr>
        <p:spPr/>
        <p:txBody>
          <a:bodyPr>
            <a:normAutofit/>
          </a:bodyPr>
          <a:lstStyle/>
          <a:p>
            <a:r>
              <a:rPr lang="en-US" dirty="0" smtClean="0"/>
              <a:t>Joint Initiative with local sites / regional leadership and DON SCN</a:t>
            </a:r>
          </a:p>
          <a:p>
            <a:r>
              <a:rPr lang="en-US" dirty="0" smtClean="0"/>
              <a:t>UAH site:</a:t>
            </a:r>
          </a:p>
          <a:p>
            <a:pPr lvl="1"/>
            <a:r>
              <a:rPr lang="en-US" dirty="0" smtClean="0"/>
              <a:t>Ongoing trial on 5E3 (pulmonary) began in summer of 2016 and 3G2 as of October 2016</a:t>
            </a:r>
          </a:p>
          <a:p>
            <a:pPr lvl="1"/>
            <a:r>
              <a:rPr lang="en-US" dirty="0" smtClean="0"/>
              <a:t>RAH roll out in 2016</a:t>
            </a:r>
          </a:p>
          <a:p>
            <a:pPr lvl="1"/>
            <a:r>
              <a:rPr lang="en-US" dirty="0" smtClean="0"/>
              <a:t>Various sites throughout Alberta</a:t>
            </a:r>
          </a:p>
          <a:p>
            <a:pPr marL="457200" lvl="1" indent="0">
              <a:buNone/>
            </a:pPr>
            <a:endParaRPr lang="en-US" dirty="0" smtClean="0">
              <a:solidFill>
                <a:srgbClr val="FF0000"/>
              </a:solidFill>
            </a:endParaRPr>
          </a:p>
          <a:p>
            <a:endParaRPr lang="en-US" dirty="0"/>
          </a:p>
        </p:txBody>
      </p:sp>
    </p:spTree>
    <p:extLst>
      <p:ext uri="{BB962C8B-B14F-4D97-AF65-F5344CB8AC3E}">
        <p14:creationId xmlns:p14="http://schemas.microsoft.com/office/powerpoint/2010/main" val="33318048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Peri</a:t>
            </a:r>
            <a:r>
              <a:rPr lang="en-US" dirty="0" smtClean="0"/>
              <a:t>-operative Glycemic Management</a:t>
            </a:r>
            <a:endParaRPr lang="en-US" dirty="0"/>
          </a:p>
        </p:txBody>
      </p:sp>
      <p:sp>
        <p:nvSpPr>
          <p:cNvPr id="3" name="Content Placeholder 2"/>
          <p:cNvSpPr>
            <a:spLocks noGrp="1"/>
          </p:cNvSpPr>
          <p:nvPr>
            <p:ph idx="1"/>
          </p:nvPr>
        </p:nvSpPr>
        <p:spPr/>
        <p:txBody>
          <a:bodyPr>
            <a:normAutofit lnSpcReduction="10000"/>
          </a:bodyPr>
          <a:lstStyle/>
          <a:p>
            <a:r>
              <a:rPr lang="en-US" dirty="0" smtClean="0"/>
              <a:t>Pearl # 1</a:t>
            </a:r>
          </a:p>
          <a:p>
            <a:pPr lvl="1"/>
            <a:r>
              <a:rPr lang="en-US" dirty="0" smtClean="0"/>
              <a:t>Basal insulin covers hepatic gluconeogenesis</a:t>
            </a:r>
          </a:p>
          <a:p>
            <a:pPr lvl="2"/>
            <a:r>
              <a:rPr lang="en-US" dirty="0" smtClean="0"/>
              <a:t>Gluconeogenesis increases / blood glucose increases with starvation</a:t>
            </a:r>
          </a:p>
          <a:p>
            <a:pPr lvl="2"/>
            <a:r>
              <a:rPr lang="en-US" dirty="0" err="1" smtClean="0"/>
              <a:t>Counterregulatory</a:t>
            </a:r>
            <a:r>
              <a:rPr lang="en-US" dirty="0" smtClean="0"/>
              <a:t> hormone effect</a:t>
            </a:r>
          </a:p>
          <a:p>
            <a:pPr lvl="2"/>
            <a:r>
              <a:rPr lang="en-US" dirty="0" smtClean="0"/>
              <a:t>Stress increases  / magnifies this</a:t>
            </a:r>
          </a:p>
          <a:p>
            <a:pPr lvl="1"/>
            <a:r>
              <a:rPr lang="en-US" dirty="0" smtClean="0"/>
              <a:t>Basal insulin should be replaced in a timely fashion </a:t>
            </a:r>
            <a:r>
              <a:rPr lang="en-US" dirty="0" err="1" smtClean="0"/>
              <a:t>peri</a:t>
            </a:r>
            <a:r>
              <a:rPr lang="en-US" dirty="0" smtClean="0"/>
              <a:t>-operatively</a:t>
            </a:r>
          </a:p>
          <a:p>
            <a:pPr lvl="1"/>
            <a:r>
              <a:rPr lang="en-US" dirty="0" smtClean="0"/>
              <a:t>Cutting the basal insulin by 20% or more in anticipation of surgery should not be routine</a:t>
            </a:r>
          </a:p>
        </p:txBody>
      </p:sp>
    </p:spTree>
    <p:extLst>
      <p:ext uri="{BB962C8B-B14F-4D97-AF65-F5344CB8AC3E}">
        <p14:creationId xmlns:p14="http://schemas.microsoft.com/office/powerpoint/2010/main" val="314454562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Basal Insulin Caveats</a:t>
            </a:r>
            <a:endParaRPr lang="en-US" dirty="0"/>
          </a:p>
        </p:txBody>
      </p:sp>
      <p:sp>
        <p:nvSpPr>
          <p:cNvPr id="5" name="Content Placeholder 4"/>
          <p:cNvSpPr>
            <a:spLocks noGrp="1"/>
          </p:cNvSpPr>
          <p:nvPr>
            <p:ph idx="1"/>
          </p:nvPr>
        </p:nvSpPr>
        <p:spPr/>
        <p:txBody>
          <a:bodyPr>
            <a:normAutofit fontScale="92500" lnSpcReduction="10000"/>
          </a:bodyPr>
          <a:lstStyle/>
          <a:p>
            <a:pPr marL="0" indent="0">
              <a:buNone/>
            </a:pPr>
            <a:r>
              <a:rPr lang="en-US" dirty="0" smtClean="0"/>
              <a:t>2 methods of basal insulin delivery:</a:t>
            </a:r>
          </a:p>
          <a:p>
            <a:pPr marL="914400" lvl="1" indent="-514350">
              <a:buFont typeface="+mj-lt"/>
              <a:buAutoNum type="arabicPeriod"/>
            </a:pPr>
            <a:r>
              <a:rPr lang="en-US" dirty="0" smtClean="0"/>
              <a:t>Subcutaneous depot (U100 </a:t>
            </a:r>
            <a:r>
              <a:rPr lang="en-US" dirty="0" err="1" smtClean="0"/>
              <a:t>glargine</a:t>
            </a:r>
            <a:r>
              <a:rPr lang="en-US" dirty="0" smtClean="0"/>
              <a:t>, </a:t>
            </a:r>
            <a:r>
              <a:rPr lang="en-US" dirty="0" err="1" smtClean="0"/>
              <a:t>levemir</a:t>
            </a:r>
            <a:r>
              <a:rPr lang="en-US" dirty="0" smtClean="0"/>
              <a:t>, NPH)</a:t>
            </a:r>
          </a:p>
          <a:p>
            <a:pPr marL="1314450" lvl="2" indent="-514350">
              <a:buFont typeface="+mj-lt"/>
              <a:buAutoNum type="arabicPeriod"/>
            </a:pPr>
            <a:r>
              <a:rPr lang="en-US" dirty="0" smtClean="0"/>
              <a:t>Onset 2 h </a:t>
            </a:r>
          </a:p>
          <a:p>
            <a:pPr marL="1771650" lvl="3" indent="-514350">
              <a:buFont typeface="+mj-lt"/>
              <a:buAutoNum type="arabicPeriod"/>
            </a:pPr>
            <a:r>
              <a:rPr lang="en-US" dirty="0" smtClean="0"/>
              <a:t>(6 h for U300 </a:t>
            </a:r>
            <a:r>
              <a:rPr lang="en-US" dirty="0" err="1" smtClean="0"/>
              <a:t>glargine</a:t>
            </a:r>
            <a:r>
              <a:rPr lang="en-US" dirty="0" smtClean="0"/>
              <a:t>)</a:t>
            </a:r>
          </a:p>
          <a:p>
            <a:pPr marL="1314450" lvl="2" indent="-514350">
              <a:buFont typeface="+mj-lt"/>
              <a:buAutoNum type="arabicPeriod"/>
            </a:pPr>
            <a:r>
              <a:rPr lang="en-US" dirty="0" smtClean="0"/>
              <a:t>Duration 6-&gt;24 h</a:t>
            </a:r>
          </a:p>
          <a:p>
            <a:pPr marL="914400" lvl="1" indent="-514350">
              <a:buFont typeface="+mj-lt"/>
              <a:buAutoNum type="arabicPeriod"/>
            </a:pPr>
            <a:r>
              <a:rPr lang="en-US" dirty="0" smtClean="0"/>
              <a:t>Infusions</a:t>
            </a:r>
          </a:p>
          <a:p>
            <a:pPr marL="1314450" lvl="2" indent="-514350">
              <a:buFont typeface="+mj-lt"/>
              <a:buAutoNum type="arabicPeriod"/>
            </a:pPr>
            <a:r>
              <a:rPr lang="en-US" dirty="0" smtClean="0"/>
              <a:t>IV</a:t>
            </a:r>
          </a:p>
          <a:p>
            <a:pPr marL="1771650" lvl="3" indent="-514350">
              <a:buFont typeface="+mj-lt"/>
              <a:buAutoNum type="arabicPeriod"/>
            </a:pPr>
            <a:r>
              <a:rPr lang="en-US" dirty="0" smtClean="0"/>
              <a:t>Onset – immediate</a:t>
            </a:r>
          </a:p>
          <a:p>
            <a:pPr marL="1771650" lvl="3" indent="-514350">
              <a:buFont typeface="+mj-lt"/>
              <a:buAutoNum type="arabicPeriod"/>
            </a:pPr>
            <a:r>
              <a:rPr lang="en-US" dirty="0" smtClean="0"/>
              <a:t>Duration – t½ life = 6 minutes</a:t>
            </a:r>
          </a:p>
          <a:p>
            <a:pPr marL="1314450" lvl="2" indent="-514350">
              <a:buFont typeface="+mj-lt"/>
              <a:buAutoNum type="arabicPeriod"/>
            </a:pPr>
            <a:r>
              <a:rPr lang="en-US" dirty="0" smtClean="0"/>
              <a:t>CSII (insulin pump)</a:t>
            </a:r>
          </a:p>
          <a:p>
            <a:pPr marL="1771650" lvl="3" indent="-514350">
              <a:buFont typeface="+mj-lt"/>
              <a:buAutoNum type="arabicPeriod"/>
            </a:pPr>
            <a:r>
              <a:rPr lang="en-US" dirty="0" smtClean="0"/>
              <a:t>Onset 30 min</a:t>
            </a:r>
          </a:p>
          <a:p>
            <a:pPr marL="1771650" lvl="3" indent="-514350">
              <a:buFont typeface="+mj-lt"/>
              <a:buAutoNum type="arabicPeriod"/>
            </a:pPr>
            <a:r>
              <a:rPr lang="en-US" dirty="0" smtClean="0"/>
              <a:t>Duration 2 h</a:t>
            </a:r>
            <a:endParaRPr lang="en-US" dirty="0"/>
          </a:p>
        </p:txBody>
      </p:sp>
    </p:spTree>
    <p:extLst>
      <p:ext uri="{BB962C8B-B14F-4D97-AF65-F5344CB8AC3E}">
        <p14:creationId xmlns:p14="http://schemas.microsoft.com/office/powerpoint/2010/main" val="209607793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Insulin drips</a:t>
            </a:r>
            <a:endParaRPr lang="en-US" dirty="0"/>
          </a:p>
        </p:txBody>
      </p:sp>
      <p:sp>
        <p:nvSpPr>
          <p:cNvPr id="3" name="Content Placeholder 2"/>
          <p:cNvSpPr>
            <a:spLocks noGrp="1"/>
          </p:cNvSpPr>
          <p:nvPr>
            <p:ph idx="1"/>
          </p:nvPr>
        </p:nvSpPr>
        <p:spPr/>
        <p:txBody>
          <a:bodyPr>
            <a:normAutofit lnSpcReduction="10000"/>
          </a:bodyPr>
          <a:lstStyle/>
          <a:p>
            <a:r>
              <a:rPr lang="en-US" dirty="0" smtClean="0"/>
              <a:t>A form of basal insulin delivery</a:t>
            </a:r>
          </a:p>
          <a:p>
            <a:r>
              <a:rPr lang="en-US" dirty="0" smtClean="0"/>
              <a:t>Not for patients who are being fed</a:t>
            </a:r>
          </a:p>
          <a:p>
            <a:r>
              <a:rPr lang="en-US" dirty="0" smtClean="0"/>
              <a:t>Overlap 2 h when transitioning back to </a:t>
            </a:r>
            <a:r>
              <a:rPr lang="en-US" dirty="0" err="1" smtClean="0"/>
              <a:t>s.c.</a:t>
            </a:r>
            <a:r>
              <a:rPr lang="en-US" dirty="0" smtClean="0"/>
              <a:t> Insulin </a:t>
            </a:r>
          </a:p>
          <a:p>
            <a:r>
              <a:rPr lang="en-US" dirty="0" smtClean="0"/>
              <a:t>The last 6-8 h of a drip provide valuable information about basal insulin requirements and are a fairly good approximation of total daily insulin requirements when administered with D10W at 80 cc/d (8 g/h of dextrose)</a:t>
            </a:r>
          </a:p>
          <a:p>
            <a:endParaRPr lang="en-US" dirty="0"/>
          </a:p>
        </p:txBody>
      </p:sp>
    </p:spTree>
    <p:extLst>
      <p:ext uri="{BB962C8B-B14F-4D97-AF65-F5344CB8AC3E}">
        <p14:creationId xmlns:p14="http://schemas.microsoft.com/office/powerpoint/2010/main" val="71269061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So…What to do?</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Ask about control at home and diet</a:t>
            </a:r>
          </a:p>
          <a:p>
            <a:pPr marL="514350" indent="-514350">
              <a:buFont typeface="+mj-lt"/>
              <a:buAutoNum type="arabicPeriod"/>
            </a:pPr>
            <a:r>
              <a:rPr lang="en-US" dirty="0" smtClean="0"/>
              <a:t>HbA1c x 2 – 4 = approximate </a:t>
            </a:r>
            <a:r>
              <a:rPr lang="en-US" dirty="0" err="1" smtClean="0"/>
              <a:t>avg</a:t>
            </a:r>
            <a:r>
              <a:rPr lang="en-US" dirty="0" smtClean="0"/>
              <a:t> glucose at home (not for </a:t>
            </a:r>
            <a:r>
              <a:rPr lang="en-US" dirty="0" err="1" smtClean="0"/>
              <a:t>hemoglobinopathy</a:t>
            </a:r>
            <a:r>
              <a:rPr lang="en-US" dirty="0" smtClean="0"/>
              <a:t>, renal failure, recent transfusion)</a:t>
            </a:r>
          </a:p>
          <a:p>
            <a:pPr marL="514350" indent="-514350">
              <a:buFont typeface="+mj-lt"/>
              <a:buAutoNum type="arabicPeriod"/>
            </a:pPr>
            <a:r>
              <a:rPr lang="en-US" dirty="0" smtClean="0"/>
              <a:t>Consider continuing current basal insulin if control is good</a:t>
            </a:r>
          </a:p>
          <a:p>
            <a:pPr marL="514350" indent="-514350">
              <a:buFont typeface="+mj-lt"/>
              <a:buAutoNum type="arabicPeriod"/>
            </a:pPr>
            <a:r>
              <a:rPr lang="en-US" dirty="0" smtClean="0"/>
              <a:t>Increase / decrease for highs / lows – use current information </a:t>
            </a:r>
            <a:r>
              <a:rPr lang="en-US" smtClean="0"/>
              <a:t>when available</a:t>
            </a:r>
            <a:endParaRPr lang="en-US" dirty="0" smtClean="0"/>
          </a:p>
          <a:p>
            <a:pPr marL="514350" indent="-514350">
              <a:buFont typeface="+mj-lt"/>
              <a:buAutoNum type="arabicPeriod"/>
            </a:pPr>
            <a:endParaRPr lang="en-US" dirty="0" smtClean="0"/>
          </a:p>
          <a:p>
            <a:endParaRPr lang="en-US" dirty="0"/>
          </a:p>
        </p:txBody>
      </p:sp>
    </p:spTree>
    <p:extLst>
      <p:ext uri="{BB962C8B-B14F-4D97-AF65-F5344CB8AC3E}">
        <p14:creationId xmlns:p14="http://schemas.microsoft.com/office/powerpoint/2010/main" val="41451508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normAutofit fontScale="92500"/>
          </a:bodyPr>
          <a:lstStyle/>
          <a:p>
            <a:pPr marL="0" indent="0">
              <a:buNone/>
            </a:pPr>
            <a:r>
              <a:rPr lang="en-US" sz="2600" dirty="0" smtClean="0"/>
              <a:t>References:</a:t>
            </a:r>
            <a:endParaRPr lang="en-US" sz="2600" dirty="0"/>
          </a:p>
          <a:p>
            <a:pPr marL="514350" indent="-514350">
              <a:buFont typeface="+mj-lt"/>
              <a:buAutoNum type="arabicPeriod"/>
            </a:pPr>
            <a:r>
              <a:rPr lang="en-US" sz="2600" dirty="0" smtClean="0"/>
              <a:t>2013 CDA guidelines</a:t>
            </a:r>
          </a:p>
          <a:p>
            <a:pPr marL="514350" indent="-514350">
              <a:buFont typeface="+mj-lt"/>
              <a:buAutoNum type="arabicPeriod"/>
            </a:pPr>
            <a:r>
              <a:rPr lang="en-US" sz="2600" dirty="0" err="1" smtClean="0">
                <a:solidFill>
                  <a:srgbClr val="000000"/>
                </a:solidFill>
                <a:latin typeface="Arial"/>
                <a:cs typeface="Arial"/>
              </a:rPr>
              <a:t>Umpierrez</a:t>
            </a:r>
            <a:r>
              <a:rPr lang="en-US" sz="2600" dirty="0" smtClean="0">
                <a:solidFill>
                  <a:srgbClr val="000000"/>
                </a:solidFill>
                <a:latin typeface="Arial"/>
                <a:cs typeface="Arial"/>
              </a:rPr>
              <a:t> </a:t>
            </a:r>
            <a:r>
              <a:rPr lang="en-US" sz="2600" dirty="0">
                <a:solidFill>
                  <a:srgbClr val="000000"/>
                </a:solidFill>
                <a:latin typeface="Arial"/>
                <a:cs typeface="Arial"/>
              </a:rPr>
              <a:t>GE, et al. </a:t>
            </a:r>
            <a:r>
              <a:rPr lang="en-US" sz="2600" i="1" dirty="0">
                <a:solidFill>
                  <a:srgbClr val="000000"/>
                </a:solidFill>
                <a:latin typeface="Arial"/>
                <a:cs typeface="Arial"/>
              </a:rPr>
              <a:t>Diabetes Care</a:t>
            </a:r>
            <a:r>
              <a:rPr lang="en-US" sz="2600" dirty="0">
                <a:solidFill>
                  <a:srgbClr val="000000"/>
                </a:solidFill>
                <a:latin typeface="Arial"/>
                <a:cs typeface="Arial"/>
              </a:rPr>
              <a:t> 2007;30:2181-86. </a:t>
            </a:r>
            <a:endParaRPr lang="en-US" sz="2600" dirty="0" smtClean="0">
              <a:solidFill>
                <a:srgbClr val="000000"/>
              </a:solidFill>
              <a:latin typeface="Arial"/>
              <a:cs typeface="Arial"/>
            </a:endParaRPr>
          </a:p>
          <a:p>
            <a:pPr marL="514350" indent="-514350">
              <a:buFont typeface="+mj-lt"/>
              <a:buAutoNum type="arabicPeriod"/>
            </a:pPr>
            <a:r>
              <a:rPr lang="en-US" sz="2600" dirty="0" err="1" smtClean="0">
                <a:solidFill>
                  <a:srgbClr val="000000"/>
                </a:solidFill>
                <a:latin typeface="Arial"/>
                <a:cs typeface="Arial"/>
              </a:rPr>
              <a:t>Umpierrez</a:t>
            </a:r>
            <a:r>
              <a:rPr lang="en-US" sz="2600" dirty="0" smtClean="0">
                <a:solidFill>
                  <a:srgbClr val="000000"/>
                </a:solidFill>
                <a:latin typeface="Arial"/>
                <a:cs typeface="Arial"/>
              </a:rPr>
              <a:t> </a:t>
            </a:r>
            <a:r>
              <a:rPr lang="en-US" sz="2600" dirty="0">
                <a:solidFill>
                  <a:srgbClr val="000000"/>
                </a:solidFill>
                <a:latin typeface="Arial"/>
                <a:cs typeface="Arial"/>
              </a:rPr>
              <a:t>GE, et al. </a:t>
            </a:r>
            <a:r>
              <a:rPr lang="en-US" sz="2600" i="1" dirty="0">
                <a:solidFill>
                  <a:srgbClr val="000000"/>
                </a:solidFill>
                <a:latin typeface="Arial"/>
                <a:cs typeface="Arial"/>
              </a:rPr>
              <a:t>Diabetes Care</a:t>
            </a:r>
            <a:r>
              <a:rPr lang="en-US" sz="2600" dirty="0">
                <a:solidFill>
                  <a:srgbClr val="000000"/>
                </a:solidFill>
                <a:latin typeface="Arial"/>
                <a:cs typeface="Arial"/>
              </a:rPr>
              <a:t> </a:t>
            </a:r>
            <a:r>
              <a:rPr lang="en-US" sz="2600" dirty="0" smtClean="0">
                <a:solidFill>
                  <a:srgbClr val="000000"/>
                </a:solidFill>
                <a:latin typeface="Arial"/>
                <a:cs typeface="Arial"/>
              </a:rPr>
              <a:t>2011;34:256-61</a:t>
            </a:r>
          </a:p>
          <a:p>
            <a:pPr marL="514350" indent="-514350">
              <a:buFont typeface="+mj-lt"/>
              <a:buAutoNum type="arabicPeriod"/>
            </a:pPr>
            <a:r>
              <a:rPr lang="en-US" sz="2600" dirty="0" smtClean="0">
                <a:solidFill>
                  <a:srgbClr val="000000"/>
                </a:solidFill>
                <a:latin typeface="Arial"/>
                <a:cs typeface="Arial"/>
              </a:rPr>
              <a:t>Barker et al, 2015 </a:t>
            </a:r>
            <a:r>
              <a:rPr lang="en-US" sz="2600" dirty="0" err="1" smtClean="0">
                <a:solidFill>
                  <a:srgbClr val="000000"/>
                </a:solidFill>
                <a:latin typeface="Arial"/>
                <a:cs typeface="Arial"/>
              </a:rPr>
              <a:t>Peri</a:t>
            </a:r>
            <a:r>
              <a:rPr lang="en-US" sz="2600" dirty="0" smtClean="0">
                <a:solidFill>
                  <a:srgbClr val="000000"/>
                </a:solidFill>
                <a:latin typeface="Arial"/>
                <a:cs typeface="Arial"/>
              </a:rPr>
              <a:t>-operative </a:t>
            </a:r>
            <a:r>
              <a:rPr lang="en-US" sz="2600" dirty="0" err="1" smtClean="0">
                <a:solidFill>
                  <a:srgbClr val="000000"/>
                </a:solidFill>
                <a:latin typeface="Arial"/>
                <a:cs typeface="Arial"/>
              </a:rPr>
              <a:t>maqnagement</a:t>
            </a:r>
            <a:r>
              <a:rPr lang="en-US" sz="2600" dirty="0" smtClean="0">
                <a:solidFill>
                  <a:srgbClr val="000000"/>
                </a:solidFill>
                <a:latin typeface="Arial"/>
                <a:cs typeface="Arial"/>
              </a:rPr>
              <a:t> of the surgical patient with </a:t>
            </a:r>
            <a:r>
              <a:rPr lang="en-US" sz="2600" dirty="0" err="1" smtClean="0">
                <a:solidFill>
                  <a:srgbClr val="000000"/>
                </a:solidFill>
                <a:latin typeface="Arial"/>
                <a:cs typeface="Arial"/>
              </a:rPr>
              <a:t>diabetesf</a:t>
            </a:r>
            <a:r>
              <a:rPr lang="en-US" sz="2600" dirty="0" smtClean="0">
                <a:solidFill>
                  <a:srgbClr val="000000"/>
                </a:solidFill>
                <a:latin typeface="Arial"/>
                <a:cs typeface="Arial"/>
              </a:rPr>
              <a:t> 2015  </a:t>
            </a:r>
            <a:r>
              <a:rPr lang="en-US" sz="2600" dirty="0" err="1" smtClean="0">
                <a:solidFill>
                  <a:srgbClr val="000000"/>
                </a:solidFill>
                <a:latin typeface="Arial"/>
                <a:cs typeface="Arial"/>
              </a:rPr>
              <a:t>Anaesthesia</a:t>
            </a:r>
            <a:r>
              <a:rPr lang="en-US" sz="2600" dirty="0" smtClean="0">
                <a:solidFill>
                  <a:srgbClr val="000000"/>
                </a:solidFill>
                <a:latin typeface="Arial"/>
                <a:cs typeface="Arial"/>
              </a:rPr>
              <a:t> 2015, 70, 1427-1440</a:t>
            </a:r>
            <a:endParaRPr lang="en-US" sz="2600" dirty="0" smtClean="0"/>
          </a:p>
          <a:p>
            <a:pPr marL="514350" indent="-514350">
              <a:buFont typeface="+mj-lt"/>
              <a:buAutoNum type="arabicPeriod"/>
            </a:pPr>
            <a:r>
              <a:rPr lang="en-US" sz="2600" dirty="0" smtClean="0"/>
              <a:t>Perez et al, Journal of Diabetes 6 (2014) 9-20</a:t>
            </a:r>
          </a:p>
          <a:p>
            <a:pPr marL="514350" indent="-514350">
              <a:buFont typeface="+mj-lt"/>
              <a:buAutoNum type="arabicPeriod"/>
            </a:pPr>
            <a:r>
              <a:rPr lang="en-US" sz="2600" dirty="0" smtClean="0"/>
              <a:t>Kwon et al Am J Med </a:t>
            </a:r>
            <a:r>
              <a:rPr lang="en-US" sz="2600" dirty="0" err="1" smtClean="0"/>
              <a:t>Sci</a:t>
            </a:r>
            <a:r>
              <a:rPr lang="en-US" sz="2600" dirty="0" smtClean="0"/>
              <a:t> 2013:  345(4): 274-277</a:t>
            </a:r>
          </a:p>
          <a:p>
            <a:pPr marL="514350" indent="-514350">
              <a:buFont typeface="+mj-lt"/>
              <a:buAutoNum type="arabicPeriod"/>
            </a:pPr>
            <a:r>
              <a:rPr lang="en-US" sz="2600" dirty="0" err="1" smtClean="0"/>
              <a:t>BBIT.ca</a:t>
            </a:r>
            <a:endParaRPr lang="en-US" sz="2600" dirty="0"/>
          </a:p>
        </p:txBody>
      </p:sp>
    </p:spTree>
    <p:extLst>
      <p:ext uri="{BB962C8B-B14F-4D97-AF65-F5344CB8AC3E}">
        <p14:creationId xmlns:p14="http://schemas.microsoft.com/office/powerpoint/2010/main" val="37734248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Rationale for the Project</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hyperglycemia occurs in 40% of in-patients, and 1/3 of these are new diagnosis of diabetes</a:t>
            </a:r>
          </a:p>
          <a:p>
            <a:r>
              <a:rPr lang="en-US" dirty="0" smtClean="0"/>
              <a:t>10-15% of patients requiring surgery have diabetes </a:t>
            </a:r>
          </a:p>
          <a:p>
            <a:r>
              <a:rPr lang="en-US" dirty="0" smtClean="0"/>
              <a:t>Hyperglycemia is associated with</a:t>
            </a:r>
          </a:p>
          <a:p>
            <a:pPr lvl="1"/>
            <a:r>
              <a:rPr lang="en-US" dirty="0" smtClean="0"/>
              <a:t>Increased length of stay – median 5 </a:t>
            </a:r>
            <a:r>
              <a:rPr lang="en-US" dirty="0" err="1" smtClean="0"/>
              <a:t>vs</a:t>
            </a:r>
            <a:r>
              <a:rPr lang="en-US" dirty="0" smtClean="0"/>
              <a:t> 3 days</a:t>
            </a:r>
          </a:p>
          <a:p>
            <a:pPr lvl="1"/>
            <a:r>
              <a:rPr lang="en-US" dirty="0" smtClean="0"/>
              <a:t>Impaired wound healing</a:t>
            </a:r>
          </a:p>
          <a:p>
            <a:pPr lvl="1"/>
            <a:r>
              <a:rPr lang="en-US" dirty="0" smtClean="0"/>
              <a:t>More infections </a:t>
            </a:r>
          </a:p>
          <a:p>
            <a:pPr lvl="2"/>
            <a:r>
              <a:rPr lang="en-US" dirty="0" smtClean="0"/>
              <a:t>2 x more surgical site infections</a:t>
            </a:r>
          </a:p>
          <a:p>
            <a:pPr lvl="2"/>
            <a:r>
              <a:rPr lang="en-US" dirty="0" smtClean="0"/>
              <a:t>2-3 x more post-op respiratory infections</a:t>
            </a:r>
          </a:p>
        </p:txBody>
      </p:sp>
    </p:spTree>
    <p:extLst>
      <p:ext uri="{BB962C8B-B14F-4D97-AF65-F5344CB8AC3E}">
        <p14:creationId xmlns:p14="http://schemas.microsoft.com/office/powerpoint/2010/main" val="19793298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Terminology</a:t>
            </a:r>
            <a:endParaRPr lang="en-US" dirty="0"/>
          </a:p>
        </p:txBody>
      </p:sp>
      <p:sp>
        <p:nvSpPr>
          <p:cNvPr id="3" name="Content Placeholder 2"/>
          <p:cNvSpPr>
            <a:spLocks noGrp="1"/>
          </p:cNvSpPr>
          <p:nvPr>
            <p:ph idx="1"/>
          </p:nvPr>
        </p:nvSpPr>
        <p:spPr/>
        <p:txBody>
          <a:bodyPr>
            <a:normAutofit fontScale="85000" lnSpcReduction="20000"/>
          </a:bodyPr>
          <a:lstStyle/>
          <a:p>
            <a:r>
              <a:rPr lang="en-US" b="1" u="sng" dirty="0" smtClean="0"/>
              <a:t>Basal insulin</a:t>
            </a:r>
          </a:p>
          <a:p>
            <a:pPr marL="457200" lvl="1" indent="0">
              <a:buNone/>
            </a:pPr>
            <a:r>
              <a:rPr lang="en-US" dirty="0" smtClean="0"/>
              <a:t>= insulin administered to manage hepatic glucose output</a:t>
            </a:r>
          </a:p>
          <a:p>
            <a:pPr marL="457200" lvl="1" indent="0">
              <a:buNone/>
            </a:pPr>
            <a:r>
              <a:rPr lang="en-US" dirty="0"/>
              <a:t>	</a:t>
            </a:r>
            <a:r>
              <a:rPr lang="en-US" dirty="0" smtClean="0"/>
              <a:t>-administered IV or subcutaneously</a:t>
            </a:r>
          </a:p>
          <a:p>
            <a:pPr marL="514350" indent="-457200"/>
            <a:r>
              <a:rPr lang="en-US" b="1" u="sng" dirty="0" smtClean="0"/>
              <a:t>Bolus insulin (meal insulin)</a:t>
            </a:r>
          </a:p>
          <a:p>
            <a:pPr marL="457200" lvl="1" indent="0">
              <a:buNone/>
            </a:pPr>
            <a:r>
              <a:rPr lang="en-US" dirty="0" smtClean="0"/>
              <a:t>= Insulin given to cover carbohydrate in a meal</a:t>
            </a:r>
          </a:p>
          <a:p>
            <a:pPr marL="1314450" lvl="2" indent="-457200"/>
            <a:r>
              <a:rPr lang="en-US" dirty="0" smtClean="0"/>
              <a:t>Administered subcutaneously</a:t>
            </a:r>
          </a:p>
          <a:p>
            <a:pPr marL="1314450" lvl="2" indent="-457200"/>
            <a:r>
              <a:rPr lang="en-US" dirty="0" smtClean="0"/>
              <a:t>Short and fast acting insulins</a:t>
            </a:r>
            <a:endParaRPr lang="en-US" dirty="0"/>
          </a:p>
          <a:p>
            <a:pPr marL="514350" indent="-457200"/>
            <a:r>
              <a:rPr lang="en-US" b="1" u="sng" dirty="0" smtClean="0"/>
              <a:t>Correction insulin</a:t>
            </a:r>
          </a:p>
          <a:p>
            <a:pPr marL="457200" lvl="1" indent="0">
              <a:buNone/>
            </a:pPr>
            <a:r>
              <a:rPr lang="en-US" dirty="0" smtClean="0"/>
              <a:t>= insulin added to or subtracted from meal insulin or given at bedtime to correct for glucose outside of the target range</a:t>
            </a:r>
          </a:p>
          <a:p>
            <a:pPr marL="457200" lvl="1" indent="0">
              <a:buNone/>
            </a:pPr>
            <a:r>
              <a:rPr lang="en-US" dirty="0" smtClean="0"/>
              <a:t>-same insulin as bolus insulin</a:t>
            </a:r>
          </a:p>
          <a:p>
            <a:pPr marL="457200" lvl="1" indent="0">
              <a:buNone/>
            </a:pPr>
            <a:r>
              <a:rPr lang="en-US" dirty="0" smtClean="0"/>
              <a:t>-administered subcutaneously</a:t>
            </a:r>
          </a:p>
          <a:p>
            <a:pPr marL="514350" indent="-457200"/>
            <a:endParaRPr lang="en-US" dirty="0" smtClean="0"/>
          </a:p>
        </p:txBody>
      </p:sp>
    </p:spTree>
    <p:extLst>
      <p:ext uri="{BB962C8B-B14F-4D97-AF65-F5344CB8AC3E}">
        <p14:creationId xmlns:p14="http://schemas.microsoft.com/office/powerpoint/2010/main" val="162219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Issues that need our attention</a:t>
            </a:r>
            <a:endParaRPr lang="en-US" dirty="0"/>
          </a:p>
        </p:txBody>
      </p:sp>
      <p:sp>
        <p:nvSpPr>
          <p:cNvPr id="3" name="Content Placeholder 2"/>
          <p:cNvSpPr>
            <a:spLocks noGrp="1"/>
          </p:cNvSpPr>
          <p:nvPr>
            <p:ph idx="1"/>
          </p:nvPr>
        </p:nvSpPr>
        <p:spPr/>
        <p:txBody>
          <a:bodyPr>
            <a:normAutofit/>
          </a:bodyPr>
          <a:lstStyle/>
          <a:p>
            <a:r>
              <a:rPr lang="en-US" dirty="0" smtClean="0"/>
              <a:t>Hyperglycemia, when present, should always be considered an </a:t>
            </a:r>
            <a:r>
              <a:rPr lang="en-US" i="1" dirty="0" smtClean="0"/>
              <a:t>active</a:t>
            </a:r>
            <a:r>
              <a:rPr lang="en-US" dirty="0" smtClean="0"/>
              <a:t> problem</a:t>
            </a:r>
          </a:p>
        </p:txBody>
      </p:sp>
    </p:spTree>
    <p:extLst>
      <p:ext uri="{BB962C8B-B14F-4D97-AF65-F5344CB8AC3E}">
        <p14:creationId xmlns:p14="http://schemas.microsoft.com/office/powerpoint/2010/main" val="32213931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Issues that need our attention</a:t>
            </a:r>
            <a:endParaRPr lang="en-US" dirty="0"/>
          </a:p>
        </p:txBody>
      </p:sp>
      <p:sp>
        <p:nvSpPr>
          <p:cNvPr id="3" name="Content Placeholder 2"/>
          <p:cNvSpPr>
            <a:spLocks noGrp="1"/>
          </p:cNvSpPr>
          <p:nvPr>
            <p:ph idx="1"/>
          </p:nvPr>
        </p:nvSpPr>
        <p:spPr/>
        <p:txBody>
          <a:bodyPr>
            <a:normAutofit/>
          </a:bodyPr>
          <a:lstStyle/>
          <a:p>
            <a:r>
              <a:rPr lang="en-US" dirty="0" smtClean="0"/>
              <a:t>Glucose targets need to be clearly defined</a:t>
            </a:r>
          </a:p>
        </p:txBody>
      </p:sp>
      <p:pic>
        <p:nvPicPr>
          <p:cNvPr id="4" name="Picture 3"/>
          <p:cNvPicPr>
            <a:picLocks noChangeAspect="1"/>
          </p:cNvPicPr>
          <p:nvPr/>
        </p:nvPicPr>
        <p:blipFill>
          <a:blip r:embed="rId2"/>
          <a:stretch>
            <a:fillRect/>
          </a:stretch>
        </p:blipFill>
        <p:spPr>
          <a:xfrm>
            <a:off x="4574918" y="3075619"/>
            <a:ext cx="4368603" cy="3494882"/>
          </a:xfrm>
          <a:prstGeom prst="rect">
            <a:avLst/>
          </a:prstGeom>
        </p:spPr>
      </p:pic>
      <p:sp>
        <p:nvSpPr>
          <p:cNvPr id="5" name="TextBox 4"/>
          <p:cNvSpPr txBox="1"/>
          <p:nvPr/>
        </p:nvSpPr>
        <p:spPr>
          <a:xfrm>
            <a:off x="457200" y="2526365"/>
            <a:ext cx="7847771" cy="1938992"/>
          </a:xfrm>
          <a:prstGeom prst="rect">
            <a:avLst/>
          </a:prstGeom>
          <a:noFill/>
        </p:spPr>
        <p:txBody>
          <a:bodyPr wrap="none" rtlCol="0">
            <a:spAutoFit/>
          </a:bodyPr>
          <a:lstStyle/>
          <a:p>
            <a:r>
              <a:rPr lang="en-US" sz="4000" dirty="0" smtClean="0"/>
              <a:t>Non-critically ill </a:t>
            </a:r>
            <a:r>
              <a:rPr lang="en-US" sz="4000" dirty="0" err="1" smtClean="0"/>
              <a:t>hospitalised</a:t>
            </a:r>
            <a:r>
              <a:rPr lang="en-US" sz="4000" dirty="0" smtClean="0"/>
              <a:t> patients</a:t>
            </a:r>
          </a:p>
          <a:p>
            <a:endParaRPr lang="en-US" sz="4000" dirty="0"/>
          </a:p>
          <a:p>
            <a:r>
              <a:rPr lang="en-US" sz="4000" dirty="0" smtClean="0"/>
              <a:t>5-10 </a:t>
            </a:r>
            <a:r>
              <a:rPr lang="en-US" sz="4000" dirty="0" err="1" smtClean="0"/>
              <a:t>mmol</a:t>
            </a:r>
            <a:r>
              <a:rPr lang="en-US" sz="4000" dirty="0" smtClean="0"/>
              <a:t>/L</a:t>
            </a:r>
            <a:endParaRPr lang="en-US" sz="4000" dirty="0"/>
          </a:p>
        </p:txBody>
      </p:sp>
    </p:spTree>
    <p:extLst>
      <p:ext uri="{BB962C8B-B14F-4D97-AF65-F5344CB8AC3E}">
        <p14:creationId xmlns:p14="http://schemas.microsoft.com/office/powerpoint/2010/main" val="39228157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Issues that need our attention</a:t>
            </a:r>
            <a:endParaRPr lang="en-US" dirty="0"/>
          </a:p>
        </p:txBody>
      </p:sp>
      <p:sp>
        <p:nvSpPr>
          <p:cNvPr id="3" name="Content Placeholder 2"/>
          <p:cNvSpPr>
            <a:spLocks noGrp="1"/>
          </p:cNvSpPr>
          <p:nvPr>
            <p:ph idx="1"/>
          </p:nvPr>
        </p:nvSpPr>
        <p:spPr/>
        <p:txBody>
          <a:bodyPr>
            <a:normAutofit/>
          </a:bodyPr>
          <a:lstStyle/>
          <a:p>
            <a:r>
              <a:rPr lang="en-US" dirty="0" smtClean="0"/>
              <a:t>Adept patients should be actively involved in glucose management </a:t>
            </a:r>
          </a:p>
          <a:p>
            <a:pPr lvl="1"/>
            <a:r>
              <a:rPr lang="en-US" dirty="0" smtClean="0"/>
              <a:t>Insulin pumps</a:t>
            </a:r>
          </a:p>
          <a:p>
            <a:pPr lvl="1"/>
            <a:r>
              <a:rPr lang="en-US" dirty="0" smtClean="0"/>
              <a:t>Patients who can count carbohydrates and use correction factors</a:t>
            </a:r>
            <a:endParaRPr lang="en-US" dirty="0"/>
          </a:p>
        </p:txBody>
      </p:sp>
    </p:spTree>
    <p:extLst>
      <p:ext uri="{BB962C8B-B14F-4D97-AF65-F5344CB8AC3E}">
        <p14:creationId xmlns:p14="http://schemas.microsoft.com/office/powerpoint/2010/main" val="21727622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Issues that need our attention</a:t>
            </a:r>
            <a:endParaRPr lang="en-US" dirty="0"/>
          </a:p>
        </p:txBody>
      </p:sp>
      <p:sp>
        <p:nvSpPr>
          <p:cNvPr id="3" name="Content Placeholder 2"/>
          <p:cNvSpPr>
            <a:spLocks noGrp="1"/>
          </p:cNvSpPr>
          <p:nvPr>
            <p:ph idx="1"/>
          </p:nvPr>
        </p:nvSpPr>
        <p:spPr/>
        <p:txBody>
          <a:bodyPr>
            <a:normAutofit/>
          </a:bodyPr>
          <a:lstStyle/>
          <a:p>
            <a:r>
              <a:rPr lang="en-US" dirty="0" smtClean="0"/>
              <a:t>In-patient practices around diabetes care need to be improved</a:t>
            </a:r>
          </a:p>
          <a:p>
            <a:pPr lvl="1"/>
            <a:r>
              <a:rPr lang="en-US" dirty="0" smtClean="0"/>
              <a:t>Correction timing of capillary glucose testing, insulin administration and food</a:t>
            </a:r>
          </a:p>
          <a:p>
            <a:pPr lvl="1"/>
            <a:r>
              <a:rPr lang="en-US" dirty="0" smtClean="0"/>
              <a:t>Insulin doses are appropriately distributed between basal and bolus insulins</a:t>
            </a:r>
          </a:p>
          <a:p>
            <a:pPr lvl="2"/>
            <a:r>
              <a:rPr lang="en-US" dirty="0" smtClean="0"/>
              <a:t>40:60 / 50:50 / 60:40 </a:t>
            </a:r>
          </a:p>
          <a:p>
            <a:pPr lvl="1"/>
            <a:r>
              <a:rPr lang="en-US" dirty="0" smtClean="0"/>
              <a:t>Insulin is not held or drastically reduced for procedures or when NPO</a:t>
            </a:r>
          </a:p>
        </p:txBody>
      </p:sp>
    </p:spTree>
    <p:extLst>
      <p:ext uri="{BB962C8B-B14F-4D97-AF65-F5344CB8AC3E}">
        <p14:creationId xmlns:p14="http://schemas.microsoft.com/office/powerpoint/2010/main" val="518236220"/>
      </p:ext>
    </p:extLst>
  </p:cSld>
  <p:clrMapOvr>
    <a:masterClrMapping/>
  </p:clrMapOvr>
  <p:timing>
    <p:tnLst>
      <p:par>
        <p:cTn id="1" dur="indefinite" restart="never" nodeType="tmRoot"/>
      </p:par>
    </p:tnLst>
  </p:timing>
</p:sld>
</file>

<file path=ppt/theme/theme1.xml><?xml version="1.0" encoding="utf-8"?>
<a:theme xmlns:a="http://schemas.openxmlformats.org/drawingml/2006/main" name="Theme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ＭＳ Ｐゴシック"/>
        <a:cs typeface=""/>
      </a:majorFont>
      <a:minorFont>
        <a:latin typeface="Georgi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34"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Theme2.thmx</Template>
  <TotalTime>0</TotalTime>
  <Words>2979</Words>
  <Application>Microsoft Office PowerPoint</Application>
  <PresentationFormat>On-screen Show (4:3)</PresentationFormat>
  <Paragraphs>425</Paragraphs>
  <Slides>34</Slides>
  <Notes>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34</vt:i4>
      </vt:variant>
    </vt:vector>
  </HeadingPairs>
  <TitlesOfParts>
    <vt:vector size="42" baseType="lpstr">
      <vt:lpstr>ＭＳ Ｐゴシック</vt:lpstr>
      <vt:lpstr>Arial</vt:lpstr>
      <vt:lpstr>Calibri</vt:lpstr>
      <vt:lpstr>Symbol</vt:lpstr>
      <vt:lpstr>Times New Roman</vt:lpstr>
      <vt:lpstr>Verdana</vt:lpstr>
      <vt:lpstr>Theme2</vt:lpstr>
      <vt:lpstr>Default Design</vt:lpstr>
      <vt:lpstr>Update in Inpatient Diabetes Management Basal-Bolus Insulin Therapy (BBIT) </vt:lpstr>
      <vt:lpstr>Objectives</vt:lpstr>
      <vt:lpstr>BBIT – Overview of the Project</vt:lpstr>
      <vt:lpstr>Rationale for the Project</vt:lpstr>
      <vt:lpstr>Terminology</vt:lpstr>
      <vt:lpstr>Issues that need our attention</vt:lpstr>
      <vt:lpstr>Issues that need our attention</vt:lpstr>
      <vt:lpstr>Issues that need our attention</vt:lpstr>
      <vt:lpstr>Issues that need our attention</vt:lpstr>
      <vt:lpstr>Capillary Glucose-Insulin-Food Axis</vt:lpstr>
      <vt:lpstr>Knowledge Translation</vt:lpstr>
      <vt:lpstr>What will change</vt:lpstr>
      <vt:lpstr>PowerPoint Presentation</vt:lpstr>
      <vt:lpstr>PowerPoint Presentation</vt:lpstr>
      <vt:lpstr>BBIT vs sliding scales - 2,4,6,8 who do we appreciate?</vt:lpstr>
      <vt:lpstr>Sliding Scale Insulin Alone Results in Variable Glucose Control</vt:lpstr>
      <vt:lpstr>PowerPoint Presentation</vt:lpstr>
      <vt:lpstr>Basal-Bolus (BBI) Regimen Achieves Better Control than Sliding Scale (SSI) Alone</vt:lpstr>
      <vt:lpstr>Who Needs BBIT?</vt:lpstr>
      <vt:lpstr>Peri-operative Insulin Adjustments</vt:lpstr>
      <vt:lpstr>Peri-operative Insulin adjustment recommendations are confusing</vt:lpstr>
      <vt:lpstr>Peri-operative Insulin adjustment recommendations are confusing</vt:lpstr>
      <vt:lpstr>Why is it routine to lower (basal) insulin pre-op?</vt:lpstr>
      <vt:lpstr>What To Do- Minor – Moderate Surgery?</vt:lpstr>
      <vt:lpstr>What To Do – Major Surgery?</vt:lpstr>
      <vt:lpstr>What To Do – Major Surgery?</vt:lpstr>
      <vt:lpstr>PowerPoint Presentation</vt:lpstr>
      <vt:lpstr>Clinical Pearl</vt:lpstr>
      <vt:lpstr>Example</vt:lpstr>
      <vt:lpstr>Peri-operative Glycemic Management</vt:lpstr>
      <vt:lpstr>Basal Insulin Caveats</vt:lpstr>
      <vt:lpstr>Insulin drips</vt:lpstr>
      <vt:lpstr>So…What to do?</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2015-07-03T18:40:33Z</dcterms:created>
  <dcterms:modified xsi:type="dcterms:W3CDTF">2017-02-22T17:31:57Z</dcterms:modified>
</cp:coreProperties>
</file>