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70" r:id="rId4"/>
    <p:sldId id="274" r:id="rId5"/>
    <p:sldId id="277" r:id="rId6"/>
    <p:sldId id="281" r:id="rId7"/>
    <p:sldId id="264" r:id="rId8"/>
    <p:sldId id="266" r:id="rId9"/>
    <p:sldId id="267" r:id="rId10"/>
    <p:sldId id="283" r:id="rId11"/>
    <p:sldId id="271" r:id="rId12"/>
    <p:sldId id="265" r:id="rId13"/>
    <p:sldId id="275" r:id="rId14"/>
    <p:sldId id="282" r:id="rId15"/>
    <p:sldId id="269" r:id="rId16"/>
    <p:sldId id="272" r:id="rId17"/>
    <p:sldId id="260" r:id="rId18"/>
    <p:sldId id="259" r:id="rId19"/>
    <p:sldId id="280" r:id="rId20"/>
    <p:sldId id="278"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4" d="100"/>
          <a:sy n="74" d="100"/>
        </p:scale>
        <p:origin x="-1912"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7" d="100"/>
          <a:sy n="67" d="100"/>
        </p:scale>
        <p:origin x="-3392"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BFE1D1-C049-C14A-9C8E-2D3EA282AA29}" type="doc">
      <dgm:prSet loTypeId="urn:microsoft.com/office/officeart/2008/layout/AlternatingHexagons" loCatId="" qsTypeId="urn:microsoft.com/office/officeart/2005/8/quickstyle/simple4" qsCatId="simple" csTypeId="urn:microsoft.com/office/officeart/2005/8/colors/accent1_2" csCatId="accent1" phldr="1"/>
      <dgm:spPr/>
      <dgm:t>
        <a:bodyPr/>
        <a:lstStyle/>
        <a:p>
          <a:endParaRPr lang="en-US"/>
        </a:p>
      </dgm:t>
    </dgm:pt>
    <dgm:pt modelId="{1B2F9198-04CD-F147-BDD9-A22B6599318A}">
      <dgm:prSet phldrT="[Text]" custT="1"/>
      <dgm:spPr/>
      <dgm:t>
        <a:bodyPr/>
        <a:lstStyle/>
        <a:p>
          <a:r>
            <a:rPr lang="en-US" sz="1600" dirty="0" smtClean="0">
              <a:solidFill>
                <a:schemeClr val="bg1"/>
              </a:solidFill>
              <a:effectLst>
                <a:glow rad="101600">
                  <a:schemeClr val="accent3">
                    <a:satMod val="175000"/>
                    <a:alpha val="40000"/>
                  </a:schemeClr>
                </a:glow>
                <a:outerShdw blurRad="50800" dist="38100" dir="2700000" algn="tl" rotWithShape="0">
                  <a:prstClr val="black">
                    <a:alpha val="40000"/>
                  </a:prstClr>
                </a:outerShdw>
              </a:effectLst>
            </a:rPr>
            <a:t>Simulation</a:t>
          </a:r>
          <a:endParaRPr lang="en-US" sz="1600" dirty="0">
            <a:solidFill>
              <a:schemeClr val="bg1"/>
            </a:solidFill>
            <a:effectLst>
              <a:glow rad="101600">
                <a:schemeClr val="accent3">
                  <a:satMod val="175000"/>
                  <a:alpha val="40000"/>
                </a:schemeClr>
              </a:glow>
              <a:outerShdw blurRad="50800" dist="38100" dir="2700000" algn="tl" rotWithShape="0">
                <a:prstClr val="black">
                  <a:alpha val="40000"/>
                </a:prstClr>
              </a:outerShdw>
            </a:effectLst>
          </a:endParaRPr>
        </a:p>
      </dgm:t>
    </dgm:pt>
    <dgm:pt modelId="{288CB3D9-1A17-8840-963B-472A911915D9}" type="parTrans" cxnId="{4C8AB0FC-E528-4641-B486-63F1ADD163B6}">
      <dgm:prSet/>
      <dgm:spPr/>
      <dgm:t>
        <a:bodyPr/>
        <a:lstStyle/>
        <a:p>
          <a:endParaRPr lang="en-US"/>
        </a:p>
      </dgm:t>
    </dgm:pt>
    <dgm:pt modelId="{863AFCD6-07B7-C54D-8BD1-D21F70BA938C}" type="sibTrans" cxnId="{4C8AB0FC-E528-4641-B486-63F1ADD163B6}">
      <dgm:prSet/>
      <dgm:spPr/>
      <dgm:t>
        <a:bodyPr/>
        <a:lstStyle/>
        <a:p>
          <a:endParaRPr lang="en-US"/>
        </a:p>
      </dgm:t>
    </dgm:pt>
    <dgm:pt modelId="{C60704B2-AAA4-3141-8846-A52D662BD50D}">
      <dgm:prSet phldrT="[Text]"/>
      <dgm:spPr/>
      <dgm:t>
        <a:bodyPr/>
        <a:lstStyle/>
        <a:p>
          <a:pPr algn="ctr"/>
          <a:r>
            <a:rPr lang="en-US" dirty="0" smtClean="0">
              <a:solidFill>
                <a:srgbClr val="FFFFFF"/>
              </a:solidFill>
              <a:effectLst>
                <a:glow rad="101600">
                  <a:schemeClr val="accent1">
                    <a:satMod val="175000"/>
                    <a:alpha val="40000"/>
                  </a:schemeClr>
                </a:glow>
                <a:outerShdw blurRad="50800" dist="38100" dir="2700000" algn="tl" rotWithShape="0">
                  <a:prstClr val="black">
                    <a:alpha val="40000"/>
                  </a:prstClr>
                </a:outerShdw>
              </a:effectLst>
            </a:rPr>
            <a:t>Competency-</a:t>
          </a:r>
        </a:p>
        <a:p>
          <a:pPr algn="ctr"/>
          <a:r>
            <a:rPr lang="en-US" dirty="0" smtClean="0">
              <a:solidFill>
                <a:srgbClr val="FFFFFF"/>
              </a:solidFill>
              <a:effectLst>
                <a:glow rad="101600">
                  <a:schemeClr val="accent1">
                    <a:satMod val="175000"/>
                    <a:alpha val="40000"/>
                  </a:schemeClr>
                </a:glow>
                <a:outerShdw blurRad="50800" dist="38100" dir="2700000" algn="tl" rotWithShape="0">
                  <a:prstClr val="black">
                    <a:alpha val="40000"/>
                  </a:prstClr>
                </a:outerShdw>
              </a:effectLst>
            </a:rPr>
            <a:t>based</a:t>
          </a:r>
        </a:p>
        <a:p>
          <a:pPr algn="ctr"/>
          <a:r>
            <a:rPr lang="en-US" dirty="0" smtClean="0">
              <a:solidFill>
                <a:srgbClr val="FFFFFF"/>
              </a:solidFill>
              <a:effectLst>
                <a:glow rad="101600">
                  <a:schemeClr val="accent1">
                    <a:satMod val="175000"/>
                    <a:alpha val="40000"/>
                  </a:schemeClr>
                </a:glow>
                <a:outerShdw blurRad="50800" dist="38100" dir="2700000" algn="tl" rotWithShape="0">
                  <a:prstClr val="black">
                    <a:alpha val="40000"/>
                  </a:prstClr>
                </a:outerShdw>
              </a:effectLst>
            </a:rPr>
            <a:t>training</a:t>
          </a:r>
          <a:endParaRPr lang="en-US" dirty="0">
            <a:solidFill>
              <a:srgbClr val="FFFFFF"/>
            </a:solidFill>
            <a:effectLst>
              <a:glow rad="101600">
                <a:schemeClr val="accent1">
                  <a:satMod val="175000"/>
                  <a:alpha val="40000"/>
                </a:schemeClr>
              </a:glow>
              <a:outerShdw blurRad="50800" dist="38100" dir="2700000" algn="tl" rotWithShape="0">
                <a:prstClr val="black">
                  <a:alpha val="40000"/>
                </a:prstClr>
              </a:outerShdw>
            </a:effectLst>
          </a:endParaRPr>
        </a:p>
      </dgm:t>
    </dgm:pt>
    <dgm:pt modelId="{4373082F-5782-CE48-B140-FFF12FB88687}" type="parTrans" cxnId="{733CD99F-ACF8-0A48-8756-563AAAADACA3}">
      <dgm:prSet/>
      <dgm:spPr/>
      <dgm:t>
        <a:bodyPr/>
        <a:lstStyle/>
        <a:p>
          <a:endParaRPr lang="en-US"/>
        </a:p>
      </dgm:t>
    </dgm:pt>
    <dgm:pt modelId="{3CE1D20B-543F-E549-ADDD-D998F073B190}" type="sibTrans" cxnId="{733CD99F-ACF8-0A48-8756-563AAAADACA3}">
      <dgm:prSet/>
      <dgm:spPr/>
      <dgm:t>
        <a:bodyPr/>
        <a:lstStyle/>
        <a:p>
          <a:endParaRPr lang="en-US"/>
        </a:p>
      </dgm:t>
    </dgm:pt>
    <dgm:pt modelId="{3E9A2694-6E8D-3C43-AF46-EA8852C30FFB}">
      <dgm:prSet phldrT="[Text]" custT="1"/>
      <dgm:spPr/>
      <dgm:t>
        <a:bodyPr/>
        <a:lstStyle/>
        <a:p>
          <a:r>
            <a:rPr lang="en-US" sz="1600" dirty="0" smtClean="0">
              <a:solidFill>
                <a:srgbClr val="FFFFFF"/>
              </a:solidFill>
              <a:effectLst>
                <a:glow rad="101600">
                  <a:schemeClr val="accent3">
                    <a:satMod val="175000"/>
                    <a:alpha val="40000"/>
                  </a:schemeClr>
                </a:glow>
                <a:outerShdw blurRad="50800" dist="38100" dir="2700000" algn="tl" rotWithShape="0">
                  <a:prstClr val="black">
                    <a:alpha val="40000"/>
                  </a:prstClr>
                </a:outerShdw>
              </a:effectLst>
            </a:rPr>
            <a:t>Ultrasound /Echo</a:t>
          </a:r>
          <a:endParaRPr lang="en-US" sz="1600" dirty="0">
            <a:solidFill>
              <a:srgbClr val="FFFFFF"/>
            </a:solidFill>
            <a:effectLst>
              <a:glow rad="101600">
                <a:schemeClr val="accent3">
                  <a:satMod val="175000"/>
                  <a:alpha val="40000"/>
                </a:schemeClr>
              </a:glow>
              <a:outerShdw blurRad="50800" dist="38100" dir="2700000" algn="tl" rotWithShape="0">
                <a:prstClr val="black">
                  <a:alpha val="40000"/>
                </a:prstClr>
              </a:outerShdw>
            </a:effectLst>
          </a:endParaRPr>
        </a:p>
      </dgm:t>
    </dgm:pt>
    <dgm:pt modelId="{4747F607-5131-E44C-9020-C6A573D66406}" type="parTrans" cxnId="{840880E2-AB4F-DB4B-8899-5949EAFDD8A8}">
      <dgm:prSet/>
      <dgm:spPr/>
      <dgm:t>
        <a:bodyPr/>
        <a:lstStyle/>
        <a:p>
          <a:endParaRPr lang="en-US"/>
        </a:p>
      </dgm:t>
    </dgm:pt>
    <dgm:pt modelId="{9F02A7B9-50C7-044F-AFE6-019A714FF8AF}" type="sibTrans" cxnId="{840880E2-AB4F-DB4B-8899-5949EAFDD8A8}">
      <dgm:prSet/>
      <dgm:spPr/>
      <dgm:t>
        <a:bodyPr/>
        <a:lstStyle/>
        <a:p>
          <a:endParaRPr lang="en-US"/>
        </a:p>
      </dgm:t>
    </dgm:pt>
    <dgm:pt modelId="{9EC26CDE-0E41-054E-8A47-1D7FE212765D}">
      <dgm:prSet phldrT="[Text]"/>
      <dgm:spPr/>
      <dgm:t>
        <a:bodyPr/>
        <a:lstStyle/>
        <a:p>
          <a:pPr algn="ctr"/>
          <a:r>
            <a:rPr lang="en-US" dirty="0" smtClean="0">
              <a:solidFill>
                <a:srgbClr val="FFFFFF"/>
              </a:solidFill>
              <a:effectLst>
                <a:glow rad="101600">
                  <a:schemeClr val="accent1">
                    <a:satMod val="175000"/>
                    <a:alpha val="40000"/>
                  </a:schemeClr>
                </a:glow>
                <a:outerShdw blurRad="50800" dist="38100" dir="2700000" algn="tl" rotWithShape="0">
                  <a:prstClr val="black">
                    <a:alpha val="40000"/>
                  </a:prstClr>
                </a:outerShdw>
              </a:effectLst>
            </a:rPr>
            <a:t>Decreased training</a:t>
          </a:r>
        </a:p>
        <a:p>
          <a:pPr algn="ctr"/>
          <a:r>
            <a:rPr lang="en-US" dirty="0" smtClean="0">
              <a:solidFill>
                <a:srgbClr val="FFFFFF"/>
              </a:solidFill>
              <a:effectLst>
                <a:glow rad="101600">
                  <a:schemeClr val="accent1">
                    <a:satMod val="175000"/>
                    <a:alpha val="40000"/>
                  </a:schemeClr>
                </a:glow>
                <a:outerShdw blurRad="50800" dist="38100" dir="2700000" algn="tl" rotWithShape="0">
                  <a:prstClr val="black">
                    <a:alpha val="40000"/>
                  </a:prstClr>
                </a:outerShdw>
              </a:effectLst>
            </a:rPr>
            <a:t> time?</a:t>
          </a:r>
          <a:endParaRPr lang="en-US" dirty="0">
            <a:solidFill>
              <a:srgbClr val="FFFFFF"/>
            </a:solidFill>
            <a:effectLst>
              <a:glow rad="101600">
                <a:schemeClr val="accent1">
                  <a:satMod val="175000"/>
                  <a:alpha val="40000"/>
                </a:schemeClr>
              </a:glow>
              <a:outerShdw blurRad="50800" dist="38100" dir="2700000" algn="tl" rotWithShape="0">
                <a:prstClr val="black">
                  <a:alpha val="40000"/>
                </a:prstClr>
              </a:outerShdw>
            </a:effectLst>
          </a:endParaRPr>
        </a:p>
      </dgm:t>
    </dgm:pt>
    <dgm:pt modelId="{D49043F7-61D7-6541-BE9C-92E15F1A82B6}" type="parTrans" cxnId="{206C4A81-EAD2-4142-9147-B4EC5C786752}">
      <dgm:prSet/>
      <dgm:spPr/>
      <dgm:t>
        <a:bodyPr/>
        <a:lstStyle/>
        <a:p>
          <a:endParaRPr lang="en-US"/>
        </a:p>
      </dgm:t>
    </dgm:pt>
    <dgm:pt modelId="{AF15FBD6-351C-804A-9086-732218E82649}" type="sibTrans" cxnId="{206C4A81-EAD2-4142-9147-B4EC5C786752}">
      <dgm:prSet/>
      <dgm:spPr/>
      <dgm:t>
        <a:bodyPr/>
        <a:lstStyle/>
        <a:p>
          <a:endParaRPr lang="en-US"/>
        </a:p>
      </dgm:t>
    </dgm:pt>
    <dgm:pt modelId="{54A11623-384F-C242-A6F9-18BA82AA2B35}">
      <dgm:prSet phldrT="[Text]"/>
      <dgm:spPr/>
      <dgm:t>
        <a:bodyPr/>
        <a:lstStyle/>
        <a:p>
          <a:r>
            <a:rPr lang="en-US" dirty="0" smtClean="0">
              <a:effectLst>
                <a:glow rad="101600">
                  <a:schemeClr val="accent3">
                    <a:satMod val="175000"/>
                    <a:alpha val="40000"/>
                  </a:schemeClr>
                </a:glow>
                <a:outerShdw blurRad="50800" dist="38100" dir="2700000" algn="tl" rotWithShape="0">
                  <a:prstClr val="black">
                    <a:alpha val="40000"/>
                  </a:prstClr>
                </a:outerShdw>
              </a:effectLst>
            </a:rPr>
            <a:t>Demands on staff time</a:t>
          </a:r>
          <a:endParaRPr lang="en-US" dirty="0">
            <a:effectLst>
              <a:glow rad="101600">
                <a:schemeClr val="accent3">
                  <a:satMod val="175000"/>
                  <a:alpha val="40000"/>
                </a:schemeClr>
              </a:glow>
              <a:outerShdw blurRad="50800" dist="38100" dir="2700000" algn="tl" rotWithShape="0">
                <a:prstClr val="black">
                  <a:alpha val="40000"/>
                </a:prstClr>
              </a:outerShdw>
            </a:effectLst>
          </a:endParaRPr>
        </a:p>
      </dgm:t>
    </dgm:pt>
    <dgm:pt modelId="{860D3D64-A30C-BD4F-9E24-7C45A8104957}" type="parTrans" cxnId="{6E417A0E-7C8C-D64D-8079-8D5A9B1F45B9}">
      <dgm:prSet/>
      <dgm:spPr/>
      <dgm:t>
        <a:bodyPr/>
        <a:lstStyle/>
        <a:p>
          <a:endParaRPr lang="en-US"/>
        </a:p>
      </dgm:t>
    </dgm:pt>
    <dgm:pt modelId="{A6E1DFD2-DBE3-2345-889F-151E64D49EB6}" type="sibTrans" cxnId="{6E417A0E-7C8C-D64D-8079-8D5A9B1F45B9}">
      <dgm:prSet/>
      <dgm:spPr/>
      <dgm:t>
        <a:bodyPr/>
        <a:lstStyle/>
        <a:p>
          <a:endParaRPr lang="en-US"/>
        </a:p>
      </dgm:t>
    </dgm:pt>
    <dgm:pt modelId="{2D882588-3EAE-8349-8FE7-1895334C2045}">
      <dgm:prSet phldrT="[Text]"/>
      <dgm:spPr/>
      <dgm:t>
        <a:bodyPr/>
        <a:lstStyle/>
        <a:p>
          <a:pPr algn="ctr"/>
          <a:r>
            <a:rPr lang="en-US" dirty="0" smtClean="0">
              <a:solidFill>
                <a:srgbClr val="FFFFFF"/>
              </a:solidFill>
              <a:effectLst>
                <a:glow rad="101600">
                  <a:schemeClr val="accent1">
                    <a:satMod val="175000"/>
                    <a:alpha val="40000"/>
                  </a:schemeClr>
                </a:glow>
                <a:outerShdw blurRad="50800" dist="38100" dir="2700000" algn="tl" rotWithShape="0">
                  <a:prstClr val="black">
                    <a:alpha val="40000"/>
                  </a:prstClr>
                </a:outerShdw>
              </a:effectLst>
            </a:rPr>
            <a:t>Expanded Sites</a:t>
          </a:r>
          <a:endParaRPr lang="en-US" dirty="0">
            <a:solidFill>
              <a:srgbClr val="FFFFFF"/>
            </a:solidFill>
            <a:effectLst>
              <a:glow rad="101600">
                <a:schemeClr val="accent1">
                  <a:satMod val="175000"/>
                  <a:alpha val="40000"/>
                </a:schemeClr>
              </a:glow>
              <a:outerShdw blurRad="50800" dist="38100" dir="2700000" algn="tl" rotWithShape="0">
                <a:prstClr val="black">
                  <a:alpha val="40000"/>
                </a:prstClr>
              </a:outerShdw>
            </a:effectLst>
          </a:endParaRPr>
        </a:p>
      </dgm:t>
    </dgm:pt>
    <dgm:pt modelId="{B04EB8D8-E5FF-EB40-B594-9FDECF974589}" type="parTrans" cxnId="{DDD7E045-7065-234C-9F4A-FB20598B809E}">
      <dgm:prSet/>
      <dgm:spPr/>
      <dgm:t>
        <a:bodyPr/>
        <a:lstStyle/>
        <a:p>
          <a:endParaRPr lang="en-US"/>
        </a:p>
      </dgm:t>
    </dgm:pt>
    <dgm:pt modelId="{72B547FD-86D5-8F48-AC9E-625A00C811CD}" type="sibTrans" cxnId="{DDD7E045-7065-234C-9F4A-FB20598B809E}">
      <dgm:prSet/>
      <dgm:spPr/>
      <dgm:t>
        <a:bodyPr/>
        <a:lstStyle/>
        <a:p>
          <a:endParaRPr lang="en-US"/>
        </a:p>
      </dgm:t>
    </dgm:pt>
    <dgm:pt modelId="{D6A9F883-4115-204E-BA5A-9AF2D91CA766}" type="pres">
      <dgm:prSet presAssocID="{B1BFE1D1-C049-C14A-9C8E-2D3EA282AA29}" presName="Name0" presStyleCnt="0">
        <dgm:presLayoutVars>
          <dgm:chMax/>
          <dgm:chPref/>
          <dgm:dir/>
          <dgm:animLvl val="lvl"/>
        </dgm:presLayoutVars>
      </dgm:prSet>
      <dgm:spPr/>
    </dgm:pt>
    <dgm:pt modelId="{66E84416-9829-7444-814B-177EBE40715F}" type="pres">
      <dgm:prSet presAssocID="{1B2F9198-04CD-F147-BDD9-A22B6599318A}" presName="composite" presStyleCnt="0"/>
      <dgm:spPr/>
    </dgm:pt>
    <dgm:pt modelId="{0FFF5CD2-1749-B14D-B956-1110FA10DB3F}" type="pres">
      <dgm:prSet presAssocID="{1B2F9198-04CD-F147-BDD9-A22B6599318A}" presName="Parent1" presStyleLbl="node1" presStyleIdx="0" presStyleCnt="6">
        <dgm:presLayoutVars>
          <dgm:chMax val="1"/>
          <dgm:chPref val="1"/>
          <dgm:bulletEnabled val="1"/>
        </dgm:presLayoutVars>
      </dgm:prSet>
      <dgm:spPr/>
    </dgm:pt>
    <dgm:pt modelId="{E23D1001-58DA-C34F-80ED-06E938F585BB}" type="pres">
      <dgm:prSet presAssocID="{1B2F9198-04CD-F147-BDD9-A22B6599318A}" presName="Childtext1" presStyleLbl="revTx" presStyleIdx="0" presStyleCnt="3" custScaleX="65124" custLinFactNeighborX="-10784" custLinFactNeighborY="-1233">
        <dgm:presLayoutVars>
          <dgm:chMax val="0"/>
          <dgm:chPref val="0"/>
          <dgm:bulletEnabled val="1"/>
        </dgm:presLayoutVars>
      </dgm:prSet>
      <dgm:spPr/>
      <dgm:t>
        <a:bodyPr/>
        <a:lstStyle/>
        <a:p>
          <a:endParaRPr lang="en-US"/>
        </a:p>
      </dgm:t>
    </dgm:pt>
    <dgm:pt modelId="{F8B50B08-A66A-8648-91D0-E6C42940FC98}" type="pres">
      <dgm:prSet presAssocID="{1B2F9198-04CD-F147-BDD9-A22B6599318A}" presName="BalanceSpacing" presStyleCnt="0"/>
      <dgm:spPr/>
    </dgm:pt>
    <dgm:pt modelId="{FD29A13D-EA17-5F40-9582-6818AE791498}" type="pres">
      <dgm:prSet presAssocID="{1B2F9198-04CD-F147-BDD9-A22B6599318A}" presName="BalanceSpacing1" presStyleCnt="0"/>
      <dgm:spPr/>
    </dgm:pt>
    <dgm:pt modelId="{8AD87B05-8906-034A-9C0F-162C73B61E3E}" type="pres">
      <dgm:prSet presAssocID="{863AFCD6-07B7-C54D-8BD1-D21F70BA938C}" presName="Accent1Text" presStyleLbl="node1" presStyleIdx="1" presStyleCnt="6"/>
      <dgm:spPr/>
    </dgm:pt>
    <dgm:pt modelId="{A7F5B837-638A-1740-AA97-90800CD9E688}" type="pres">
      <dgm:prSet presAssocID="{863AFCD6-07B7-C54D-8BD1-D21F70BA938C}" presName="spaceBetweenRectangles" presStyleCnt="0"/>
      <dgm:spPr/>
    </dgm:pt>
    <dgm:pt modelId="{92512C0C-3882-C940-8CC2-C79219EE12CA}" type="pres">
      <dgm:prSet presAssocID="{3E9A2694-6E8D-3C43-AF46-EA8852C30FFB}" presName="composite" presStyleCnt="0"/>
      <dgm:spPr/>
    </dgm:pt>
    <dgm:pt modelId="{28187CEE-4935-0B47-84DC-6B79619E57F5}" type="pres">
      <dgm:prSet presAssocID="{3E9A2694-6E8D-3C43-AF46-EA8852C30FFB}" presName="Parent1" presStyleLbl="node1" presStyleIdx="2" presStyleCnt="6">
        <dgm:presLayoutVars>
          <dgm:chMax val="1"/>
          <dgm:chPref val="1"/>
          <dgm:bulletEnabled val="1"/>
        </dgm:presLayoutVars>
      </dgm:prSet>
      <dgm:spPr/>
      <dgm:t>
        <a:bodyPr/>
        <a:lstStyle/>
        <a:p>
          <a:endParaRPr lang="en-US"/>
        </a:p>
      </dgm:t>
    </dgm:pt>
    <dgm:pt modelId="{B768357C-2275-8D49-9BCE-EF5AEC43ED61}" type="pres">
      <dgm:prSet presAssocID="{3E9A2694-6E8D-3C43-AF46-EA8852C30FFB}" presName="Childtext1" presStyleLbl="revTx" presStyleIdx="1" presStyleCnt="3" custScaleX="115825">
        <dgm:presLayoutVars>
          <dgm:chMax val="0"/>
          <dgm:chPref val="0"/>
          <dgm:bulletEnabled val="1"/>
        </dgm:presLayoutVars>
      </dgm:prSet>
      <dgm:spPr/>
    </dgm:pt>
    <dgm:pt modelId="{E2D8C297-DB4F-994A-9398-ABC404967E9D}" type="pres">
      <dgm:prSet presAssocID="{3E9A2694-6E8D-3C43-AF46-EA8852C30FFB}" presName="BalanceSpacing" presStyleCnt="0"/>
      <dgm:spPr/>
    </dgm:pt>
    <dgm:pt modelId="{DE091973-F198-B04D-A651-E32D02B15920}" type="pres">
      <dgm:prSet presAssocID="{3E9A2694-6E8D-3C43-AF46-EA8852C30FFB}" presName="BalanceSpacing1" presStyleCnt="0"/>
      <dgm:spPr/>
    </dgm:pt>
    <dgm:pt modelId="{6DDC07CC-2E72-4745-A112-A5A8AD2DB03F}" type="pres">
      <dgm:prSet presAssocID="{9F02A7B9-50C7-044F-AFE6-019A714FF8AF}" presName="Accent1Text" presStyleLbl="node1" presStyleIdx="3" presStyleCnt="6"/>
      <dgm:spPr/>
    </dgm:pt>
    <dgm:pt modelId="{1226E245-B652-6F42-A4B6-1C34A4542FAF}" type="pres">
      <dgm:prSet presAssocID="{9F02A7B9-50C7-044F-AFE6-019A714FF8AF}" presName="spaceBetweenRectangles" presStyleCnt="0"/>
      <dgm:spPr/>
    </dgm:pt>
    <dgm:pt modelId="{AED60F10-233C-B546-A4F5-1A68C68C7CBC}" type="pres">
      <dgm:prSet presAssocID="{54A11623-384F-C242-A6F9-18BA82AA2B35}" presName="composite" presStyleCnt="0"/>
      <dgm:spPr/>
    </dgm:pt>
    <dgm:pt modelId="{70CF915C-C8DF-BB48-B3D2-AADFB9859DB0}" type="pres">
      <dgm:prSet presAssocID="{54A11623-384F-C242-A6F9-18BA82AA2B35}" presName="Parent1" presStyleLbl="node1" presStyleIdx="4" presStyleCnt="6">
        <dgm:presLayoutVars>
          <dgm:chMax val="1"/>
          <dgm:chPref val="1"/>
          <dgm:bulletEnabled val="1"/>
        </dgm:presLayoutVars>
      </dgm:prSet>
      <dgm:spPr/>
    </dgm:pt>
    <dgm:pt modelId="{41CE2B90-87BB-6E4B-A237-B85C4AA3F544}" type="pres">
      <dgm:prSet presAssocID="{54A11623-384F-C242-A6F9-18BA82AA2B35}" presName="Childtext1" presStyleLbl="revTx" presStyleIdx="2" presStyleCnt="3" custScaleX="85825" custLinFactNeighborX="-9451" custLinFactNeighborY="0">
        <dgm:presLayoutVars>
          <dgm:chMax val="0"/>
          <dgm:chPref val="0"/>
          <dgm:bulletEnabled val="1"/>
        </dgm:presLayoutVars>
      </dgm:prSet>
      <dgm:spPr/>
      <dgm:t>
        <a:bodyPr/>
        <a:lstStyle/>
        <a:p>
          <a:endParaRPr lang="en-US"/>
        </a:p>
      </dgm:t>
    </dgm:pt>
    <dgm:pt modelId="{49FCCF22-ABF9-E649-A86A-20B5F7E1EC0B}" type="pres">
      <dgm:prSet presAssocID="{54A11623-384F-C242-A6F9-18BA82AA2B35}" presName="BalanceSpacing" presStyleCnt="0"/>
      <dgm:spPr/>
    </dgm:pt>
    <dgm:pt modelId="{65AF9C0F-0556-ED47-8EB4-F82E2A573C8E}" type="pres">
      <dgm:prSet presAssocID="{54A11623-384F-C242-A6F9-18BA82AA2B35}" presName="BalanceSpacing1" presStyleCnt="0"/>
      <dgm:spPr/>
    </dgm:pt>
    <dgm:pt modelId="{04C8A78A-A099-6C48-B86F-DAD9D0805713}" type="pres">
      <dgm:prSet presAssocID="{A6E1DFD2-DBE3-2345-889F-151E64D49EB6}" presName="Accent1Text" presStyleLbl="node1" presStyleIdx="5" presStyleCnt="6"/>
      <dgm:spPr/>
    </dgm:pt>
  </dgm:ptLst>
  <dgm:cxnLst>
    <dgm:cxn modelId="{733CD99F-ACF8-0A48-8756-563AAAADACA3}" srcId="{1B2F9198-04CD-F147-BDD9-A22B6599318A}" destId="{C60704B2-AAA4-3141-8846-A52D662BD50D}" srcOrd="0" destOrd="0" parTransId="{4373082F-5782-CE48-B140-FFF12FB88687}" sibTransId="{3CE1D20B-543F-E549-ADDD-D998F073B190}"/>
    <dgm:cxn modelId="{70E1A704-734C-D94A-A077-E054F0D10746}" type="presOf" srcId="{A6E1DFD2-DBE3-2345-889F-151E64D49EB6}" destId="{04C8A78A-A099-6C48-B86F-DAD9D0805713}" srcOrd="0" destOrd="0" presId="urn:microsoft.com/office/officeart/2008/layout/AlternatingHexagons"/>
    <dgm:cxn modelId="{DDD7E045-7065-234C-9F4A-FB20598B809E}" srcId="{54A11623-384F-C242-A6F9-18BA82AA2B35}" destId="{2D882588-3EAE-8349-8FE7-1895334C2045}" srcOrd="0" destOrd="0" parTransId="{B04EB8D8-E5FF-EB40-B594-9FDECF974589}" sibTransId="{72B547FD-86D5-8F48-AC9E-625A00C811CD}"/>
    <dgm:cxn modelId="{840880E2-AB4F-DB4B-8899-5949EAFDD8A8}" srcId="{B1BFE1D1-C049-C14A-9C8E-2D3EA282AA29}" destId="{3E9A2694-6E8D-3C43-AF46-EA8852C30FFB}" srcOrd="1" destOrd="0" parTransId="{4747F607-5131-E44C-9020-C6A573D66406}" sibTransId="{9F02A7B9-50C7-044F-AFE6-019A714FF8AF}"/>
    <dgm:cxn modelId="{4C8AB0FC-E528-4641-B486-63F1ADD163B6}" srcId="{B1BFE1D1-C049-C14A-9C8E-2D3EA282AA29}" destId="{1B2F9198-04CD-F147-BDD9-A22B6599318A}" srcOrd="0" destOrd="0" parTransId="{288CB3D9-1A17-8840-963B-472A911915D9}" sibTransId="{863AFCD6-07B7-C54D-8BD1-D21F70BA938C}"/>
    <dgm:cxn modelId="{5FD868C4-356A-004F-B691-701BAA97F873}" type="presOf" srcId="{54A11623-384F-C242-A6F9-18BA82AA2B35}" destId="{70CF915C-C8DF-BB48-B3D2-AADFB9859DB0}" srcOrd="0" destOrd="0" presId="urn:microsoft.com/office/officeart/2008/layout/AlternatingHexagons"/>
    <dgm:cxn modelId="{697766A8-8291-2044-B6AA-97B6B367B544}" type="presOf" srcId="{9EC26CDE-0E41-054E-8A47-1D7FE212765D}" destId="{B768357C-2275-8D49-9BCE-EF5AEC43ED61}" srcOrd="0" destOrd="0" presId="urn:microsoft.com/office/officeart/2008/layout/AlternatingHexagons"/>
    <dgm:cxn modelId="{9169DABA-8FE9-EF4E-94DE-C25A0E376021}" type="presOf" srcId="{863AFCD6-07B7-C54D-8BD1-D21F70BA938C}" destId="{8AD87B05-8906-034A-9C0F-162C73B61E3E}" srcOrd="0" destOrd="0" presId="urn:microsoft.com/office/officeart/2008/layout/AlternatingHexagons"/>
    <dgm:cxn modelId="{C3F27E78-340B-6345-94F8-0AD42F3BC89E}" type="presOf" srcId="{1B2F9198-04CD-F147-BDD9-A22B6599318A}" destId="{0FFF5CD2-1749-B14D-B956-1110FA10DB3F}" srcOrd="0" destOrd="0" presId="urn:microsoft.com/office/officeart/2008/layout/AlternatingHexagons"/>
    <dgm:cxn modelId="{D6FCB23F-3280-A44A-86EC-5D17BF305C5B}" type="presOf" srcId="{3E9A2694-6E8D-3C43-AF46-EA8852C30FFB}" destId="{28187CEE-4935-0B47-84DC-6B79619E57F5}" srcOrd="0" destOrd="0" presId="urn:microsoft.com/office/officeart/2008/layout/AlternatingHexagons"/>
    <dgm:cxn modelId="{A73DD732-E26D-A140-9D1E-191DE885C1FB}" type="presOf" srcId="{9F02A7B9-50C7-044F-AFE6-019A714FF8AF}" destId="{6DDC07CC-2E72-4745-A112-A5A8AD2DB03F}" srcOrd="0" destOrd="0" presId="urn:microsoft.com/office/officeart/2008/layout/AlternatingHexagons"/>
    <dgm:cxn modelId="{03C2B2C2-76EB-2C4C-A450-28E70E5FCCBE}" type="presOf" srcId="{B1BFE1D1-C049-C14A-9C8E-2D3EA282AA29}" destId="{D6A9F883-4115-204E-BA5A-9AF2D91CA766}" srcOrd="0" destOrd="0" presId="urn:microsoft.com/office/officeart/2008/layout/AlternatingHexagons"/>
    <dgm:cxn modelId="{29B62420-43B7-3E4D-B430-7BCFE2F83320}" type="presOf" srcId="{2D882588-3EAE-8349-8FE7-1895334C2045}" destId="{41CE2B90-87BB-6E4B-A237-B85C4AA3F544}" srcOrd="0" destOrd="0" presId="urn:microsoft.com/office/officeart/2008/layout/AlternatingHexagons"/>
    <dgm:cxn modelId="{DF1404A6-C084-D94B-B7BE-F143C99C6BF5}" type="presOf" srcId="{C60704B2-AAA4-3141-8846-A52D662BD50D}" destId="{E23D1001-58DA-C34F-80ED-06E938F585BB}" srcOrd="0" destOrd="0" presId="urn:microsoft.com/office/officeart/2008/layout/AlternatingHexagons"/>
    <dgm:cxn modelId="{206C4A81-EAD2-4142-9147-B4EC5C786752}" srcId="{3E9A2694-6E8D-3C43-AF46-EA8852C30FFB}" destId="{9EC26CDE-0E41-054E-8A47-1D7FE212765D}" srcOrd="0" destOrd="0" parTransId="{D49043F7-61D7-6541-BE9C-92E15F1A82B6}" sibTransId="{AF15FBD6-351C-804A-9086-732218E82649}"/>
    <dgm:cxn modelId="{6E417A0E-7C8C-D64D-8079-8D5A9B1F45B9}" srcId="{B1BFE1D1-C049-C14A-9C8E-2D3EA282AA29}" destId="{54A11623-384F-C242-A6F9-18BA82AA2B35}" srcOrd="2" destOrd="0" parTransId="{860D3D64-A30C-BD4F-9E24-7C45A8104957}" sibTransId="{A6E1DFD2-DBE3-2345-889F-151E64D49EB6}"/>
    <dgm:cxn modelId="{F7CCD867-1DCE-4540-9F86-93038B600724}" type="presParOf" srcId="{D6A9F883-4115-204E-BA5A-9AF2D91CA766}" destId="{66E84416-9829-7444-814B-177EBE40715F}" srcOrd="0" destOrd="0" presId="urn:microsoft.com/office/officeart/2008/layout/AlternatingHexagons"/>
    <dgm:cxn modelId="{E05FB35B-04A9-AA41-AC8E-E9D0506B3B22}" type="presParOf" srcId="{66E84416-9829-7444-814B-177EBE40715F}" destId="{0FFF5CD2-1749-B14D-B956-1110FA10DB3F}" srcOrd="0" destOrd="0" presId="urn:microsoft.com/office/officeart/2008/layout/AlternatingHexagons"/>
    <dgm:cxn modelId="{5016DADB-D398-7242-8009-89D8EA82AAB7}" type="presParOf" srcId="{66E84416-9829-7444-814B-177EBE40715F}" destId="{E23D1001-58DA-C34F-80ED-06E938F585BB}" srcOrd="1" destOrd="0" presId="urn:microsoft.com/office/officeart/2008/layout/AlternatingHexagons"/>
    <dgm:cxn modelId="{B6856DF8-CCB6-2E4F-BF1F-76BDD06970FA}" type="presParOf" srcId="{66E84416-9829-7444-814B-177EBE40715F}" destId="{F8B50B08-A66A-8648-91D0-E6C42940FC98}" srcOrd="2" destOrd="0" presId="urn:microsoft.com/office/officeart/2008/layout/AlternatingHexagons"/>
    <dgm:cxn modelId="{C25DF866-BA00-8A4A-B933-238BB971E7E7}" type="presParOf" srcId="{66E84416-9829-7444-814B-177EBE40715F}" destId="{FD29A13D-EA17-5F40-9582-6818AE791498}" srcOrd="3" destOrd="0" presId="urn:microsoft.com/office/officeart/2008/layout/AlternatingHexagons"/>
    <dgm:cxn modelId="{12507BDC-0279-6742-A245-11F354CA8FA8}" type="presParOf" srcId="{66E84416-9829-7444-814B-177EBE40715F}" destId="{8AD87B05-8906-034A-9C0F-162C73B61E3E}" srcOrd="4" destOrd="0" presId="urn:microsoft.com/office/officeart/2008/layout/AlternatingHexagons"/>
    <dgm:cxn modelId="{685E851C-4207-5344-94F3-F5786C7020B5}" type="presParOf" srcId="{D6A9F883-4115-204E-BA5A-9AF2D91CA766}" destId="{A7F5B837-638A-1740-AA97-90800CD9E688}" srcOrd="1" destOrd="0" presId="urn:microsoft.com/office/officeart/2008/layout/AlternatingHexagons"/>
    <dgm:cxn modelId="{1F5A29EF-A067-B643-B57E-0C856BD2FBDC}" type="presParOf" srcId="{D6A9F883-4115-204E-BA5A-9AF2D91CA766}" destId="{92512C0C-3882-C940-8CC2-C79219EE12CA}" srcOrd="2" destOrd="0" presId="urn:microsoft.com/office/officeart/2008/layout/AlternatingHexagons"/>
    <dgm:cxn modelId="{E0A7E3DB-DCF3-E645-8A94-855D973441D5}" type="presParOf" srcId="{92512C0C-3882-C940-8CC2-C79219EE12CA}" destId="{28187CEE-4935-0B47-84DC-6B79619E57F5}" srcOrd="0" destOrd="0" presId="urn:microsoft.com/office/officeart/2008/layout/AlternatingHexagons"/>
    <dgm:cxn modelId="{7822E796-47CC-D942-88E8-EDAB306C7CFF}" type="presParOf" srcId="{92512C0C-3882-C940-8CC2-C79219EE12CA}" destId="{B768357C-2275-8D49-9BCE-EF5AEC43ED61}" srcOrd="1" destOrd="0" presId="urn:microsoft.com/office/officeart/2008/layout/AlternatingHexagons"/>
    <dgm:cxn modelId="{F61E754E-CCBA-7A44-8FE1-851D89235F47}" type="presParOf" srcId="{92512C0C-3882-C940-8CC2-C79219EE12CA}" destId="{E2D8C297-DB4F-994A-9398-ABC404967E9D}" srcOrd="2" destOrd="0" presId="urn:microsoft.com/office/officeart/2008/layout/AlternatingHexagons"/>
    <dgm:cxn modelId="{8274B2B0-B643-244D-B02D-33F6530445FB}" type="presParOf" srcId="{92512C0C-3882-C940-8CC2-C79219EE12CA}" destId="{DE091973-F198-B04D-A651-E32D02B15920}" srcOrd="3" destOrd="0" presId="urn:microsoft.com/office/officeart/2008/layout/AlternatingHexagons"/>
    <dgm:cxn modelId="{DF23FF9A-1A8A-6B4B-9EEB-FAFB27600BAE}" type="presParOf" srcId="{92512C0C-3882-C940-8CC2-C79219EE12CA}" destId="{6DDC07CC-2E72-4745-A112-A5A8AD2DB03F}" srcOrd="4" destOrd="0" presId="urn:microsoft.com/office/officeart/2008/layout/AlternatingHexagons"/>
    <dgm:cxn modelId="{FB816288-FD2D-BB47-95E7-C21AB22FCC7B}" type="presParOf" srcId="{D6A9F883-4115-204E-BA5A-9AF2D91CA766}" destId="{1226E245-B652-6F42-A4B6-1C34A4542FAF}" srcOrd="3" destOrd="0" presId="urn:microsoft.com/office/officeart/2008/layout/AlternatingHexagons"/>
    <dgm:cxn modelId="{117B07CF-9F20-FE4C-9ADA-133AE965981C}" type="presParOf" srcId="{D6A9F883-4115-204E-BA5A-9AF2D91CA766}" destId="{AED60F10-233C-B546-A4F5-1A68C68C7CBC}" srcOrd="4" destOrd="0" presId="urn:microsoft.com/office/officeart/2008/layout/AlternatingHexagons"/>
    <dgm:cxn modelId="{7AAA6734-4656-F44D-B2F7-54C106553A24}" type="presParOf" srcId="{AED60F10-233C-B546-A4F5-1A68C68C7CBC}" destId="{70CF915C-C8DF-BB48-B3D2-AADFB9859DB0}" srcOrd="0" destOrd="0" presId="urn:microsoft.com/office/officeart/2008/layout/AlternatingHexagons"/>
    <dgm:cxn modelId="{D3BD90FC-DBB0-B647-99B5-9BE58504D54B}" type="presParOf" srcId="{AED60F10-233C-B546-A4F5-1A68C68C7CBC}" destId="{41CE2B90-87BB-6E4B-A237-B85C4AA3F544}" srcOrd="1" destOrd="0" presId="urn:microsoft.com/office/officeart/2008/layout/AlternatingHexagons"/>
    <dgm:cxn modelId="{4A2FF48B-B82F-F34B-9F5E-6FF8898345DE}" type="presParOf" srcId="{AED60F10-233C-B546-A4F5-1A68C68C7CBC}" destId="{49FCCF22-ABF9-E649-A86A-20B5F7E1EC0B}" srcOrd="2" destOrd="0" presId="urn:microsoft.com/office/officeart/2008/layout/AlternatingHexagons"/>
    <dgm:cxn modelId="{DD4F0508-BBC0-9140-B022-269D67521BB5}" type="presParOf" srcId="{AED60F10-233C-B546-A4F5-1A68C68C7CBC}" destId="{65AF9C0F-0556-ED47-8EB4-F82E2A573C8E}" srcOrd="3" destOrd="0" presId="urn:microsoft.com/office/officeart/2008/layout/AlternatingHexagons"/>
    <dgm:cxn modelId="{CD8E73DC-B11D-A448-98D0-98F871655DB3}" type="presParOf" srcId="{AED60F10-233C-B546-A4F5-1A68C68C7CBC}" destId="{04C8A78A-A099-6C48-B86F-DAD9D0805713}"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F5CD2-1749-B14D-B956-1110FA10DB3F}">
      <dsp:nvSpPr>
        <dsp:cNvPr id="0" name=""/>
        <dsp:cNvSpPr/>
      </dsp:nvSpPr>
      <dsp:spPr>
        <a:xfrm rot="5400000">
          <a:off x="2857968" y="560174"/>
          <a:ext cx="1874865" cy="1631132"/>
        </a:xfrm>
        <a:prstGeom prst="hexagon">
          <a:avLst>
            <a:gd name="adj" fmla="val 25000"/>
            <a:gd name="vf" fmla="val 115470"/>
          </a:avLst>
        </a:prstGeom>
        <a:gradFill rotWithShape="0">
          <a:gsLst>
            <a:gs pos="0">
              <a:schemeClr val="accent1">
                <a:hueOff val="0"/>
                <a:satOff val="0"/>
                <a:lumOff val="0"/>
                <a:alphaOff val="0"/>
                <a:tint val="50000"/>
                <a:shade val="100000"/>
                <a:alpha val="100000"/>
                <a:satMod val="150000"/>
              </a:schemeClr>
            </a:gs>
            <a:gs pos="40000">
              <a:schemeClr val="accent1">
                <a:hueOff val="0"/>
                <a:satOff val="0"/>
                <a:lumOff val="0"/>
                <a:alphaOff val="0"/>
                <a:tint val="70000"/>
                <a:shade val="100000"/>
                <a:alpha val="100000"/>
                <a:satMod val="150000"/>
              </a:schemeClr>
            </a:gs>
            <a:gs pos="100000">
              <a:schemeClr val="accent1">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effectLst>
                <a:glow rad="101600">
                  <a:schemeClr val="accent3">
                    <a:satMod val="175000"/>
                    <a:alpha val="40000"/>
                  </a:schemeClr>
                </a:glow>
                <a:outerShdw blurRad="50800" dist="38100" dir="2700000" algn="tl" rotWithShape="0">
                  <a:prstClr val="black">
                    <a:alpha val="40000"/>
                  </a:prstClr>
                </a:outerShdw>
              </a:effectLst>
            </a:rPr>
            <a:t>Simulation</a:t>
          </a:r>
          <a:endParaRPr lang="en-US" sz="1600" kern="1200" dirty="0">
            <a:solidFill>
              <a:schemeClr val="bg1"/>
            </a:solidFill>
            <a:effectLst>
              <a:glow rad="101600">
                <a:schemeClr val="accent3">
                  <a:satMod val="175000"/>
                  <a:alpha val="40000"/>
                </a:schemeClr>
              </a:glow>
              <a:outerShdw blurRad="50800" dist="38100" dir="2700000" algn="tl" rotWithShape="0">
                <a:prstClr val="black">
                  <a:alpha val="40000"/>
                </a:prstClr>
              </a:outerShdw>
            </a:effectLst>
          </a:endParaRPr>
        </a:p>
      </dsp:txBody>
      <dsp:txXfrm rot="-5400000">
        <a:off x="3234019" y="730474"/>
        <a:ext cx="1122762" cy="1290533"/>
      </dsp:txXfrm>
    </dsp:sp>
    <dsp:sp modelId="{E23D1001-58DA-C34F-80ED-06E938F585BB}">
      <dsp:nvSpPr>
        <dsp:cNvPr id="0" name=""/>
        <dsp:cNvSpPr/>
      </dsp:nvSpPr>
      <dsp:spPr>
        <a:xfrm>
          <a:off x="4799689" y="799410"/>
          <a:ext cx="1362621" cy="1124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rgbClr val="FFFFFF"/>
              </a:solidFill>
              <a:effectLst>
                <a:glow rad="101600">
                  <a:schemeClr val="accent1">
                    <a:satMod val="175000"/>
                    <a:alpha val="40000"/>
                  </a:schemeClr>
                </a:glow>
                <a:outerShdw blurRad="50800" dist="38100" dir="2700000" algn="tl" rotWithShape="0">
                  <a:prstClr val="black">
                    <a:alpha val="40000"/>
                  </a:prstClr>
                </a:outerShdw>
              </a:effectLst>
            </a:rPr>
            <a:t>Competency-</a:t>
          </a:r>
        </a:p>
        <a:p>
          <a:pPr lvl="0" algn="ctr" defTabSz="755650">
            <a:lnSpc>
              <a:spcPct val="90000"/>
            </a:lnSpc>
            <a:spcBef>
              <a:spcPct val="0"/>
            </a:spcBef>
            <a:spcAft>
              <a:spcPct val="35000"/>
            </a:spcAft>
          </a:pPr>
          <a:r>
            <a:rPr lang="en-US" sz="1700" kern="1200" dirty="0" smtClean="0">
              <a:solidFill>
                <a:srgbClr val="FFFFFF"/>
              </a:solidFill>
              <a:effectLst>
                <a:glow rad="101600">
                  <a:schemeClr val="accent1">
                    <a:satMod val="175000"/>
                    <a:alpha val="40000"/>
                  </a:schemeClr>
                </a:glow>
                <a:outerShdw blurRad="50800" dist="38100" dir="2700000" algn="tl" rotWithShape="0">
                  <a:prstClr val="black">
                    <a:alpha val="40000"/>
                  </a:prstClr>
                </a:outerShdw>
              </a:effectLst>
            </a:rPr>
            <a:t>based</a:t>
          </a:r>
        </a:p>
        <a:p>
          <a:pPr lvl="0" algn="ctr" defTabSz="755650">
            <a:lnSpc>
              <a:spcPct val="90000"/>
            </a:lnSpc>
            <a:spcBef>
              <a:spcPct val="0"/>
            </a:spcBef>
            <a:spcAft>
              <a:spcPct val="35000"/>
            </a:spcAft>
          </a:pPr>
          <a:r>
            <a:rPr lang="en-US" sz="1700" kern="1200" dirty="0" smtClean="0">
              <a:solidFill>
                <a:srgbClr val="FFFFFF"/>
              </a:solidFill>
              <a:effectLst>
                <a:glow rad="101600">
                  <a:schemeClr val="accent1">
                    <a:satMod val="175000"/>
                    <a:alpha val="40000"/>
                  </a:schemeClr>
                </a:glow>
                <a:outerShdw blurRad="50800" dist="38100" dir="2700000" algn="tl" rotWithShape="0">
                  <a:prstClr val="black">
                    <a:alpha val="40000"/>
                  </a:prstClr>
                </a:outerShdw>
              </a:effectLst>
            </a:rPr>
            <a:t>training</a:t>
          </a:r>
          <a:endParaRPr lang="en-US" sz="1700" kern="1200" dirty="0">
            <a:solidFill>
              <a:srgbClr val="FFFFFF"/>
            </a:solidFill>
            <a:effectLst>
              <a:glow rad="101600">
                <a:schemeClr val="accent1">
                  <a:satMod val="175000"/>
                  <a:alpha val="40000"/>
                </a:schemeClr>
              </a:glow>
              <a:outerShdw blurRad="50800" dist="38100" dir="2700000" algn="tl" rotWithShape="0">
                <a:prstClr val="black">
                  <a:alpha val="40000"/>
                </a:prstClr>
              </a:outerShdw>
            </a:effectLst>
          </a:endParaRPr>
        </a:p>
      </dsp:txBody>
      <dsp:txXfrm>
        <a:off x="4799689" y="799410"/>
        <a:ext cx="1362621" cy="1124919"/>
      </dsp:txXfrm>
    </dsp:sp>
    <dsp:sp modelId="{8AD87B05-8906-034A-9C0F-162C73B61E3E}">
      <dsp:nvSpPr>
        <dsp:cNvPr id="0" name=""/>
        <dsp:cNvSpPr/>
      </dsp:nvSpPr>
      <dsp:spPr>
        <a:xfrm rot="5400000">
          <a:off x="1096345" y="560174"/>
          <a:ext cx="1874865" cy="1631132"/>
        </a:xfrm>
        <a:prstGeom prst="hexagon">
          <a:avLst>
            <a:gd name="adj" fmla="val 25000"/>
            <a:gd name="vf" fmla="val 115470"/>
          </a:avLst>
        </a:prstGeom>
        <a:gradFill rotWithShape="0">
          <a:gsLst>
            <a:gs pos="0">
              <a:schemeClr val="accent1">
                <a:hueOff val="0"/>
                <a:satOff val="0"/>
                <a:lumOff val="0"/>
                <a:alphaOff val="0"/>
                <a:tint val="50000"/>
                <a:shade val="100000"/>
                <a:alpha val="100000"/>
                <a:satMod val="150000"/>
              </a:schemeClr>
            </a:gs>
            <a:gs pos="40000">
              <a:schemeClr val="accent1">
                <a:hueOff val="0"/>
                <a:satOff val="0"/>
                <a:lumOff val="0"/>
                <a:alphaOff val="0"/>
                <a:tint val="70000"/>
                <a:shade val="100000"/>
                <a:alpha val="100000"/>
                <a:satMod val="150000"/>
              </a:schemeClr>
            </a:gs>
            <a:gs pos="100000">
              <a:schemeClr val="accent1">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1472396" y="730474"/>
        <a:ext cx="1122762" cy="1290533"/>
      </dsp:txXfrm>
    </dsp:sp>
    <dsp:sp modelId="{28187CEE-4935-0B47-84DC-6B79619E57F5}">
      <dsp:nvSpPr>
        <dsp:cNvPr id="0" name=""/>
        <dsp:cNvSpPr/>
      </dsp:nvSpPr>
      <dsp:spPr>
        <a:xfrm rot="5400000">
          <a:off x="2053890" y="2151560"/>
          <a:ext cx="1874865" cy="1631132"/>
        </a:xfrm>
        <a:prstGeom prst="hexagon">
          <a:avLst>
            <a:gd name="adj" fmla="val 25000"/>
            <a:gd name="vf" fmla="val 115470"/>
          </a:avLst>
        </a:prstGeom>
        <a:gradFill rotWithShape="0">
          <a:gsLst>
            <a:gs pos="0">
              <a:schemeClr val="accent1">
                <a:hueOff val="0"/>
                <a:satOff val="0"/>
                <a:lumOff val="0"/>
                <a:alphaOff val="0"/>
                <a:tint val="50000"/>
                <a:shade val="100000"/>
                <a:alpha val="100000"/>
                <a:satMod val="150000"/>
              </a:schemeClr>
            </a:gs>
            <a:gs pos="40000">
              <a:schemeClr val="accent1">
                <a:hueOff val="0"/>
                <a:satOff val="0"/>
                <a:lumOff val="0"/>
                <a:alphaOff val="0"/>
                <a:tint val="70000"/>
                <a:shade val="100000"/>
                <a:alpha val="100000"/>
                <a:satMod val="150000"/>
              </a:schemeClr>
            </a:gs>
            <a:gs pos="100000">
              <a:schemeClr val="accent1">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solidFill>
              <a:effectLst>
                <a:glow rad="101600">
                  <a:schemeClr val="accent3">
                    <a:satMod val="175000"/>
                    <a:alpha val="40000"/>
                  </a:schemeClr>
                </a:glow>
                <a:outerShdw blurRad="50800" dist="38100" dir="2700000" algn="tl" rotWithShape="0">
                  <a:prstClr val="black">
                    <a:alpha val="40000"/>
                  </a:prstClr>
                </a:outerShdw>
              </a:effectLst>
            </a:rPr>
            <a:t>Ultrasound /Echo</a:t>
          </a:r>
          <a:endParaRPr lang="en-US" sz="1600" kern="1200" dirty="0">
            <a:solidFill>
              <a:srgbClr val="FFFFFF"/>
            </a:solidFill>
            <a:effectLst>
              <a:glow rad="101600">
                <a:schemeClr val="accent3">
                  <a:satMod val="175000"/>
                  <a:alpha val="40000"/>
                </a:schemeClr>
              </a:glow>
              <a:outerShdw blurRad="50800" dist="38100" dir="2700000" algn="tl" rotWithShape="0">
                <a:prstClr val="black">
                  <a:alpha val="40000"/>
                </a:prstClr>
              </a:outerShdw>
            </a:effectLst>
          </a:endParaRPr>
        </a:p>
      </dsp:txBody>
      <dsp:txXfrm rot="-5400000">
        <a:off x="2429941" y="2321860"/>
        <a:ext cx="1122762" cy="1290533"/>
      </dsp:txXfrm>
    </dsp:sp>
    <dsp:sp modelId="{B768357C-2275-8D49-9BCE-EF5AEC43ED61}">
      <dsp:nvSpPr>
        <dsp:cNvPr id="0" name=""/>
        <dsp:cNvSpPr/>
      </dsp:nvSpPr>
      <dsp:spPr>
        <a:xfrm>
          <a:off x="-76809" y="2404666"/>
          <a:ext cx="2345287" cy="1124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rgbClr val="FFFFFF"/>
              </a:solidFill>
              <a:effectLst>
                <a:glow rad="101600">
                  <a:schemeClr val="accent1">
                    <a:satMod val="175000"/>
                    <a:alpha val="40000"/>
                  </a:schemeClr>
                </a:glow>
                <a:outerShdw blurRad="50800" dist="38100" dir="2700000" algn="tl" rotWithShape="0">
                  <a:prstClr val="black">
                    <a:alpha val="40000"/>
                  </a:prstClr>
                </a:outerShdw>
              </a:effectLst>
            </a:rPr>
            <a:t>Decreased training</a:t>
          </a:r>
        </a:p>
        <a:p>
          <a:pPr lvl="0" algn="ctr" defTabSz="755650">
            <a:lnSpc>
              <a:spcPct val="90000"/>
            </a:lnSpc>
            <a:spcBef>
              <a:spcPct val="0"/>
            </a:spcBef>
            <a:spcAft>
              <a:spcPct val="35000"/>
            </a:spcAft>
          </a:pPr>
          <a:r>
            <a:rPr lang="en-US" sz="1700" kern="1200" dirty="0" smtClean="0">
              <a:solidFill>
                <a:srgbClr val="FFFFFF"/>
              </a:solidFill>
              <a:effectLst>
                <a:glow rad="101600">
                  <a:schemeClr val="accent1">
                    <a:satMod val="175000"/>
                    <a:alpha val="40000"/>
                  </a:schemeClr>
                </a:glow>
                <a:outerShdw blurRad="50800" dist="38100" dir="2700000" algn="tl" rotWithShape="0">
                  <a:prstClr val="black">
                    <a:alpha val="40000"/>
                  </a:prstClr>
                </a:outerShdw>
              </a:effectLst>
            </a:rPr>
            <a:t> time?</a:t>
          </a:r>
          <a:endParaRPr lang="en-US" sz="1700" kern="1200" dirty="0">
            <a:solidFill>
              <a:srgbClr val="FFFFFF"/>
            </a:solidFill>
            <a:effectLst>
              <a:glow rad="101600">
                <a:schemeClr val="accent1">
                  <a:satMod val="175000"/>
                  <a:alpha val="40000"/>
                </a:schemeClr>
              </a:glow>
              <a:outerShdw blurRad="50800" dist="38100" dir="2700000" algn="tl" rotWithShape="0">
                <a:prstClr val="black">
                  <a:alpha val="40000"/>
                </a:prstClr>
              </a:outerShdw>
            </a:effectLst>
          </a:endParaRPr>
        </a:p>
      </dsp:txBody>
      <dsp:txXfrm>
        <a:off x="-76809" y="2404666"/>
        <a:ext cx="2345287" cy="1124919"/>
      </dsp:txXfrm>
    </dsp:sp>
    <dsp:sp modelId="{6DDC07CC-2E72-4745-A112-A5A8AD2DB03F}">
      <dsp:nvSpPr>
        <dsp:cNvPr id="0" name=""/>
        <dsp:cNvSpPr/>
      </dsp:nvSpPr>
      <dsp:spPr>
        <a:xfrm rot="5400000">
          <a:off x="3815514" y="2151560"/>
          <a:ext cx="1874865" cy="1631132"/>
        </a:xfrm>
        <a:prstGeom prst="hexagon">
          <a:avLst>
            <a:gd name="adj" fmla="val 25000"/>
            <a:gd name="vf" fmla="val 115470"/>
          </a:avLst>
        </a:prstGeom>
        <a:gradFill rotWithShape="0">
          <a:gsLst>
            <a:gs pos="0">
              <a:schemeClr val="accent1">
                <a:hueOff val="0"/>
                <a:satOff val="0"/>
                <a:lumOff val="0"/>
                <a:alphaOff val="0"/>
                <a:tint val="50000"/>
                <a:shade val="100000"/>
                <a:alpha val="100000"/>
                <a:satMod val="150000"/>
              </a:schemeClr>
            </a:gs>
            <a:gs pos="40000">
              <a:schemeClr val="accent1">
                <a:hueOff val="0"/>
                <a:satOff val="0"/>
                <a:lumOff val="0"/>
                <a:alphaOff val="0"/>
                <a:tint val="70000"/>
                <a:shade val="100000"/>
                <a:alpha val="100000"/>
                <a:satMod val="150000"/>
              </a:schemeClr>
            </a:gs>
            <a:gs pos="100000">
              <a:schemeClr val="accent1">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4191565" y="2321860"/>
        <a:ext cx="1122762" cy="1290533"/>
      </dsp:txXfrm>
    </dsp:sp>
    <dsp:sp modelId="{70CF915C-C8DF-BB48-B3D2-AADFB9859DB0}">
      <dsp:nvSpPr>
        <dsp:cNvPr id="0" name=""/>
        <dsp:cNvSpPr/>
      </dsp:nvSpPr>
      <dsp:spPr>
        <a:xfrm rot="5400000">
          <a:off x="2857968" y="3742945"/>
          <a:ext cx="1874865" cy="1631132"/>
        </a:xfrm>
        <a:prstGeom prst="hexagon">
          <a:avLst>
            <a:gd name="adj" fmla="val 25000"/>
            <a:gd name="vf" fmla="val 115470"/>
          </a:avLst>
        </a:prstGeom>
        <a:gradFill rotWithShape="0">
          <a:gsLst>
            <a:gs pos="0">
              <a:schemeClr val="accent1">
                <a:hueOff val="0"/>
                <a:satOff val="0"/>
                <a:lumOff val="0"/>
                <a:alphaOff val="0"/>
                <a:tint val="50000"/>
                <a:shade val="100000"/>
                <a:alpha val="100000"/>
                <a:satMod val="150000"/>
              </a:schemeClr>
            </a:gs>
            <a:gs pos="40000">
              <a:schemeClr val="accent1">
                <a:hueOff val="0"/>
                <a:satOff val="0"/>
                <a:lumOff val="0"/>
                <a:alphaOff val="0"/>
                <a:tint val="70000"/>
                <a:shade val="100000"/>
                <a:alpha val="100000"/>
                <a:satMod val="150000"/>
              </a:schemeClr>
            </a:gs>
            <a:gs pos="100000">
              <a:schemeClr val="accent1">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effectLst>
                <a:glow rad="101600">
                  <a:schemeClr val="accent3">
                    <a:satMod val="175000"/>
                    <a:alpha val="40000"/>
                  </a:schemeClr>
                </a:glow>
                <a:outerShdw blurRad="50800" dist="38100" dir="2700000" algn="tl" rotWithShape="0">
                  <a:prstClr val="black">
                    <a:alpha val="40000"/>
                  </a:prstClr>
                </a:outerShdw>
              </a:effectLst>
            </a:rPr>
            <a:t>Demands on staff time</a:t>
          </a:r>
          <a:endParaRPr lang="en-US" sz="1700" kern="1200" dirty="0">
            <a:effectLst>
              <a:glow rad="101600">
                <a:schemeClr val="accent3">
                  <a:satMod val="175000"/>
                  <a:alpha val="40000"/>
                </a:schemeClr>
              </a:glow>
              <a:outerShdw blurRad="50800" dist="38100" dir="2700000" algn="tl" rotWithShape="0">
                <a:prstClr val="black">
                  <a:alpha val="40000"/>
                </a:prstClr>
              </a:outerShdw>
            </a:effectLst>
          </a:endParaRPr>
        </a:p>
      </dsp:txBody>
      <dsp:txXfrm rot="-5400000">
        <a:off x="3234019" y="3913245"/>
        <a:ext cx="1122762" cy="1290533"/>
      </dsp:txXfrm>
    </dsp:sp>
    <dsp:sp modelId="{41CE2B90-87BB-6E4B-A237-B85C4AA3F544}">
      <dsp:nvSpPr>
        <dsp:cNvPr id="0" name=""/>
        <dsp:cNvSpPr/>
      </dsp:nvSpPr>
      <dsp:spPr>
        <a:xfrm>
          <a:off x="4611011" y="3996052"/>
          <a:ext cx="1795759" cy="1124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rgbClr val="FFFFFF"/>
              </a:solidFill>
              <a:effectLst>
                <a:glow rad="101600">
                  <a:schemeClr val="accent1">
                    <a:satMod val="175000"/>
                    <a:alpha val="40000"/>
                  </a:schemeClr>
                </a:glow>
                <a:outerShdw blurRad="50800" dist="38100" dir="2700000" algn="tl" rotWithShape="0">
                  <a:prstClr val="black">
                    <a:alpha val="40000"/>
                  </a:prstClr>
                </a:outerShdw>
              </a:effectLst>
            </a:rPr>
            <a:t>Expanded Sites</a:t>
          </a:r>
          <a:endParaRPr lang="en-US" sz="1700" kern="1200" dirty="0">
            <a:solidFill>
              <a:srgbClr val="FFFFFF"/>
            </a:solidFill>
            <a:effectLst>
              <a:glow rad="101600">
                <a:schemeClr val="accent1">
                  <a:satMod val="175000"/>
                  <a:alpha val="40000"/>
                </a:schemeClr>
              </a:glow>
              <a:outerShdw blurRad="50800" dist="38100" dir="2700000" algn="tl" rotWithShape="0">
                <a:prstClr val="black">
                  <a:alpha val="40000"/>
                </a:prstClr>
              </a:outerShdw>
            </a:effectLst>
          </a:endParaRPr>
        </a:p>
      </dsp:txBody>
      <dsp:txXfrm>
        <a:off x="4611011" y="3996052"/>
        <a:ext cx="1795759" cy="1124919"/>
      </dsp:txXfrm>
    </dsp:sp>
    <dsp:sp modelId="{04C8A78A-A099-6C48-B86F-DAD9D0805713}">
      <dsp:nvSpPr>
        <dsp:cNvPr id="0" name=""/>
        <dsp:cNvSpPr/>
      </dsp:nvSpPr>
      <dsp:spPr>
        <a:xfrm rot="5400000">
          <a:off x="1096345" y="3742945"/>
          <a:ext cx="1874865" cy="1631132"/>
        </a:xfrm>
        <a:prstGeom prst="hexagon">
          <a:avLst>
            <a:gd name="adj" fmla="val 25000"/>
            <a:gd name="vf" fmla="val 115470"/>
          </a:avLst>
        </a:prstGeom>
        <a:gradFill rotWithShape="0">
          <a:gsLst>
            <a:gs pos="0">
              <a:schemeClr val="accent1">
                <a:hueOff val="0"/>
                <a:satOff val="0"/>
                <a:lumOff val="0"/>
                <a:alphaOff val="0"/>
                <a:tint val="50000"/>
                <a:shade val="100000"/>
                <a:alpha val="100000"/>
                <a:satMod val="150000"/>
              </a:schemeClr>
            </a:gs>
            <a:gs pos="40000">
              <a:schemeClr val="accent1">
                <a:hueOff val="0"/>
                <a:satOff val="0"/>
                <a:lumOff val="0"/>
                <a:alphaOff val="0"/>
                <a:tint val="70000"/>
                <a:shade val="100000"/>
                <a:alpha val="100000"/>
                <a:satMod val="150000"/>
              </a:schemeClr>
            </a:gs>
            <a:gs pos="100000">
              <a:schemeClr val="accent1">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1472396" y="3913245"/>
        <a:ext cx="1122762" cy="1290533"/>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189349-2046-EF40-AC68-2B37CFFB6B84}" type="datetimeFigureOut">
              <a:rPr lang="en-US" smtClean="0"/>
              <a:t>12-09-06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1E6D39-B799-8347-BE49-E294727CF063}" type="slidenum">
              <a:rPr lang="en-US" smtClean="0"/>
              <a:t>‹#›</a:t>
            </a:fld>
            <a:endParaRPr lang="en-US"/>
          </a:p>
        </p:txBody>
      </p:sp>
    </p:spTree>
    <p:extLst>
      <p:ext uri="{BB962C8B-B14F-4D97-AF65-F5344CB8AC3E}">
        <p14:creationId xmlns:p14="http://schemas.microsoft.com/office/powerpoint/2010/main" val="19104640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 PGY-5</a:t>
            </a:r>
            <a:r>
              <a:rPr lang="en-US" baseline="0" dirty="0" smtClean="0"/>
              <a:t> residents all passed their exams – reflecting on the clinical experience and clinical teachers that we have</a:t>
            </a:r>
            <a:endParaRPr lang="en-US" dirty="0"/>
          </a:p>
        </p:txBody>
      </p:sp>
      <p:sp>
        <p:nvSpPr>
          <p:cNvPr id="4" name="Slide Number Placeholder 3"/>
          <p:cNvSpPr>
            <a:spLocks noGrp="1"/>
          </p:cNvSpPr>
          <p:nvPr>
            <p:ph type="sldNum" sz="quarter" idx="10"/>
          </p:nvPr>
        </p:nvSpPr>
        <p:spPr/>
        <p:txBody>
          <a:bodyPr/>
          <a:lstStyle/>
          <a:p>
            <a:fld id="{631E6D39-B799-8347-BE49-E294727CF063}" type="slidenum">
              <a:rPr lang="en-US" smtClean="0"/>
              <a:t>7</a:t>
            </a:fld>
            <a:endParaRPr lang="en-US"/>
          </a:p>
        </p:txBody>
      </p:sp>
    </p:spTree>
    <p:extLst>
      <p:ext uri="{BB962C8B-B14F-4D97-AF65-F5344CB8AC3E}">
        <p14:creationId xmlns:p14="http://schemas.microsoft.com/office/powerpoint/2010/main" val="1423756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I’m sure you are all</a:t>
            </a:r>
            <a:r>
              <a:rPr lang="en-US" baseline="0" dirty="0" smtClean="0"/>
              <a:t> familiar with.  Surgery foundations (PGY1-2) has already been using this quite </a:t>
            </a:r>
            <a:r>
              <a:rPr lang="en-US" baseline="0" dirty="0" err="1" smtClean="0"/>
              <a:t>sucessfully</a:t>
            </a:r>
            <a:endParaRPr lang="en-US" dirty="0"/>
          </a:p>
        </p:txBody>
      </p:sp>
      <p:sp>
        <p:nvSpPr>
          <p:cNvPr id="4" name="Slide Number Placeholder 3"/>
          <p:cNvSpPr>
            <a:spLocks noGrp="1"/>
          </p:cNvSpPr>
          <p:nvPr>
            <p:ph type="sldNum" sz="quarter" idx="10"/>
          </p:nvPr>
        </p:nvSpPr>
        <p:spPr/>
        <p:txBody>
          <a:bodyPr/>
          <a:lstStyle/>
          <a:p>
            <a:fld id="{631E6D39-B799-8347-BE49-E294727CF063}" type="slidenum">
              <a:rPr lang="en-US" smtClean="0"/>
              <a:t>18</a:t>
            </a:fld>
            <a:endParaRPr lang="en-US"/>
          </a:p>
        </p:txBody>
      </p:sp>
    </p:spTree>
    <p:extLst>
      <p:ext uri="{BB962C8B-B14F-4D97-AF65-F5344CB8AC3E}">
        <p14:creationId xmlns:p14="http://schemas.microsoft.com/office/powerpoint/2010/main" val="388358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Highest attendance</a:t>
            </a:r>
            <a:r>
              <a:rPr lang="en-US" baseline="0" dirty="0" smtClean="0"/>
              <a:t> every (76)</a:t>
            </a:r>
          </a:p>
          <a:p>
            <a:r>
              <a:rPr lang="en-US" baseline="0" dirty="0" smtClean="0"/>
              <a:t>New format – resident, fellow, pharmacology research, invited speakers, workshops (ultrasound guided regional and airway)</a:t>
            </a:r>
          </a:p>
          <a:p>
            <a:r>
              <a:rPr lang="en-US" baseline="0" dirty="0" smtClean="0"/>
              <a:t>Held during day rather than evening</a:t>
            </a:r>
            <a:endParaRPr lang="en-US" dirty="0"/>
          </a:p>
        </p:txBody>
      </p:sp>
      <p:sp>
        <p:nvSpPr>
          <p:cNvPr id="4" name="Slide Number Placeholder 3"/>
          <p:cNvSpPr>
            <a:spLocks noGrp="1"/>
          </p:cNvSpPr>
          <p:nvPr>
            <p:ph type="sldNum" sz="quarter" idx="10"/>
          </p:nvPr>
        </p:nvSpPr>
        <p:spPr/>
        <p:txBody>
          <a:bodyPr/>
          <a:lstStyle/>
          <a:p>
            <a:fld id="{631E6D39-B799-8347-BE49-E294727CF063}" type="slidenum">
              <a:rPr lang="en-US" smtClean="0"/>
              <a:t>8</a:t>
            </a:fld>
            <a:endParaRPr lang="en-US"/>
          </a:p>
        </p:txBody>
      </p:sp>
    </p:spTree>
    <p:extLst>
      <p:ext uri="{BB962C8B-B14F-4D97-AF65-F5344CB8AC3E}">
        <p14:creationId xmlns:p14="http://schemas.microsoft.com/office/powerpoint/2010/main" val="2485567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own research day winner, with the best 100% resident research project</a:t>
            </a:r>
          </a:p>
          <a:p>
            <a:r>
              <a:rPr lang="en-US" baseline="0" dirty="0" smtClean="0"/>
              <a:t>Unfortunately couldn’t compete with the more experienced presenters</a:t>
            </a:r>
          </a:p>
        </p:txBody>
      </p:sp>
      <p:sp>
        <p:nvSpPr>
          <p:cNvPr id="4" name="Slide Number Placeholder 3"/>
          <p:cNvSpPr>
            <a:spLocks noGrp="1"/>
          </p:cNvSpPr>
          <p:nvPr>
            <p:ph type="sldNum" sz="quarter" idx="10"/>
          </p:nvPr>
        </p:nvSpPr>
        <p:spPr/>
        <p:txBody>
          <a:bodyPr/>
          <a:lstStyle/>
          <a:p>
            <a:fld id="{631E6D39-B799-8347-BE49-E294727CF063}" type="slidenum">
              <a:rPr lang="en-US" smtClean="0"/>
              <a:t>9</a:t>
            </a:fld>
            <a:endParaRPr lang="en-US"/>
          </a:p>
        </p:txBody>
      </p:sp>
    </p:spTree>
    <p:extLst>
      <p:ext uri="{BB962C8B-B14F-4D97-AF65-F5344CB8AC3E}">
        <p14:creationId xmlns:p14="http://schemas.microsoft.com/office/powerpoint/2010/main" val="758112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1E6D39-B799-8347-BE49-E294727CF063}" type="slidenum">
              <a:rPr lang="en-US" smtClean="0"/>
              <a:t>10</a:t>
            </a:fld>
            <a:endParaRPr lang="en-US"/>
          </a:p>
        </p:txBody>
      </p:sp>
    </p:spTree>
    <p:extLst>
      <p:ext uri="{BB962C8B-B14F-4D97-AF65-F5344CB8AC3E}">
        <p14:creationId xmlns:p14="http://schemas.microsoft.com/office/powerpoint/2010/main" val="494816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1E6D39-B799-8347-BE49-E294727CF063}" type="slidenum">
              <a:rPr lang="en-US" smtClean="0"/>
              <a:t>12</a:t>
            </a:fld>
            <a:endParaRPr lang="en-US"/>
          </a:p>
        </p:txBody>
      </p:sp>
    </p:spTree>
    <p:extLst>
      <p:ext uri="{BB962C8B-B14F-4D97-AF65-F5344CB8AC3E}">
        <p14:creationId xmlns:p14="http://schemas.microsoft.com/office/powerpoint/2010/main" val="3694982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Full</a:t>
            </a:r>
            <a:r>
              <a:rPr lang="en-US" baseline="0" dirty="0" smtClean="0"/>
              <a:t> year academic days follow what </a:t>
            </a:r>
            <a:r>
              <a:rPr lang="en-US" dirty="0" smtClean="0"/>
              <a:t>most other programs in Canada currently do</a:t>
            </a:r>
          </a:p>
          <a:p>
            <a:r>
              <a:rPr lang="en-US" dirty="0" smtClean="0"/>
              <a:t>Loss</a:t>
            </a:r>
            <a:r>
              <a:rPr lang="en-US" baseline="0" dirty="0" smtClean="0"/>
              <a:t> of ‘rest &amp; relaxation’?  Loss of clinical exposure?</a:t>
            </a:r>
            <a:endParaRPr lang="en-US" dirty="0" smtClean="0"/>
          </a:p>
          <a:p>
            <a:r>
              <a:rPr lang="en-US" dirty="0" smtClean="0"/>
              <a:t>Large success from resident point of view, but final survey</a:t>
            </a:r>
            <a:r>
              <a:rPr lang="en-US" baseline="0" dirty="0" smtClean="0"/>
              <a:t> not yet known</a:t>
            </a:r>
            <a:endParaRPr lang="en-US" dirty="0"/>
          </a:p>
        </p:txBody>
      </p:sp>
      <p:sp>
        <p:nvSpPr>
          <p:cNvPr id="4" name="Slide Number Placeholder 3"/>
          <p:cNvSpPr>
            <a:spLocks noGrp="1"/>
          </p:cNvSpPr>
          <p:nvPr>
            <p:ph type="sldNum" sz="quarter" idx="10"/>
          </p:nvPr>
        </p:nvSpPr>
        <p:spPr/>
        <p:txBody>
          <a:bodyPr/>
          <a:lstStyle/>
          <a:p>
            <a:fld id="{631E6D39-B799-8347-BE49-E294727CF063}" type="slidenum">
              <a:rPr lang="en-US" smtClean="0"/>
              <a:t>13</a:t>
            </a:fld>
            <a:endParaRPr lang="en-US"/>
          </a:p>
        </p:txBody>
      </p:sp>
    </p:spTree>
    <p:extLst>
      <p:ext uri="{BB962C8B-B14F-4D97-AF65-F5344CB8AC3E}">
        <p14:creationId xmlns:p14="http://schemas.microsoft.com/office/powerpoint/2010/main" val="2797433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Kearney and I held a portfolio workshop which the residents enjoyed.  The most common</a:t>
            </a:r>
            <a:r>
              <a:rPr lang="en-US" baseline="0" dirty="0" smtClean="0"/>
              <a:t> feedback I have received from the portfolios, and the workshop specifically, is along the lines of “I was surprised to learn that my colleagues had gone through similar or identical experiences’  ‘It was valuable getting feedback and ideas from other residents’</a:t>
            </a:r>
            <a:endParaRPr lang="en-US" dirty="0"/>
          </a:p>
        </p:txBody>
      </p:sp>
      <p:sp>
        <p:nvSpPr>
          <p:cNvPr id="4" name="Slide Number Placeholder 3"/>
          <p:cNvSpPr>
            <a:spLocks noGrp="1"/>
          </p:cNvSpPr>
          <p:nvPr>
            <p:ph type="sldNum" sz="quarter" idx="10"/>
          </p:nvPr>
        </p:nvSpPr>
        <p:spPr/>
        <p:txBody>
          <a:bodyPr/>
          <a:lstStyle/>
          <a:p>
            <a:fld id="{631E6D39-B799-8347-BE49-E294727CF063}" type="slidenum">
              <a:rPr lang="en-US" smtClean="0"/>
              <a:t>14</a:t>
            </a:fld>
            <a:endParaRPr lang="en-US"/>
          </a:p>
        </p:txBody>
      </p:sp>
    </p:spTree>
    <p:extLst>
      <p:ext uri="{BB962C8B-B14F-4D97-AF65-F5344CB8AC3E}">
        <p14:creationId xmlns:p14="http://schemas.microsoft.com/office/powerpoint/2010/main" val="3675085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seminar format modalities, looking into podcasts (reduced staff preparation and time needs)</a:t>
            </a:r>
          </a:p>
          <a:p>
            <a:r>
              <a:rPr lang="en-US" baseline="0" dirty="0" smtClean="0"/>
              <a:t>Staff benefits for participating (exposure to and practice in the simulator – before RC or CPSA makes it mandatory)</a:t>
            </a:r>
          </a:p>
          <a:p>
            <a:r>
              <a:rPr lang="en-US" baseline="0" dirty="0" smtClean="0"/>
              <a:t>Arrange for staff CPD that parallels how the residents will need to be taught </a:t>
            </a:r>
            <a:r>
              <a:rPr lang="en-US" baseline="0" dirty="0" smtClean="0"/>
              <a:t>(</a:t>
            </a:r>
            <a:r>
              <a:rPr lang="en-US" baseline="0" dirty="0" err="1" smtClean="0"/>
              <a:t>eg</a:t>
            </a:r>
            <a:r>
              <a:rPr lang="en-US" baseline="0" dirty="0" smtClean="0"/>
              <a:t> simulation facilitation)</a:t>
            </a:r>
          </a:p>
          <a:p>
            <a:r>
              <a:rPr lang="en-US" baseline="0" dirty="0" smtClean="0"/>
              <a:t>This job of PD is no longer just making sure that the residents do what they are supposed to.  It is now becoming about how to mold a program </a:t>
            </a:r>
            <a:endParaRPr lang="en-US" dirty="0"/>
          </a:p>
        </p:txBody>
      </p:sp>
      <p:sp>
        <p:nvSpPr>
          <p:cNvPr id="4" name="Slide Number Placeholder 3"/>
          <p:cNvSpPr>
            <a:spLocks noGrp="1"/>
          </p:cNvSpPr>
          <p:nvPr>
            <p:ph type="sldNum" sz="quarter" idx="10"/>
          </p:nvPr>
        </p:nvSpPr>
        <p:spPr/>
        <p:txBody>
          <a:bodyPr/>
          <a:lstStyle/>
          <a:p>
            <a:fld id="{631E6D39-B799-8347-BE49-E294727CF063}" type="slidenum">
              <a:rPr lang="en-US" smtClean="0"/>
              <a:t>15</a:t>
            </a:fld>
            <a:endParaRPr lang="en-US"/>
          </a:p>
        </p:txBody>
      </p:sp>
    </p:spTree>
    <p:extLst>
      <p:ext uri="{BB962C8B-B14F-4D97-AF65-F5344CB8AC3E}">
        <p14:creationId xmlns:p14="http://schemas.microsoft.com/office/powerpoint/2010/main" val="394640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Refers to the other CanMEDS</a:t>
            </a:r>
            <a:r>
              <a:rPr lang="en-US" baseline="0" dirty="0" smtClean="0"/>
              <a:t> roles that are so difficult to assign scores to on daily evaluations. </a:t>
            </a:r>
          </a:p>
          <a:p>
            <a:r>
              <a:rPr lang="en-US" baseline="0" dirty="0" smtClean="0"/>
              <a:t>Cognitive skills such as problem-solving, communication, collaboration, health advocate, manager, scholar and professional</a:t>
            </a:r>
            <a:endParaRPr lang="en-US" dirty="0"/>
          </a:p>
        </p:txBody>
      </p:sp>
      <p:sp>
        <p:nvSpPr>
          <p:cNvPr id="4" name="Slide Number Placeholder 3"/>
          <p:cNvSpPr>
            <a:spLocks noGrp="1"/>
          </p:cNvSpPr>
          <p:nvPr>
            <p:ph type="sldNum" sz="quarter" idx="10"/>
          </p:nvPr>
        </p:nvSpPr>
        <p:spPr/>
        <p:txBody>
          <a:bodyPr/>
          <a:lstStyle/>
          <a:p>
            <a:fld id="{631E6D39-B799-8347-BE49-E294727CF063}" type="slidenum">
              <a:rPr lang="en-US" smtClean="0"/>
              <a:t>17</a:t>
            </a:fld>
            <a:endParaRPr lang="en-US"/>
          </a:p>
        </p:txBody>
      </p:sp>
    </p:spTree>
    <p:extLst>
      <p:ext uri="{BB962C8B-B14F-4D97-AF65-F5344CB8AC3E}">
        <p14:creationId xmlns:p14="http://schemas.microsoft.com/office/powerpoint/2010/main" val="468838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12-09-06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BC7E7-EA8E-4DA7-915E-CC098D9BADCB}" type="datetimeFigureOut">
              <a:rPr lang="en-US" smtClean="0"/>
              <a:t>12-09-06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F5E10-5301-4EE6-90D2-A6C4A3F62B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12-09-06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12-09-06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12-09-06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12-09-06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12-09-06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9BC7E7-EA8E-4DA7-915E-CC098D9BADCB}" type="datetimeFigureOut">
              <a:rPr lang="en-US" smtClean="0"/>
              <a:t>12-09-06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12-09-06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12-09-06</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2F5E10-5301-4EE6-90D2-A6C4A3F62BED}"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12-09-06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79BC7E7-EA8E-4DA7-915E-CC098D9BADCB}" type="datetimeFigureOut">
              <a:rPr lang="en-US" smtClean="0"/>
              <a:t>12-09-06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12-09-06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12-09-06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12-09-06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79BC7E7-EA8E-4DA7-915E-CC098D9BADCB}" type="datetimeFigureOut">
              <a:rPr lang="en-US" smtClean="0"/>
              <a:t>12-09-06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679BC7E7-EA8E-4DA7-915E-CC098D9BADCB}" type="datetimeFigureOut">
              <a:rPr lang="en-US" smtClean="0"/>
              <a:t>12-09-06</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9F2F5E10-5301-4EE6-90D2-A6C4A3F62BE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hyperlink" Target="mailto:Brent.macnicol@ualberta.c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5.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effectLst>
                  <a:outerShdw blurRad="50800" dist="38100" dir="2700000" algn="tl" rotWithShape="0">
                    <a:prstClr val="black">
                      <a:alpha val="40000"/>
                    </a:prstClr>
                  </a:outerShdw>
                </a:effectLst>
              </a:rPr>
              <a:t>State of the Residency Program</a:t>
            </a:r>
            <a:br>
              <a:rPr lang="en-US" sz="4400" dirty="0" smtClean="0">
                <a:effectLst>
                  <a:outerShdw blurRad="50800" dist="38100" dir="2700000" algn="tl" rotWithShape="0">
                    <a:prstClr val="black">
                      <a:alpha val="40000"/>
                    </a:prstClr>
                  </a:outerShdw>
                </a:effectLst>
              </a:rPr>
            </a:br>
            <a:r>
              <a:rPr lang="en-US" sz="3600" dirty="0" smtClean="0">
                <a:effectLst>
                  <a:outerShdw blurRad="50800" dist="38100" dir="2700000" algn="tl" rotWithShape="0">
                    <a:prstClr val="black">
                      <a:alpha val="40000"/>
                    </a:prstClr>
                  </a:outerShdw>
                </a:effectLst>
              </a:rPr>
              <a:t>2012</a:t>
            </a:r>
            <a:endParaRPr lang="en-US" sz="3600" dirty="0">
              <a:effectLst>
                <a:outerShdw blurRad="50800" dist="38100" dir="2700000" algn="tl" rotWithShape="0">
                  <a:prstClr val="black">
                    <a:alpha val="40000"/>
                  </a:prstClr>
                </a:outerShdw>
              </a:effectLst>
            </a:endParaRPr>
          </a:p>
        </p:txBody>
      </p:sp>
      <p:sp>
        <p:nvSpPr>
          <p:cNvPr id="3" name="Subtitle 2"/>
          <p:cNvSpPr>
            <a:spLocks noGrp="1"/>
          </p:cNvSpPr>
          <p:nvPr>
            <p:ph type="subTitle" idx="1"/>
          </p:nvPr>
        </p:nvSpPr>
        <p:spPr>
          <a:xfrm>
            <a:off x="457199" y="3307976"/>
            <a:ext cx="8228013" cy="1360248"/>
          </a:xfrm>
        </p:spPr>
        <p:txBody>
          <a:bodyPr>
            <a:normAutofit/>
          </a:bodyPr>
          <a:lstStyle/>
          <a:p>
            <a:endParaRPr lang="en-US" dirty="0" smtClean="0"/>
          </a:p>
          <a:p>
            <a:r>
              <a:rPr lang="en-US" dirty="0" smtClean="0">
                <a:effectLst>
                  <a:outerShdw blurRad="50800" dist="38100" dir="2700000" algn="tl" rotWithShape="0">
                    <a:prstClr val="black">
                      <a:alpha val="40000"/>
                    </a:prstClr>
                  </a:outerShdw>
                </a:effectLst>
              </a:rPr>
              <a:t>Dr. Brent MacNicol, Residency Program Director</a:t>
            </a:r>
          </a:p>
          <a:p>
            <a:r>
              <a:rPr lang="en-US" dirty="0" err="1" smtClean="0">
                <a:effectLst>
                  <a:outerShdw blurRad="50800" dist="38100" dir="2700000" algn="tl" rotWithShape="0">
                    <a:prstClr val="black">
                      <a:alpha val="40000"/>
                    </a:prstClr>
                  </a:outerShdw>
                </a:effectLst>
              </a:rPr>
              <a:t>UofA</a:t>
            </a:r>
            <a:r>
              <a:rPr lang="en-US" dirty="0" smtClean="0">
                <a:effectLst>
                  <a:outerShdw blurRad="50800" dist="38100" dir="2700000" algn="tl" rotWithShape="0">
                    <a:prstClr val="black">
                      <a:alpha val="40000"/>
                    </a:prstClr>
                  </a:outerShdw>
                </a:effectLst>
              </a:rPr>
              <a:t> Anesthesiology</a:t>
            </a:r>
          </a:p>
          <a:p>
            <a:r>
              <a:rPr lang="en-US" dirty="0" smtClean="0">
                <a:effectLst>
                  <a:outerShdw blurRad="50800" dist="38100" dir="2700000" algn="tl" rotWithShape="0">
                    <a:prstClr val="black">
                      <a:alpha val="40000"/>
                    </a:prstClr>
                  </a:outerShdw>
                </a:effectLst>
              </a:rPr>
              <a:t>September 7, 2012</a:t>
            </a:r>
            <a:endParaRPr lang="en-US"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605943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6405" y="2706872"/>
            <a:ext cx="8032645" cy="2308324"/>
          </a:xfrm>
          <a:prstGeom prst="rect">
            <a:avLst/>
          </a:prstGeom>
          <a:noFill/>
        </p:spPr>
        <p:txBody>
          <a:bodyPr wrap="square" rtlCol="0">
            <a:spAutoFit/>
          </a:bodyPr>
          <a:lstStyle/>
          <a:p>
            <a:r>
              <a:rPr lang="en-US" sz="2400" dirty="0" smtClean="0">
                <a:solidFill>
                  <a:schemeClr val="accent2">
                    <a:lumMod val="50000"/>
                  </a:schemeClr>
                </a:solidFill>
                <a:effectLst>
                  <a:outerShdw blurRad="50800" dist="38100" dir="2700000" algn="tl" rotWithShape="0">
                    <a:prstClr val="black">
                      <a:alpha val="40000"/>
                    </a:prstClr>
                  </a:outerShdw>
                </a:effectLst>
              </a:rPr>
              <a:t>The planned meeting of the mentors and CPD event did not end up happening</a:t>
            </a:r>
          </a:p>
          <a:p>
            <a:endParaRPr lang="en-US" sz="2400" dirty="0" smtClean="0">
              <a:solidFill>
                <a:schemeClr val="accent2">
                  <a:lumMod val="50000"/>
                </a:schemeClr>
              </a:solidFill>
              <a:effectLst>
                <a:outerShdw blurRad="50800" dist="38100" dir="2700000" algn="tl" rotWithShape="0">
                  <a:prstClr val="black">
                    <a:alpha val="40000"/>
                  </a:prstClr>
                </a:outerShdw>
              </a:effectLst>
            </a:endParaRPr>
          </a:p>
          <a:p>
            <a:r>
              <a:rPr lang="en-US" sz="2400" dirty="0" smtClean="0">
                <a:solidFill>
                  <a:schemeClr val="accent2">
                    <a:lumMod val="50000"/>
                  </a:schemeClr>
                </a:solidFill>
                <a:effectLst>
                  <a:outerShdw blurRad="50800" dist="38100" dir="2700000" algn="tl" rotWithShape="0">
                    <a:prstClr val="black">
                      <a:alpha val="40000"/>
                    </a:prstClr>
                  </a:outerShdw>
                </a:effectLst>
              </a:rPr>
              <a:t>The residents (for the most part) report that they are using their mentors and that this is a valuable component of their training. </a:t>
            </a:r>
            <a:endParaRPr lang="en-US" sz="2400" dirty="0">
              <a:solidFill>
                <a:schemeClr val="accent2">
                  <a:lumMod val="50000"/>
                </a:schemeClr>
              </a:solidFill>
              <a:effectLst>
                <a:outerShdw blurRad="50800" dist="38100" dir="2700000" algn="tl" rotWithShape="0">
                  <a:prstClr val="black">
                    <a:alpha val="40000"/>
                  </a:prstClr>
                </a:outerShdw>
              </a:effectLst>
            </a:endParaRPr>
          </a:p>
        </p:txBody>
      </p:sp>
      <p:sp>
        <p:nvSpPr>
          <p:cNvPr id="4" name="Title 3"/>
          <p:cNvSpPr>
            <a:spLocks noGrp="1"/>
          </p:cNvSpPr>
          <p:nvPr>
            <p:ph type="title"/>
          </p:nvPr>
        </p:nvSpPr>
        <p:spPr>
          <a:xfrm>
            <a:off x="369450" y="569133"/>
            <a:ext cx="8229600" cy="1143000"/>
          </a:xfrm>
        </p:spPr>
        <p:txBody>
          <a:bodyPr/>
          <a:lstStyle/>
          <a:p>
            <a:r>
              <a:rPr lang="en-US" sz="5400" dirty="0">
                <a:effectLst>
                  <a:outerShdw blurRad="50800" dist="38100" dir="2700000" algn="tl" rotWithShape="0">
                    <a:prstClr val="black">
                      <a:alpha val="40000"/>
                    </a:prstClr>
                  </a:outerShdw>
                </a:effectLst>
              </a:rPr>
              <a:t>Mentoring</a:t>
            </a:r>
            <a:br>
              <a:rPr lang="en-US" sz="5400" dirty="0">
                <a:effectLst>
                  <a:outerShdw blurRad="50800" dist="38100" dir="2700000" algn="tl" rotWithShape="0">
                    <a:prstClr val="black">
                      <a:alpha val="40000"/>
                    </a:prstClr>
                  </a:outerShdw>
                </a:effectLst>
              </a:rPr>
            </a:br>
            <a:endParaRPr lang="en-US" sz="5400" dirty="0"/>
          </a:p>
        </p:txBody>
      </p:sp>
    </p:spTree>
    <p:extLst>
      <p:ext uri="{BB962C8B-B14F-4D97-AF65-F5344CB8AC3E}">
        <p14:creationId xmlns:p14="http://schemas.microsoft.com/office/powerpoint/2010/main" val="468326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50800" dist="38100" dir="2700000" algn="tl" rotWithShape="0">
                    <a:prstClr val="black">
                      <a:alpha val="40000"/>
                    </a:prstClr>
                  </a:outerShdw>
                </a:effectLst>
              </a:rPr>
              <a:t>Now &amp; the future</a:t>
            </a:r>
            <a:endParaRPr lang="en-US"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0995543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381001"/>
            <a:ext cx="4345117" cy="1252053"/>
          </a:xfrm>
        </p:spPr>
        <p:txBody>
          <a:bodyPr anchor="ctr"/>
          <a:lstStyle/>
          <a:p>
            <a:pPr algn="ctr"/>
            <a:r>
              <a:rPr lang="en-US" sz="4800" dirty="0" smtClean="0">
                <a:solidFill>
                  <a:schemeClr val="accent2">
                    <a:lumMod val="75000"/>
                  </a:schemeClr>
                </a:solidFill>
                <a:effectLst>
                  <a:outerShdw blurRad="50800" dist="38100" dir="2700000" algn="tl" rotWithShape="0">
                    <a:prstClr val="black">
                      <a:alpha val="40000"/>
                    </a:prstClr>
                  </a:outerShdw>
                </a:effectLst>
              </a:rPr>
              <a:t>New Residents!</a:t>
            </a:r>
            <a:endParaRPr lang="en-US" sz="4800" dirty="0">
              <a:solidFill>
                <a:schemeClr val="accent2">
                  <a:lumMod val="75000"/>
                </a:schemeClr>
              </a:solidFill>
              <a:effectLst>
                <a:outerShdw blurRad="50800" dist="38100" dir="2700000" algn="tl" rotWithShape="0">
                  <a:prstClr val="black">
                    <a:alpha val="40000"/>
                  </a:prstClr>
                </a:outerShdw>
              </a:effectLst>
            </a:endParaRPr>
          </a:p>
        </p:txBody>
      </p:sp>
      <p:sp>
        <p:nvSpPr>
          <p:cNvPr id="3" name="Text Placeholder 2"/>
          <p:cNvSpPr>
            <a:spLocks noGrp="1"/>
          </p:cNvSpPr>
          <p:nvPr>
            <p:ph type="body" sz="half" idx="2"/>
          </p:nvPr>
        </p:nvSpPr>
        <p:spPr>
          <a:xfrm>
            <a:off x="5051425" y="1633054"/>
            <a:ext cx="3635375" cy="4521684"/>
          </a:xfrm>
        </p:spPr>
        <p:txBody>
          <a:bodyPr>
            <a:normAutofit/>
          </a:bodyPr>
          <a:lstStyle/>
          <a:p>
            <a:r>
              <a:rPr lang="en-US" b="1" dirty="0" err="1" smtClean="0">
                <a:solidFill>
                  <a:schemeClr val="accent2">
                    <a:lumMod val="50000"/>
                  </a:schemeClr>
                </a:solidFill>
                <a:effectLst>
                  <a:outerShdw blurRad="50800" dist="38100" dir="2700000" algn="tl" rotWithShape="0">
                    <a:prstClr val="black">
                      <a:alpha val="40000"/>
                    </a:prstClr>
                  </a:outerShdw>
                </a:effectLst>
              </a:rPr>
              <a:t>CaRMS</a:t>
            </a:r>
            <a:endParaRPr lang="en-US" b="1" dirty="0" smtClean="0">
              <a:solidFill>
                <a:schemeClr val="accent2">
                  <a:lumMod val="50000"/>
                </a:schemeClr>
              </a:solidFill>
              <a:effectLst>
                <a:outerShdw blurRad="50800" dist="38100" dir="2700000" algn="tl" rotWithShape="0">
                  <a:prstClr val="black">
                    <a:alpha val="40000"/>
                  </a:prstClr>
                </a:outerShdw>
              </a:effectLst>
            </a:endParaRPr>
          </a:p>
          <a:p>
            <a:pPr lvl="1"/>
            <a:r>
              <a:rPr lang="en-US" sz="1800" dirty="0" smtClean="0">
                <a:solidFill>
                  <a:schemeClr val="accent2">
                    <a:lumMod val="50000"/>
                  </a:schemeClr>
                </a:solidFill>
                <a:effectLst>
                  <a:outerShdw blurRad="50800" dist="38100" dir="2700000" algn="tl" rotWithShape="0">
                    <a:prstClr val="black">
                      <a:alpha val="40000"/>
                    </a:prstClr>
                  </a:outerShdw>
                </a:effectLst>
              </a:rPr>
              <a:t>Jalal, Simon Rose, Geoff </a:t>
            </a:r>
            <a:r>
              <a:rPr lang="en-US" sz="1800" dirty="0" err="1" smtClean="0">
                <a:solidFill>
                  <a:schemeClr val="accent2">
                    <a:lumMod val="50000"/>
                  </a:schemeClr>
                </a:solidFill>
                <a:effectLst>
                  <a:outerShdw blurRad="50800" dist="38100" dir="2700000" algn="tl" rotWithShape="0">
                    <a:prstClr val="black">
                      <a:alpha val="40000"/>
                    </a:prstClr>
                  </a:outerShdw>
                </a:effectLst>
              </a:rPr>
              <a:t>Brin</a:t>
            </a:r>
            <a:r>
              <a:rPr lang="en-US" sz="1800" dirty="0" smtClean="0">
                <a:solidFill>
                  <a:schemeClr val="accent2">
                    <a:lumMod val="50000"/>
                  </a:schemeClr>
                </a:solidFill>
                <a:effectLst>
                  <a:outerShdw blurRad="50800" dist="38100" dir="2700000" algn="tl" rotWithShape="0">
                    <a:prstClr val="black">
                      <a:alpha val="40000"/>
                    </a:prstClr>
                  </a:outerShdw>
                </a:effectLst>
              </a:rPr>
              <a:t>, Justin Byers</a:t>
            </a:r>
          </a:p>
          <a:p>
            <a:pPr lvl="1"/>
            <a:endParaRPr lang="en-US" sz="1800" dirty="0" smtClean="0">
              <a:solidFill>
                <a:schemeClr val="accent2">
                  <a:lumMod val="50000"/>
                </a:schemeClr>
              </a:solidFill>
              <a:effectLst>
                <a:outerShdw blurRad="50800" dist="38100" dir="2700000" algn="tl" rotWithShape="0">
                  <a:prstClr val="black">
                    <a:alpha val="40000"/>
                  </a:prstClr>
                </a:outerShdw>
              </a:effectLst>
            </a:endParaRPr>
          </a:p>
          <a:p>
            <a:r>
              <a:rPr lang="en-US" b="1" dirty="0" smtClean="0">
                <a:solidFill>
                  <a:schemeClr val="accent2">
                    <a:lumMod val="50000"/>
                  </a:schemeClr>
                </a:solidFill>
                <a:effectLst>
                  <a:outerShdw blurRad="50800" dist="38100" dir="2700000" algn="tl" rotWithShape="0">
                    <a:prstClr val="black">
                      <a:alpha val="40000"/>
                    </a:prstClr>
                  </a:outerShdw>
                </a:effectLst>
              </a:rPr>
              <a:t>Transfer</a:t>
            </a:r>
          </a:p>
          <a:p>
            <a:pPr lvl="1"/>
            <a:r>
              <a:rPr lang="en-US" sz="1800" dirty="0" smtClean="0">
                <a:solidFill>
                  <a:schemeClr val="accent2">
                    <a:lumMod val="50000"/>
                  </a:schemeClr>
                </a:solidFill>
                <a:effectLst>
                  <a:outerShdw blurRad="50800" dist="38100" dir="2700000" algn="tl" rotWithShape="0">
                    <a:prstClr val="black">
                      <a:alpha val="40000"/>
                    </a:prstClr>
                  </a:outerShdw>
                </a:effectLst>
              </a:rPr>
              <a:t>Andrea </a:t>
            </a:r>
            <a:r>
              <a:rPr lang="en-US" sz="1800" dirty="0" err="1" smtClean="0">
                <a:solidFill>
                  <a:schemeClr val="accent2">
                    <a:lumMod val="50000"/>
                  </a:schemeClr>
                </a:solidFill>
                <a:effectLst>
                  <a:outerShdw blurRad="50800" dist="38100" dir="2700000" algn="tl" rotWithShape="0">
                    <a:prstClr val="black">
                      <a:alpha val="40000"/>
                    </a:prstClr>
                  </a:outerShdw>
                </a:effectLst>
              </a:rPr>
              <a:t>Kreitz</a:t>
            </a:r>
            <a:r>
              <a:rPr lang="en-US" sz="1800" dirty="0" smtClean="0">
                <a:solidFill>
                  <a:schemeClr val="accent2">
                    <a:lumMod val="50000"/>
                  </a:schemeClr>
                </a:solidFill>
                <a:effectLst>
                  <a:outerShdw blurRad="50800" dist="38100" dir="2700000" algn="tl" rotWithShape="0">
                    <a:prstClr val="black">
                      <a:alpha val="40000"/>
                    </a:prstClr>
                  </a:outerShdw>
                </a:effectLst>
              </a:rPr>
              <a:t>, Jeff Campbell</a:t>
            </a:r>
          </a:p>
          <a:p>
            <a:pPr lvl="1"/>
            <a:endParaRPr lang="en-US" sz="1800" dirty="0" smtClean="0">
              <a:solidFill>
                <a:schemeClr val="accent2">
                  <a:lumMod val="50000"/>
                </a:schemeClr>
              </a:solidFill>
              <a:effectLst>
                <a:outerShdw blurRad="50800" dist="38100" dir="2700000" algn="tl" rotWithShape="0">
                  <a:prstClr val="black">
                    <a:alpha val="40000"/>
                  </a:prstClr>
                </a:outerShdw>
              </a:effectLst>
            </a:endParaRPr>
          </a:p>
          <a:p>
            <a:r>
              <a:rPr lang="en-US" b="1" dirty="0" smtClean="0">
                <a:solidFill>
                  <a:schemeClr val="accent2">
                    <a:lumMod val="50000"/>
                  </a:schemeClr>
                </a:solidFill>
                <a:effectLst>
                  <a:outerShdw blurRad="50800" dist="38100" dir="2700000" algn="tl" rotWithShape="0">
                    <a:prstClr val="black">
                      <a:alpha val="40000"/>
                    </a:prstClr>
                  </a:outerShdw>
                </a:effectLst>
              </a:rPr>
              <a:t>Re-entry</a:t>
            </a:r>
          </a:p>
          <a:p>
            <a:pPr lvl="1"/>
            <a:r>
              <a:rPr lang="en-US" sz="1800" dirty="0" err="1" smtClean="0">
                <a:solidFill>
                  <a:schemeClr val="accent2">
                    <a:lumMod val="50000"/>
                  </a:schemeClr>
                </a:solidFill>
                <a:effectLst>
                  <a:outerShdw blurRad="50800" dist="38100" dir="2700000" algn="tl" rotWithShape="0">
                    <a:prstClr val="black">
                      <a:alpha val="40000"/>
                    </a:prstClr>
                  </a:outerShdw>
                </a:effectLst>
              </a:rPr>
              <a:t>Neethling</a:t>
            </a:r>
            <a:r>
              <a:rPr lang="en-US" sz="1800" dirty="0" smtClean="0">
                <a:solidFill>
                  <a:schemeClr val="accent2">
                    <a:lumMod val="50000"/>
                  </a:schemeClr>
                </a:solidFill>
                <a:effectLst>
                  <a:outerShdw blurRad="50800" dist="38100" dir="2700000" algn="tl" rotWithShape="0">
                    <a:prstClr val="black">
                      <a:alpha val="40000"/>
                    </a:prstClr>
                  </a:outerShdw>
                </a:effectLst>
              </a:rPr>
              <a:t> van den </a:t>
            </a:r>
            <a:r>
              <a:rPr lang="en-US" sz="1800" dirty="0" err="1" smtClean="0">
                <a:solidFill>
                  <a:schemeClr val="accent2">
                    <a:lumMod val="50000"/>
                  </a:schemeClr>
                </a:solidFill>
                <a:effectLst>
                  <a:outerShdw blurRad="50800" dist="38100" dir="2700000" algn="tl" rotWithShape="0">
                    <a:prstClr val="black">
                      <a:alpha val="40000"/>
                    </a:prstClr>
                  </a:outerShdw>
                </a:effectLst>
              </a:rPr>
              <a:t>Heever</a:t>
            </a:r>
            <a:endParaRPr lang="en-US" sz="1800" dirty="0" smtClean="0">
              <a:solidFill>
                <a:schemeClr val="accent2">
                  <a:lumMod val="50000"/>
                </a:schemeClr>
              </a:solidFill>
              <a:effectLst>
                <a:outerShdw blurRad="50800" dist="38100" dir="2700000" algn="tl" rotWithShape="0">
                  <a:prstClr val="black">
                    <a:alpha val="40000"/>
                  </a:prstClr>
                </a:outerShdw>
              </a:effectLst>
            </a:endParaRPr>
          </a:p>
          <a:p>
            <a:pPr lvl="1"/>
            <a:endParaRPr lang="en-US" sz="1800" dirty="0" smtClean="0">
              <a:solidFill>
                <a:schemeClr val="accent2">
                  <a:lumMod val="50000"/>
                </a:schemeClr>
              </a:solidFill>
              <a:effectLst>
                <a:outerShdw blurRad="50800" dist="38100" dir="2700000" algn="tl" rotWithShape="0">
                  <a:prstClr val="black">
                    <a:alpha val="40000"/>
                  </a:prstClr>
                </a:outerShdw>
              </a:effectLst>
            </a:endParaRPr>
          </a:p>
          <a:p>
            <a:r>
              <a:rPr lang="en-US" b="1" dirty="0" smtClean="0">
                <a:solidFill>
                  <a:schemeClr val="accent2">
                    <a:lumMod val="50000"/>
                  </a:schemeClr>
                </a:solidFill>
                <a:effectLst>
                  <a:outerShdw blurRad="50800" dist="38100" dir="2700000" algn="tl" rotWithShape="0">
                    <a:prstClr val="black">
                      <a:alpha val="40000"/>
                    </a:prstClr>
                  </a:outerShdw>
                </a:effectLst>
              </a:rPr>
              <a:t>IMG</a:t>
            </a:r>
          </a:p>
          <a:p>
            <a:pPr lvl="1"/>
            <a:r>
              <a:rPr lang="en-US" sz="1800" dirty="0" smtClean="0">
                <a:solidFill>
                  <a:schemeClr val="accent2">
                    <a:lumMod val="50000"/>
                  </a:schemeClr>
                </a:solidFill>
                <a:effectLst>
                  <a:outerShdw blurRad="50800" dist="38100" dir="2700000" algn="tl" rotWithShape="0">
                    <a:prstClr val="black">
                      <a:alpha val="40000"/>
                    </a:prstClr>
                  </a:outerShdw>
                </a:effectLst>
              </a:rPr>
              <a:t>Ashley Fyfe-Brown</a:t>
            </a:r>
          </a:p>
        </p:txBody>
      </p:sp>
      <p:pic>
        <p:nvPicPr>
          <p:cNvPr id="10" name="Picture Placeholder 9" descr="1346990271955_6a169.pn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1444" b="-11444"/>
          <a:stretch>
            <a:fillRect/>
          </a:stretch>
        </p:blipFill>
        <p:spPr>
          <a:xfrm>
            <a:off x="164943" y="2590800"/>
            <a:ext cx="4330857" cy="3505200"/>
          </a:xfrm>
        </p:spPr>
      </p:pic>
    </p:spTree>
    <p:extLst>
      <p:ext uri="{BB962C8B-B14F-4D97-AF65-F5344CB8AC3E}">
        <p14:creationId xmlns:p14="http://schemas.microsoft.com/office/powerpoint/2010/main" val="21124539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500"/>
                                        <p:tgtEl>
                                          <p:spTgt spid="3">
                                            <p:txEl>
                                              <p:pRg st="6" end="6"/>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blinds(horizontal)">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blinds(horizontal)">
                                      <p:cBhvr>
                                        <p:cTn id="31" dur="500"/>
                                        <p:tgtEl>
                                          <p:spTgt spid="3">
                                            <p:txEl>
                                              <p:pRg st="9" end="9"/>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blinds(horizontal)">
                                      <p:cBhvr>
                                        <p:cTn id="3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50800" dist="38100" dir="2700000" algn="tl" rotWithShape="0">
                    <a:prstClr val="black">
                      <a:alpha val="40000"/>
                    </a:prstClr>
                  </a:outerShdw>
                </a:effectLst>
              </a:rPr>
              <a:t>Summer Lecture Series	</a:t>
            </a:r>
            <a:endParaRPr lang="en-US" dirty="0">
              <a:effectLst>
                <a:outerShdw blurRad="50800" dist="38100" dir="2700000" algn="tl" rotWithShape="0">
                  <a:prstClr val="black">
                    <a:alpha val="40000"/>
                  </a:prstClr>
                </a:outerShdw>
              </a:effectLst>
            </a:endParaRPr>
          </a:p>
        </p:txBody>
      </p:sp>
      <p:sp>
        <p:nvSpPr>
          <p:cNvPr id="3" name="Vertical Text Placeholder 2"/>
          <p:cNvSpPr>
            <a:spLocks noGrp="1"/>
          </p:cNvSpPr>
          <p:nvPr>
            <p:ph type="body" orient="vert" idx="1"/>
          </p:nvPr>
        </p:nvSpPr>
        <p:spPr/>
        <p:txBody>
          <a:bodyPr vert="horz"/>
          <a:lstStyle/>
          <a:p>
            <a:pPr marL="0" indent="0">
              <a:buNone/>
            </a:pPr>
            <a:r>
              <a:rPr lang="en-US" dirty="0" smtClean="0">
                <a:solidFill>
                  <a:schemeClr val="accent2">
                    <a:lumMod val="50000"/>
                  </a:schemeClr>
                </a:solidFill>
                <a:effectLst>
                  <a:outerShdw blurRad="50800" dist="38100" dir="2700000" algn="tl" rotWithShape="0">
                    <a:prstClr val="black">
                      <a:alpha val="40000"/>
                    </a:prstClr>
                  </a:outerShdw>
                </a:effectLst>
              </a:rPr>
              <a:t>Arranged by Angela Neufeld and Craig </a:t>
            </a:r>
            <a:r>
              <a:rPr lang="en-US" dirty="0" smtClean="0">
                <a:solidFill>
                  <a:schemeClr val="accent2">
                    <a:lumMod val="50000"/>
                  </a:schemeClr>
                </a:solidFill>
                <a:effectLst>
                  <a:outerShdw blurRad="50800" dist="38100" dir="2700000" algn="tl" rotWithShape="0">
                    <a:prstClr val="black">
                      <a:alpha val="40000"/>
                    </a:prstClr>
                  </a:outerShdw>
                </a:effectLst>
              </a:rPr>
              <a:t>Needham</a:t>
            </a:r>
          </a:p>
          <a:p>
            <a:pPr marL="0" indent="0">
              <a:buNone/>
            </a:pPr>
            <a:r>
              <a:rPr lang="en-US" dirty="0" smtClean="0">
                <a:solidFill>
                  <a:schemeClr val="accent2">
                    <a:lumMod val="50000"/>
                  </a:schemeClr>
                </a:solidFill>
                <a:effectLst>
                  <a:outerShdw blurRad="50800" dist="38100" dir="2700000" algn="tl" rotWithShape="0">
                    <a:prstClr val="black">
                      <a:alpha val="40000"/>
                    </a:prstClr>
                  </a:outerShdw>
                </a:effectLst>
              </a:rPr>
              <a:t>Topics were chosen to cover more recent developments in anesthesiology than ½ day which covers basic knowledge instead</a:t>
            </a:r>
          </a:p>
          <a:p>
            <a:endParaRPr lang="en-US" dirty="0" smtClean="0"/>
          </a:p>
        </p:txBody>
      </p:sp>
    </p:spTree>
    <p:extLst>
      <p:ext uri="{BB962C8B-B14F-4D97-AF65-F5344CB8AC3E}">
        <p14:creationId xmlns:p14="http://schemas.microsoft.com/office/powerpoint/2010/main" val="305910181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Portfolios</a:t>
            </a:r>
            <a:endParaRPr lang="en-US" dirty="0"/>
          </a:p>
        </p:txBody>
      </p:sp>
      <p:sp>
        <p:nvSpPr>
          <p:cNvPr id="3" name="TextBox 2"/>
          <p:cNvSpPr txBox="1"/>
          <p:nvPr/>
        </p:nvSpPr>
        <p:spPr>
          <a:xfrm>
            <a:off x="1098481" y="2539841"/>
            <a:ext cx="7397587" cy="2246769"/>
          </a:xfrm>
          <a:prstGeom prst="rect">
            <a:avLst/>
          </a:prstGeom>
          <a:noFill/>
        </p:spPr>
        <p:txBody>
          <a:bodyPr wrap="square" rtlCol="0">
            <a:spAutoFit/>
          </a:bodyPr>
          <a:lstStyle/>
          <a:p>
            <a:r>
              <a:rPr lang="en-US" sz="2800" dirty="0" smtClean="0">
                <a:solidFill>
                  <a:schemeClr val="accent2">
                    <a:lumMod val="50000"/>
                  </a:schemeClr>
                </a:solidFill>
                <a:effectLst>
                  <a:outerShdw blurRad="50800" dist="38100" dir="2700000" algn="tl" rotWithShape="0">
                    <a:prstClr val="black">
                      <a:alpha val="40000"/>
                    </a:prstClr>
                  </a:outerShdw>
                </a:effectLst>
              </a:rPr>
              <a:t>Reflective journals in which residents record their experiences for enhanced learning and future reference</a:t>
            </a:r>
          </a:p>
          <a:p>
            <a:endParaRPr lang="en-US" sz="2800" dirty="0">
              <a:solidFill>
                <a:schemeClr val="accent2">
                  <a:lumMod val="50000"/>
                </a:schemeClr>
              </a:solidFill>
              <a:effectLst>
                <a:outerShdw blurRad="50800" dist="38100" dir="2700000" algn="tl" rotWithShape="0">
                  <a:prstClr val="black">
                    <a:alpha val="40000"/>
                  </a:prstClr>
                </a:outerShdw>
              </a:effectLst>
            </a:endParaRPr>
          </a:p>
          <a:p>
            <a:r>
              <a:rPr lang="en-US" sz="2800" dirty="0" smtClean="0">
                <a:solidFill>
                  <a:schemeClr val="accent2">
                    <a:lumMod val="50000"/>
                  </a:schemeClr>
                </a:solidFill>
                <a:effectLst>
                  <a:outerShdw blurRad="50800" dist="38100" dir="2700000" algn="tl" rotWithShape="0">
                    <a:prstClr val="black">
                      <a:alpha val="40000"/>
                    </a:prstClr>
                  </a:outerShdw>
                </a:effectLst>
              </a:rPr>
              <a:t>Highly effective workshop</a:t>
            </a:r>
            <a:endParaRPr lang="en-US" sz="2800" dirty="0">
              <a:solidFill>
                <a:schemeClr val="accent2">
                  <a:lumMod val="50000"/>
                </a:schemeClr>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787329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161" y="247432"/>
            <a:ext cx="3061402" cy="709306"/>
          </a:xfrm>
        </p:spPr>
        <p:txBody>
          <a:bodyPr/>
          <a:lstStyle/>
          <a:p>
            <a:r>
              <a:rPr lang="en-US" dirty="0" smtClean="0">
                <a:effectLst>
                  <a:outerShdw blurRad="50800" dist="38100" dir="2700000" algn="tl" rotWithShape="0">
                    <a:prstClr val="black">
                      <a:alpha val="40000"/>
                    </a:prstClr>
                  </a:outerShdw>
                </a:effectLst>
              </a:rPr>
              <a:t>Challenges</a:t>
            </a:r>
            <a:endParaRPr lang="en-US" dirty="0">
              <a:effectLst>
                <a:outerShdw blurRad="50800" dist="38100" dir="2700000" algn="tl" rotWithShape="0">
                  <a:prstClr val="black">
                    <a:alpha val="40000"/>
                  </a:prstClr>
                </a:outerShdw>
              </a:effectLst>
            </a:endParaRPr>
          </a:p>
        </p:txBody>
      </p:sp>
      <p:graphicFrame>
        <p:nvGraphicFramePr>
          <p:cNvPr id="8" name="Diagram 7"/>
          <p:cNvGraphicFramePr/>
          <p:nvPr>
            <p:extLst>
              <p:ext uri="{D42A27DB-BD31-4B8C-83A1-F6EECF244321}">
                <p14:modId xmlns:p14="http://schemas.microsoft.com/office/powerpoint/2010/main" val="2376008163"/>
              </p:ext>
            </p:extLst>
          </p:nvPr>
        </p:nvGraphicFramePr>
        <p:xfrm>
          <a:off x="402391" y="956738"/>
          <a:ext cx="6756113" cy="5934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1698908" y="5394025"/>
            <a:ext cx="1599942" cy="338554"/>
          </a:xfrm>
          <a:prstGeom prst="rect">
            <a:avLst/>
          </a:prstGeom>
          <a:noFill/>
        </p:spPr>
        <p:txBody>
          <a:bodyPr wrap="square" rtlCol="0">
            <a:spAutoFit/>
          </a:bodyPr>
          <a:lstStyle/>
          <a:p>
            <a:r>
              <a:rPr lang="en-US" sz="1600" dirty="0" smtClean="0">
                <a:solidFill>
                  <a:srgbClr val="FFFFFF"/>
                </a:solidFill>
                <a:effectLst>
                  <a:glow rad="101600">
                    <a:schemeClr val="accent3">
                      <a:satMod val="175000"/>
                      <a:alpha val="40000"/>
                    </a:schemeClr>
                  </a:glow>
                  <a:outerShdw blurRad="50800" dist="38100" dir="2700000" algn="tl" rotWithShape="0">
                    <a:prstClr val="black">
                      <a:alpha val="40000"/>
                    </a:prstClr>
                  </a:outerShdw>
                </a:effectLst>
              </a:rPr>
              <a:t>Expanded roles</a:t>
            </a:r>
            <a:endParaRPr lang="en-US" sz="1600" dirty="0">
              <a:solidFill>
                <a:srgbClr val="FFFFFF"/>
              </a:solidFill>
              <a:effectLst>
                <a:glow rad="101600">
                  <a:schemeClr val="accent3">
                    <a:satMod val="175000"/>
                    <a:alpha val="40000"/>
                  </a:schemeClr>
                </a:glow>
                <a:outerShdw blurRad="50800" dist="38100" dir="2700000" algn="tl" rotWithShape="0">
                  <a:prstClr val="black">
                    <a:alpha val="40000"/>
                  </a:prstClr>
                </a:outerShdw>
              </a:effectLst>
            </a:endParaRPr>
          </a:p>
        </p:txBody>
      </p:sp>
      <p:sp>
        <p:nvSpPr>
          <p:cNvPr id="10" name="TextBox 9"/>
          <p:cNvSpPr txBox="1"/>
          <p:nvPr/>
        </p:nvSpPr>
        <p:spPr>
          <a:xfrm>
            <a:off x="4387470" y="3732511"/>
            <a:ext cx="1665919" cy="338554"/>
          </a:xfrm>
          <a:prstGeom prst="rect">
            <a:avLst/>
          </a:prstGeom>
          <a:noFill/>
        </p:spPr>
        <p:txBody>
          <a:bodyPr wrap="square" rtlCol="0">
            <a:spAutoFit/>
          </a:bodyPr>
          <a:lstStyle/>
          <a:p>
            <a:r>
              <a:rPr lang="en-US" sz="1600" dirty="0" smtClean="0">
                <a:solidFill>
                  <a:srgbClr val="FFFFFF"/>
                </a:solidFill>
                <a:effectLst>
                  <a:glow rad="101600">
                    <a:schemeClr val="accent3">
                      <a:satMod val="175000"/>
                      <a:alpha val="40000"/>
                    </a:schemeClr>
                  </a:glow>
                  <a:outerShdw blurRad="50800" dist="38100" dir="2700000" algn="tl" rotWithShape="0">
                    <a:prstClr val="black">
                      <a:alpha val="40000"/>
                    </a:prstClr>
                  </a:outerShdw>
                </a:effectLst>
              </a:rPr>
              <a:t>16-hour call?</a:t>
            </a:r>
            <a:endParaRPr lang="en-US" sz="1600" dirty="0">
              <a:solidFill>
                <a:srgbClr val="FFFFFF"/>
              </a:solidFill>
              <a:effectLst>
                <a:glow rad="101600">
                  <a:schemeClr val="accent3">
                    <a:satMod val="175000"/>
                    <a:alpha val="40000"/>
                  </a:schemeClr>
                </a:glow>
                <a:outerShdw blurRad="50800" dist="38100" dir="2700000" algn="tl" rotWithShape="0">
                  <a:prstClr val="black">
                    <a:alpha val="40000"/>
                  </a:prstClr>
                </a:outerShdw>
              </a:effectLst>
            </a:endParaRPr>
          </a:p>
        </p:txBody>
      </p:sp>
      <p:sp>
        <p:nvSpPr>
          <p:cNvPr id="11" name="TextBox 10"/>
          <p:cNvSpPr txBox="1"/>
          <p:nvPr/>
        </p:nvSpPr>
        <p:spPr>
          <a:xfrm>
            <a:off x="1830862" y="2037589"/>
            <a:ext cx="1253563" cy="584776"/>
          </a:xfrm>
          <a:prstGeom prst="rect">
            <a:avLst/>
          </a:prstGeom>
          <a:noFill/>
        </p:spPr>
        <p:txBody>
          <a:bodyPr wrap="square" rtlCol="0">
            <a:spAutoFit/>
          </a:bodyPr>
          <a:lstStyle/>
          <a:p>
            <a:r>
              <a:rPr lang="en-US" sz="1600" dirty="0" smtClean="0">
                <a:solidFill>
                  <a:srgbClr val="FFFFFF"/>
                </a:solidFill>
                <a:effectLst>
                  <a:glow rad="101600">
                    <a:schemeClr val="accent3">
                      <a:satMod val="175000"/>
                      <a:alpha val="40000"/>
                    </a:schemeClr>
                  </a:glow>
                  <a:outerShdw blurRad="50800" dist="38100" dir="2700000" algn="tl" rotWithShape="0">
                    <a:prstClr val="black">
                      <a:alpha val="40000"/>
                    </a:prstClr>
                  </a:outerShdw>
                </a:effectLst>
              </a:rPr>
              <a:t>Assessment</a:t>
            </a:r>
          </a:p>
          <a:p>
            <a:pPr algn="ctr"/>
            <a:r>
              <a:rPr lang="en-US" sz="1600" dirty="0" smtClean="0">
                <a:solidFill>
                  <a:srgbClr val="FFFFFF"/>
                </a:solidFill>
                <a:effectLst>
                  <a:glow rad="101600">
                    <a:schemeClr val="accent3">
                      <a:satMod val="175000"/>
                      <a:alpha val="40000"/>
                    </a:schemeClr>
                  </a:glow>
                  <a:outerShdw blurRad="50800" dist="38100" dir="2700000" algn="tl" rotWithShape="0">
                    <a:prstClr val="black">
                      <a:alpha val="40000"/>
                    </a:prstClr>
                  </a:outerShdw>
                </a:effectLst>
              </a:rPr>
              <a:t>Strategies</a:t>
            </a:r>
            <a:endParaRPr lang="en-US" sz="1600" dirty="0">
              <a:solidFill>
                <a:srgbClr val="FFFFFF"/>
              </a:solidFill>
              <a:effectLst>
                <a:glow rad="101600">
                  <a:schemeClr val="accent3">
                    <a:satMod val="175000"/>
                    <a:alpha val="40000"/>
                  </a:schemeClr>
                </a:glow>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62871351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50800" dist="38100" dir="2700000" algn="tl" rotWithShape="0">
                    <a:prstClr val="black">
                      <a:alpha val="40000"/>
                    </a:prstClr>
                  </a:outerShdw>
                </a:effectLst>
              </a:rPr>
              <a:t>Evaluation</a:t>
            </a:r>
            <a:endParaRPr lang="en-US"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1068549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37417-Clipart-Illustration-Of-Green-Red-And-Blue-Ants.jpeg"/>
          <p:cNvPicPr>
            <a:picLocks noChangeAspect="1"/>
          </p:cNvPicPr>
          <p:nvPr/>
        </p:nvPicPr>
        <p:blipFill rotWithShape="1">
          <a:blip r:embed="rId3">
            <a:lum bright="70000" contrast="-70000"/>
            <a:alphaModFix amt="49000"/>
            <a:extLst>
              <a:ext uri="{28A0092B-C50C-407E-A947-70E740481C1C}">
                <a14:useLocalDpi xmlns:a14="http://schemas.microsoft.com/office/drawing/2010/main" val="0"/>
              </a:ext>
            </a:extLst>
          </a:blip>
          <a:srcRect b="5084"/>
          <a:stretch/>
        </p:blipFill>
        <p:spPr>
          <a:xfrm>
            <a:off x="0" y="1099163"/>
            <a:ext cx="6508224" cy="5010505"/>
          </a:xfrm>
          <a:prstGeom prst="rect">
            <a:avLst/>
          </a:prstGeom>
        </p:spPr>
      </p:pic>
      <p:sp>
        <p:nvSpPr>
          <p:cNvPr id="2" name="Vertical Title 1"/>
          <p:cNvSpPr>
            <a:spLocks noGrp="1"/>
          </p:cNvSpPr>
          <p:nvPr>
            <p:ph type="title" orient="vert"/>
          </p:nvPr>
        </p:nvSpPr>
        <p:spPr/>
        <p:txBody>
          <a:bodyPr vert="wordArtVert" anchor="ctr"/>
          <a:lstStyle/>
          <a:p>
            <a:r>
              <a:rPr lang="en-US" sz="7200" dirty="0" smtClean="0">
                <a:effectLst>
                  <a:outerShdw blurRad="50800" dist="38100" dir="2700000" algn="tl" rotWithShape="0">
                    <a:prstClr val="black">
                      <a:alpha val="40000"/>
                    </a:prstClr>
                  </a:outerShdw>
                </a:effectLst>
              </a:rPr>
              <a:t>A.N.T.S</a:t>
            </a:r>
            <a:r>
              <a:rPr lang="en-US" sz="7200" dirty="0" smtClean="0"/>
              <a:t>.</a:t>
            </a:r>
            <a:endParaRPr lang="en-US" sz="7200" dirty="0"/>
          </a:p>
        </p:txBody>
      </p:sp>
      <p:sp>
        <p:nvSpPr>
          <p:cNvPr id="4" name="TextBox 3"/>
          <p:cNvSpPr txBox="1"/>
          <p:nvPr/>
        </p:nvSpPr>
        <p:spPr>
          <a:xfrm>
            <a:off x="793790" y="1096052"/>
            <a:ext cx="3381322" cy="830997"/>
          </a:xfrm>
          <a:prstGeom prst="rect">
            <a:avLst/>
          </a:prstGeom>
          <a:noFill/>
        </p:spPr>
        <p:txBody>
          <a:bodyPr wrap="square" rtlCol="0">
            <a:spAutoFit/>
          </a:bodyPr>
          <a:lstStyle/>
          <a:p>
            <a:r>
              <a:rPr lang="en-US" sz="4800" dirty="0" smtClean="0">
                <a:solidFill>
                  <a:srgbClr val="71500E"/>
                </a:solidFill>
                <a:effectLst>
                  <a:outerShdw blurRad="50800" dist="38100" dir="2700000" algn="tl" rotWithShape="0">
                    <a:prstClr val="black">
                      <a:alpha val="40000"/>
                    </a:prstClr>
                  </a:outerShdw>
                </a:effectLst>
              </a:rPr>
              <a:t>Anesthesia</a:t>
            </a:r>
            <a:endParaRPr lang="en-US" sz="4800" dirty="0">
              <a:solidFill>
                <a:srgbClr val="71500E"/>
              </a:solidFill>
              <a:effectLst>
                <a:outerShdw blurRad="50800" dist="38100" dir="2700000" algn="tl" rotWithShape="0">
                  <a:prstClr val="black">
                    <a:alpha val="40000"/>
                  </a:prstClr>
                </a:outerShdw>
              </a:effectLst>
            </a:endParaRPr>
          </a:p>
        </p:txBody>
      </p:sp>
      <p:sp>
        <p:nvSpPr>
          <p:cNvPr id="6" name="TextBox 5"/>
          <p:cNvSpPr txBox="1"/>
          <p:nvPr/>
        </p:nvSpPr>
        <p:spPr>
          <a:xfrm>
            <a:off x="4175112" y="2394958"/>
            <a:ext cx="2010232" cy="830997"/>
          </a:xfrm>
          <a:prstGeom prst="rect">
            <a:avLst/>
          </a:prstGeom>
          <a:noFill/>
        </p:spPr>
        <p:txBody>
          <a:bodyPr wrap="square" rtlCol="0">
            <a:spAutoFit/>
          </a:bodyPr>
          <a:lstStyle/>
          <a:p>
            <a:r>
              <a:rPr lang="en-US" sz="4800" dirty="0" smtClean="0">
                <a:solidFill>
                  <a:srgbClr val="71500E"/>
                </a:solidFill>
                <a:effectLst>
                  <a:outerShdw blurRad="50800" dist="38100" dir="2700000" algn="tl" rotWithShape="0">
                    <a:prstClr val="black">
                      <a:alpha val="40000"/>
                    </a:prstClr>
                  </a:outerShdw>
                </a:effectLst>
              </a:rPr>
              <a:t>Non –</a:t>
            </a:r>
            <a:endParaRPr lang="en-US" sz="4800" dirty="0">
              <a:solidFill>
                <a:srgbClr val="71500E"/>
              </a:solidFill>
              <a:effectLst>
                <a:outerShdw blurRad="50800" dist="38100" dir="2700000" algn="tl" rotWithShape="0">
                  <a:prstClr val="black">
                    <a:alpha val="40000"/>
                  </a:prstClr>
                </a:outerShdw>
              </a:effectLst>
            </a:endParaRPr>
          </a:p>
        </p:txBody>
      </p:sp>
      <p:sp>
        <p:nvSpPr>
          <p:cNvPr id="7" name="TextBox 6"/>
          <p:cNvSpPr txBox="1"/>
          <p:nvPr/>
        </p:nvSpPr>
        <p:spPr>
          <a:xfrm>
            <a:off x="1171092" y="4173360"/>
            <a:ext cx="2688563" cy="830997"/>
          </a:xfrm>
          <a:prstGeom prst="rect">
            <a:avLst/>
          </a:prstGeom>
          <a:noFill/>
        </p:spPr>
        <p:txBody>
          <a:bodyPr wrap="square" rtlCol="0">
            <a:spAutoFit/>
          </a:bodyPr>
          <a:lstStyle/>
          <a:p>
            <a:r>
              <a:rPr lang="en-US" sz="4800" dirty="0" smtClean="0">
                <a:solidFill>
                  <a:srgbClr val="71500E"/>
                </a:solidFill>
                <a:effectLst>
                  <a:outerShdw blurRad="50800" dist="38100" dir="2700000" algn="tl" rotWithShape="0">
                    <a:prstClr val="black">
                      <a:alpha val="40000"/>
                    </a:prstClr>
                  </a:outerShdw>
                </a:effectLst>
              </a:rPr>
              <a:t>Technical</a:t>
            </a:r>
            <a:endParaRPr lang="en-US" sz="4800" dirty="0">
              <a:solidFill>
                <a:srgbClr val="71500E"/>
              </a:solidFill>
              <a:effectLst>
                <a:outerShdw blurRad="50800" dist="38100" dir="2700000" algn="tl" rotWithShape="0">
                  <a:prstClr val="black">
                    <a:alpha val="40000"/>
                  </a:prstClr>
                </a:outerShdw>
              </a:effectLst>
            </a:endParaRPr>
          </a:p>
        </p:txBody>
      </p:sp>
      <p:sp>
        <p:nvSpPr>
          <p:cNvPr id="8" name="TextBox 7"/>
          <p:cNvSpPr txBox="1"/>
          <p:nvPr/>
        </p:nvSpPr>
        <p:spPr>
          <a:xfrm>
            <a:off x="4356548" y="5278671"/>
            <a:ext cx="1581382" cy="830997"/>
          </a:xfrm>
          <a:prstGeom prst="rect">
            <a:avLst/>
          </a:prstGeom>
          <a:noFill/>
        </p:spPr>
        <p:txBody>
          <a:bodyPr wrap="none" rtlCol="0">
            <a:spAutoFit/>
          </a:bodyPr>
          <a:lstStyle/>
          <a:p>
            <a:r>
              <a:rPr lang="en-US" sz="4800" dirty="0" smtClean="0">
                <a:solidFill>
                  <a:srgbClr val="71500E"/>
                </a:solidFill>
                <a:effectLst>
                  <a:outerShdw blurRad="50800" dist="38100" dir="2700000" algn="tl" rotWithShape="0">
                    <a:prstClr val="black">
                      <a:alpha val="40000"/>
                    </a:prstClr>
                  </a:outerShdw>
                </a:effectLst>
              </a:rPr>
              <a:t>Skills</a:t>
            </a:r>
            <a:endParaRPr lang="en-US" sz="4800" dirty="0">
              <a:solidFill>
                <a:srgbClr val="71500E"/>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4306818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3966170"/>
            <a:ext cx="6321938" cy="935394"/>
          </a:xfrm>
        </p:spPr>
        <p:txBody>
          <a:bodyPr vert="horz"/>
          <a:lstStyle/>
          <a:p>
            <a:pPr marL="0" indent="0" algn="ctr">
              <a:buNone/>
            </a:pPr>
            <a:r>
              <a:rPr lang="en-US" dirty="0" smtClean="0">
                <a:solidFill>
                  <a:srgbClr val="71500E"/>
                </a:solidFill>
                <a:effectLst>
                  <a:outerShdw blurRad="50800" dist="38100" dir="2700000" algn="tl" rotWithShape="0">
                    <a:prstClr val="black">
                      <a:alpha val="40000"/>
                    </a:prstClr>
                  </a:outerShdw>
                </a:effectLst>
              </a:rPr>
              <a:t>360 format and questions based on the CPSA </a:t>
            </a:r>
            <a:r>
              <a:rPr lang="en-US" dirty="0" smtClean="0">
                <a:solidFill>
                  <a:srgbClr val="71500E"/>
                </a:solidFill>
                <a:effectLst>
                  <a:outerShdw blurRad="50800" dist="38100" dir="2700000" algn="tl" rotWithShape="0">
                    <a:prstClr val="black">
                      <a:alpha val="40000"/>
                    </a:prstClr>
                  </a:outerShdw>
                </a:effectLst>
              </a:rPr>
              <a:t>“Physician Achievement Review”</a:t>
            </a:r>
            <a:endParaRPr lang="en-US" dirty="0">
              <a:solidFill>
                <a:srgbClr val="71500E"/>
              </a:solidFill>
              <a:effectLst>
                <a:outerShdw blurRad="50800" dist="38100" dir="2700000" algn="tl" rotWithShape="0">
                  <a:prstClr val="black">
                    <a:alpha val="40000"/>
                  </a:prstClr>
                </a:outerShdw>
              </a:effectLst>
            </a:endParaRPr>
          </a:p>
        </p:txBody>
      </p:sp>
      <p:sp>
        <p:nvSpPr>
          <p:cNvPr id="4" name="Rectangle 3"/>
          <p:cNvSpPr/>
          <p:nvPr/>
        </p:nvSpPr>
        <p:spPr>
          <a:xfrm>
            <a:off x="457200" y="532203"/>
            <a:ext cx="6085173" cy="4626926"/>
          </a:xfrm>
          <a:prstGeom prst="rect">
            <a:avLst/>
          </a:prstGeom>
          <a:noFill/>
        </p:spPr>
        <p:txBody>
          <a:bodyPr wrap="none" lIns="91440" tIns="45720" rIns="91440" bIns="45720">
            <a:prstTxWarp prst="textButtonPour">
              <a:avLst/>
            </a:prstTxWarp>
            <a:spAutoFit/>
          </a:bodyPr>
          <a:lstStyle/>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50800" dist="38100" dir="2700000" algn="tl" rotWithShape="0">
                    <a:prstClr val="black">
                      <a:alpha val="40000"/>
                    </a:prstClr>
                  </a:outerShdw>
                </a:effectLst>
              </a:rPr>
              <a:t>360</a:t>
            </a:r>
            <a:r>
              <a:rPr lang="en-US" sz="5400" b="1" spc="300" baseline="300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50800" dist="38100" dir="2700000" algn="tl" rotWithShape="0">
                    <a:prstClr val="black">
                      <a:alpha val="40000"/>
                    </a:prstClr>
                  </a:outerShdw>
                </a:effectLst>
              </a:rPr>
              <a:t>o</a:t>
            </a: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50800" dist="38100" dir="2700000" algn="tl" rotWithShape="0">
                    <a:prstClr val="black">
                      <a:alpha val="40000"/>
                    </a:prstClr>
                  </a:outerShdw>
                </a:effectLst>
              </a:rPr>
              <a:t> </a:t>
            </a: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50800" dist="38100" dir="2700000" algn="tl" rotWithShape="0">
                    <a:prstClr val="black">
                      <a:alpha val="40000"/>
                    </a:prstClr>
                  </a:outerShdw>
                </a:effectLst>
              </a:rPr>
              <a:t>Evaluations</a:t>
            </a:r>
            <a:endPar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8376274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effectLst>
                  <a:outerShdw blurRad="50800" dist="38100" dir="2700000" algn="tl" rotWithShape="0">
                    <a:prstClr val="black">
                      <a:alpha val="40000"/>
                    </a:prstClr>
                  </a:outerShdw>
                </a:effectLst>
              </a:rPr>
              <a:t>Residency Program Committee</a:t>
            </a:r>
            <a:endParaRPr lang="en-US" sz="4400" dirty="0">
              <a:effectLst>
                <a:outerShdw blurRad="50800" dist="38100" dir="2700000" algn="tl" rotWithShape="0">
                  <a:prstClr val="black">
                    <a:alpha val="40000"/>
                  </a:prstClr>
                </a:outerShdw>
              </a:effectLst>
            </a:endParaRPr>
          </a:p>
        </p:txBody>
      </p:sp>
      <p:sp>
        <p:nvSpPr>
          <p:cNvPr id="3" name="TextBox 2"/>
          <p:cNvSpPr txBox="1"/>
          <p:nvPr/>
        </p:nvSpPr>
        <p:spPr>
          <a:xfrm>
            <a:off x="291784" y="2780095"/>
            <a:ext cx="8395016" cy="3170099"/>
          </a:xfrm>
          <a:prstGeom prst="rect">
            <a:avLst/>
          </a:prstGeom>
          <a:noFill/>
        </p:spPr>
        <p:txBody>
          <a:bodyPr wrap="square" rtlCol="0">
            <a:spAutoFit/>
          </a:bodyPr>
          <a:lstStyle/>
          <a:p>
            <a:r>
              <a:rPr lang="en-US" sz="2800" dirty="0" smtClean="0">
                <a:solidFill>
                  <a:schemeClr val="accent2">
                    <a:lumMod val="50000"/>
                  </a:schemeClr>
                </a:solidFill>
                <a:effectLst>
                  <a:outerShdw blurRad="50800" dist="38100" dir="2700000" algn="tl" rotWithShape="0">
                    <a:prstClr val="black">
                      <a:alpha val="40000"/>
                    </a:prstClr>
                  </a:outerShdw>
                </a:effectLst>
              </a:rPr>
              <a:t>Program Director &amp; </a:t>
            </a:r>
            <a:r>
              <a:rPr lang="en-US" sz="2800" dirty="0">
                <a:solidFill>
                  <a:schemeClr val="accent2">
                    <a:lumMod val="50000"/>
                  </a:schemeClr>
                </a:solidFill>
                <a:effectLst>
                  <a:outerShdw blurRad="50800" dist="38100" dir="2700000" algn="tl" rotWithShape="0">
                    <a:prstClr val="black">
                      <a:alpha val="40000"/>
                    </a:prstClr>
                  </a:outerShdw>
                </a:effectLst>
              </a:rPr>
              <a:t>Assoc. Program Director </a:t>
            </a:r>
          </a:p>
          <a:p>
            <a:r>
              <a:rPr lang="en-US" sz="2800" dirty="0" smtClean="0">
                <a:solidFill>
                  <a:schemeClr val="accent2">
                    <a:lumMod val="50000"/>
                  </a:schemeClr>
                </a:solidFill>
                <a:effectLst>
                  <a:outerShdw blurRad="50800" dist="38100" dir="2700000" algn="tl" rotWithShape="0">
                    <a:prstClr val="black">
                      <a:alpha val="40000"/>
                    </a:prstClr>
                  </a:outerShdw>
                </a:effectLst>
              </a:rPr>
              <a:t>Site Coordinators –</a:t>
            </a:r>
            <a:r>
              <a:rPr lang="en-US" sz="2000" dirty="0" smtClean="0">
                <a:solidFill>
                  <a:schemeClr val="accent2">
                    <a:lumMod val="50000"/>
                  </a:schemeClr>
                </a:solidFill>
                <a:effectLst>
                  <a:outerShdw blurRad="50800" dist="38100" dir="2700000" algn="tl" rotWithShape="0">
                    <a:prstClr val="black">
                      <a:alpha val="40000"/>
                    </a:prstClr>
                  </a:outerShdw>
                </a:effectLst>
              </a:rPr>
              <a:t> UAH, RAH, GNH, MIS</a:t>
            </a:r>
            <a:endParaRPr lang="en-US" sz="2000" dirty="0">
              <a:solidFill>
                <a:schemeClr val="accent2">
                  <a:lumMod val="50000"/>
                </a:schemeClr>
              </a:solidFill>
              <a:effectLst>
                <a:outerShdw blurRad="50800" dist="38100" dir="2700000" algn="tl" rotWithShape="0">
                  <a:prstClr val="black">
                    <a:alpha val="40000"/>
                  </a:prstClr>
                </a:outerShdw>
              </a:effectLst>
            </a:endParaRPr>
          </a:p>
          <a:p>
            <a:r>
              <a:rPr lang="en-US" sz="2800" dirty="0">
                <a:solidFill>
                  <a:schemeClr val="accent2">
                    <a:lumMod val="50000"/>
                  </a:schemeClr>
                </a:solidFill>
                <a:effectLst>
                  <a:outerShdw blurRad="50800" dist="38100" dir="2700000" algn="tl" rotWithShape="0">
                    <a:prstClr val="black">
                      <a:alpha val="40000"/>
                    </a:prstClr>
                  </a:outerShdw>
                </a:effectLst>
              </a:rPr>
              <a:t>Rotation </a:t>
            </a:r>
            <a:r>
              <a:rPr lang="en-US" sz="2800" dirty="0" smtClean="0">
                <a:solidFill>
                  <a:schemeClr val="accent2">
                    <a:lumMod val="50000"/>
                  </a:schemeClr>
                </a:solidFill>
                <a:effectLst>
                  <a:outerShdw blurRad="50800" dist="38100" dir="2700000" algn="tl" rotWithShape="0">
                    <a:prstClr val="black">
                      <a:alpha val="40000"/>
                    </a:prstClr>
                  </a:outerShdw>
                </a:effectLst>
              </a:rPr>
              <a:t>Coordinators – </a:t>
            </a:r>
            <a:r>
              <a:rPr lang="en-US" sz="2000" dirty="0" err="1" smtClean="0">
                <a:solidFill>
                  <a:schemeClr val="accent2">
                    <a:lumMod val="50000"/>
                  </a:schemeClr>
                </a:solidFill>
                <a:effectLst>
                  <a:outerShdw blurRad="50800" dist="38100" dir="2700000" algn="tl" rotWithShape="0">
                    <a:prstClr val="black">
                      <a:alpha val="40000"/>
                    </a:prstClr>
                  </a:outerShdw>
                </a:effectLst>
              </a:rPr>
              <a:t>Peds</a:t>
            </a:r>
            <a:r>
              <a:rPr lang="en-US" sz="2000" dirty="0" smtClean="0">
                <a:solidFill>
                  <a:schemeClr val="accent2">
                    <a:lumMod val="50000"/>
                  </a:schemeClr>
                </a:solidFill>
                <a:effectLst>
                  <a:outerShdw blurRad="50800" dist="38100" dir="2700000" algn="tl" rotWithShape="0">
                    <a:prstClr val="black">
                      <a:alpha val="40000"/>
                    </a:prstClr>
                  </a:outerShdw>
                </a:effectLst>
              </a:rPr>
              <a:t>, CV, Regional, Chr. Pain, Airway</a:t>
            </a:r>
          </a:p>
          <a:p>
            <a:r>
              <a:rPr lang="en-US" sz="2000" dirty="0">
                <a:solidFill>
                  <a:schemeClr val="accent2">
                    <a:lumMod val="50000"/>
                  </a:schemeClr>
                </a:solidFill>
                <a:effectLst>
                  <a:outerShdw blurRad="50800" dist="38100" dir="2700000" algn="tl" rotWithShape="0">
                    <a:prstClr val="black">
                      <a:alpha val="40000"/>
                    </a:prstClr>
                  </a:outerShdw>
                </a:effectLst>
              </a:rPr>
              <a:t>	</a:t>
            </a:r>
            <a:r>
              <a:rPr lang="en-US" sz="2000" dirty="0" smtClean="0">
                <a:solidFill>
                  <a:schemeClr val="accent2">
                    <a:lumMod val="50000"/>
                  </a:schemeClr>
                </a:solidFill>
                <a:effectLst>
                  <a:outerShdw blurRad="50800" dist="38100" dir="2700000" algn="tl" rotWithShape="0">
                    <a:prstClr val="black">
                      <a:alpha val="40000"/>
                    </a:prstClr>
                  </a:outerShdw>
                </a:effectLst>
              </a:rPr>
              <a:t>		General </a:t>
            </a:r>
            <a:r>
              <a:rPr lang="en-US" dirty="0" smtClean="0">
                <a:solidFill>
                  <a:schemeClr val="accent2">
                    <a:lumMod val="50000"/>
                  </a:schemeClr>
                </a:solidFill>
                <a:effectLst>
                  <a:outerShdw blurRad="50800" dist="38100" dir="2700000" algn="tl" rotWithShape="0">
                    <a:prstClr val="black">
                      <a:alpha val="40000"/>
                    </a:prstClr>
                  </a:outerShdw>
                </a:effectLst>
              </a:rPr>
              <a:t>(UAH, RAH, GNH, MIS), </a:t>
            </a:r>
            <a:r>
              <a:rPr lang="en-US" sz="2000" dirty="0" err="1" smtClean="0">
                <a:solidFill>
                  <a:schemeClr val="accent2">
                    <a:lumMod val="50000"/>
                  </a:schemeClr>
                </a:solidFill>
                <a:effectLst>
                  <a:outerShdw blurRad="50800" dist="38100" dir="2700000" algn="tl" rotWithShape="0">
                    <a:prstClr val="black">
                      <a:alpha val="40000"/>
                    </a:prstClr>
                  </a:outerShdw>
                </a:effectLst>
              </a:rPr>
              <a:t>Neuroanesthesia</a:t>
            </a:r>
            <a:endParaRPr lang="en-US" sz="2000" dirty="0" smtClean="0">
              <a:solidFill>
                <a:schemeClr val="accent2">
                  <a:lumMod val="50000"/>
                </a:schemeClr>
              </a:solidFill>
              <a:effectLst>
                <a:outerShdw blurRad="50800" dist="38100" dir="2700000" algn="tl" rotWithShape="0">
                  <a:prstClr val="black">
                    <a:alpha val="40000"/>
                  </a:prstClr>
                </a:outerShdw>
              </a:effectLst>
            </a:endParaRPr>
          </a:p>
          <a:p>
            <a:r>
              <a:rPr lang="en-US" sz="2000" dirty="0">
                <a:solidFill>
                  <a:schemeClr val="accent2">
                    <a:lumMod val="50000"/>
                  </a:schemeClr>
                </a:solidFill>
                <a:effectLst>
                  <a:outerShdw blurRad="50800" dist="38100" dir="2700000" algn="tl" rotWithShape="0">
                    <a:prstClr val="black">
                      <a:alpha val="40000"/>
                    </a:prstClr>
                  </a:outerShdw>
                </a:effectLst>
              </a:rPr>
              <a:t>	</a:t>
            </a:r>
            <a:r>
              <a:rPr lang="en-US" sz="2000" dirty="0" smtClean="0">
                <a:solidFill>
                  <a:schemeClr val="accent2">
                    <a:lumMod val="50000"/>
                  </a:schemeClr>
                </a:solidFill>
                <a:effectLst>
                  <a:outerShdw blurRad="50800" dist="38100" dir="2700000" algn="tl" rotWithShape="0">
                    <a:prstClr val="black">
                      <a:alpha val="40000"/>
                    </a:prstClr>
                  </a:outerShdw>
                </a:effectLst>
              </a:rPr>
              <a:t>		Obstetrical, Thoracic, FPA, Research </a:t>
            </a:r>
          </a:p>
          <a:p>
            <a:r>
              <a:rPr lang="en-US" sz="2000" dirty="0">
                <a:solidFill>
                  <a:schemeClr val="accent2">
                    <a:lumMod val="50000"/>
                  </a:schemeClr>
                </a:solidFill>
                <a:effectLst>
                  <a:outerShdw blurRad="50800" dist="38100" dir="2700000" algn="tl" rotWithShape="0">
                    <a:prstClr val="black">
                      <a:alpha val="40000"/>
                    </a:prstClr>
                  </a:outerShdw>
                </a:effectLst>
              </a:rPr>
              <a:t>	</a:t>
            </a:r>
            <a:r>
              <a:rPr lang="en-US" sz="2000" dirty="0" smtClean="0">
                <a:solidFill>
                  <a:schemeClr val="accent2">
                    <a:lumMod val="50000"/>
                  </a:schemeClr>
                </a:solidFill>
                <a:effectLst>
                  <a:outerShdw blurRad="50800" dist="38100" dir="2700000" algn="tl" rotWithShape="0">
                    <a:prstClr val="black">
                      <a:alpha val="40000"/>
                    </a:prstClr>
                  </a:outerShdw>
                </a:effectLst>
              </a:rPr>
              <a:t>		GNH – Senior (combined vascular and obstetrical)</a:t>
            </a:r>
          </a:p>
          <a:p>
            <a:r>
              <a:rPr lang="en-US" sz="2800" dirty="0" smtClean="0">
                <a:solidFill>
                  <a:schemeClr val="accent2">
                    <a:lumMod val="50000"/>
                  </a:schemeClr>
                </a:solidFill>
                <a:effectLst>
                  <a:outerShdw blurRad="50800" dist="38100" dir="2700000" algn="tl" rotWithShape="0">
                    <a:prstClr val="black">
                      <a:alpha val="40000"/>
                    </a:prstClr>
                  </a:outerShdw>
                </a:effectLst>
              </a:rPr>
              <a:t>Chief Resident</a:t>
            </a:r>
          </a:p>
          <a:p>
            <a:r>
              <a:rPr lang="en-US" sz="2800" dirty="0" smtClean="0">
                <a:solidFill>
                  <a:schemeClr val="accent2">
                    <a:lumMod val="50000"/>
                  </a:schemeClr>
                </a:solidFill>
                <a:effectLst>
                  <a:outerShdw blurRad="50800" dist="38100" dir="2700000" algn="tl" rotWithShape="0">
                    <a:prstClr val="black">
                      <a:alpha val="40000"/>
                    </a:prstClr>
                  </a:outerShdw>
                </a:effectLst>
              </a:rPr>
              <a:t>Resident Rep from each year (5)</a:t>
            </a:r>
            <a:endParaRPr lang="en-US" sz="2800" dirty="0">
              <a:solidFill>
                <a:schemeClr val="accent2">
                  <a:lumMod val="50000"/>
                </a:schemeClr>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5862836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a:bodyPr>
          <a:lstStyle/>
          <a:p>
            <a:r>
              <a:rPr lang="en-US" sz="3200" dirty="0" smtClean="0">
                <a:solidFill>
                  <a:srgbClr val="71500E"/>
                </a:solidFill>
                <a:effectLst>
                  <a:outerShdw blurRad="50800" dist="38100" dir="2700000" algn="tl" rotWithShape="0">
                    <a:prstClr val="black">
                      <a:alpha val="40000"/>
                    </a:prstClr>
                  </a:outerShdw>
                </a:effectLst>
              </a:rPr>
              <a:t>Review the past year’s challenges and </a:t>
            </a:r>
            <a:r>
              <a:rPr lang="en-US" sz="3200" dirty="0" smtClean="0">
                <a:solidFill>
                  <a:srgbClr val="71500E"/>
                </a:solidFill>
                <a:effectLst>
                  <a:outerShdw blurRad="50800" dist="38100" dir="2700000" algn="tl" rotWithShape="0">
                    <a:prstClr val="black">
                      <a:alpha val="40000"/>
                    </a:prstClr>
                  </a:outerShdw>
                </a:effectLst>
              </a:rPr>
              <a:t>successes</a:t>
            </a:r>
          </a:p>
          <a:p>
            <a:endParaRPr lang="en-US" sz="3200" dirty="0" smtClean="0">
              <a:solidFill>
                <a:srgbClr val="71500E"/>
              </a:solidFill>
              <a:effectLst>
                <a:outerShdw blurRad="50800" dist="38100" dir="2700000" algn="tl" rotWithShape="0">
                  <a:prstClr val="black">
                    <a:alpha val="40000"/>
                  </a:prstClr>
                </a:outerShdw>
              </a:effectLst>
            </a:endParaRPr>
          </a:p>
          <a:p>
            <a:r>
              <a:rPr lang="en-US" sz="3200" dirty="0" smtClean="0">
                <a:solidFill>
                  <a:srgbClr val="71500E"/>
                </a:solidFill>
                <a:effectLst>
                  <a:outerShdw blurRad="50800" dist="38100" dir="2700000" algn="tl" rotWithShape="0">
                    <a:prstClr val="black">
                      <a:alpha val="40000"/>
                    </a:prstClr>
                  </a:outerShdw>
                </a:effectLst>
              </a:rPr>
              <a:t>Learn about some upcoming changes</a:t>
            </a:r>
          </a:p>
        </p:txBody>
      </p:sp>
      <p:pic>
        <p:nvPicPr>
          <p:cNvPr id="7" name="Picture Placeholder 6" descr="full circuit kit.jpe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500" r="12500"/>
          <a:stretch>
            <a:fillRect/>
          </a:stretch>
        </p:blipFill>
        <p:spPr>
          <a:xfrm>
            <a:off x="228600" y="1887537"/>
            <a:ext cx="4267200" cy="4267200"/>
          </a:xfrm>
          <a:ln>
            <a:noFill/>
          </a:ln>
        </p:spPr>
      </p:pic>
      <p:sp>
        <p:nvSpPr>
          <p:cNvPr id="9" name="Rectangle 8"/>
          <p:cNvSpPr/>
          <p:nvPr/>
        </p:nvSpPr>
        <p:spPr>
          <a:xfrm>
            <a:off x="4982108" y="558994"/>
            <a:ext cx="3335055" cy="923330"/>
          </a:xfrm>
          <a:prstGeom prst="rect">
            <a:avLst/>
          </a:prstGeom>
          <a:noFill/>
        </p:spPr>
        <p:txBody>
          <a:bodyPr wrap="none" lIns="91440" tIns="45720" rIns="91440" bIns="45720">
            <a:spAutoFit/>
          </a:bodyPr>
          <a:lstStyle/>
          <a:p>
            <a:pPr algn="ct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50800" dist="38100" dir="2700000" algn="tl" rotWithShape="0">
                    <a:prstClr val="black">
                      <a:alpha val="40000"/>
                    </a:prstClr>
                  </a:outerShdw>
                </a:effectLst>
              </a:rPr>
              <a:t>Objectives</a:t>
            </a:r>
            <a:endParaRPr lang="en-US" sz="5400" b="1" cap="none" spc="0" dirty="0">
              <a:ln w="12700">
                <a:solidFill>
                  <a:schemeClr val="tx2">
                    <a:satMod val="155000"/>
                  </a:schemeClr>
                </a:solidFill>
                <a:prstDash val="solid"/>
              </a:ln>
              <a:solidFill>
                <a:schemeClr val="bg2">
                  <a:tint val="85000"/>
                  <a:satMod val="155000"/>
                </a:schemeClr>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9204455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051425" y="2202881"/>
            <a:ext cx="3635375" cy="3505667"/>
          </a:xfrm>
        </p:spPr>
        <p:txBody>
          <a:bodyPr>
            <a:normAutofit/>
          </a:bodyPr>
          <a:lstStyle/>
          <a:p>
            <a:r>
              <a:rPr lang="en-US" sz="3200" dirty="0" smtClean="0">
                <a:solidFill>
                  <a:srgbClr val="71500E"/>
                </a:solidFill>
                <a:effectLst>
                  <a:outerShdw blurRad="50800" dist="38100" dir="2700000" algn="tl" rotWithShape="0">
                    <a:prstClr val="black">
                      <a:alpha val="40000"/>
                    </a:prstClr>
                  </a:outerShdw>
                </a:effectLst>
              </a:rPr>
              <a:t>Review the past year’s challenges and </a:t>
            </a:r>
            <a:r>
              <a:rPr lang="en-US" sz="3200" dirty="0" smtClean="0">
                <a:solidFill>
                  <a:srgbClr val="71500E"/>
                </a:solidFill>
                <a:effectLst>
                  <a:outerShdw blurRad="50800" dist="38100" dir="2700000" algn="tl" rotWithShape="0">
                    <a:prstClr val="black">
                      <a:alpha val="40000"/>
                    </a:prstClr>
                  </a:outerShdw>
                </a:effectLst>
              </a:rPr>
              <a:t>successes</a:t>
            </a:r>
          </a:p>
          <a:p>
            <a:endParaRPr lang="en-US" sz="3200" dirty="0" smtClean="0">
              <a:solidFill>
                <a:srgbClr val="71500E"/>
              </a:solidFill>
              <a:effectLst>
                <a:outerShdw blurRad="50800" dist="38100" dir="2700000" algn="tl" rotWithShape="0">
                  <a:prstClr val="black">
                    <a:alpha val="40000"/>
                  </a:prstClr>
                </a:outerShdw>
              </a:effectLst>
            </a:endParaRPr>
          </a:p>
          <a:p>
            <a:r>
              <a:rPr lang="en-US" sz="3200" dirty="0" smtClean="0">
                <a:solidFill>
                  <a:srgbClr val="71500E"/>
                </a:solidFill>
                <a:effectLst>
                  <a:outerShdw blurRad="50800" dist="38100" dir="2700000" algn="tl" rotWithShape="0">
                    <a:prstClr val="black">
                      <a:alpha val="40000"/>
                    </a:prstClr>
                  </a:outerShdw>
                </a:effectLst>
              </a:rPr>
              <a:t>Learn about some upcoming changes</a:t>
            </a:r>
          </a:p>
        </p:txBody>
      </p:sp>
      <p:pic>
        <p:nvPicPr>
          <p:cNvPr id="7"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28600" y="1887537"/>
            <a:ext cx="4267200" cy="4267200"/>
          </a:xfrm>
          <a:ln>
            <a:noFill/>
          </a:ln>
        </p:spPr>
      </p:pic>
      <p:sp>
        <p:nvSpPr>
          <p:cNvPr id="9" name="Rectangle 8"/>
          <p:cNvSpPr/>
          <p:nvPr/>
        </p:nvSpPr>
        <p:spPr>
          <a:xfrm>
            <a:off x="4982108" y="558994"/>
            <a:ext cx="3335055" cy="923330"/>
          </a:xfrm>
          <a:prstGeom prst="rect">
            <a:avLst/>
          </a:prstGeom>
          <a:noFill/>
        </p:spPr>
        <p:txBody>
          <a:bodyPr wrap="none" lIns="91440" tIns="45720" rIns="91440" bIns="45720">
            <a:spAutoFit/>
          </a:bodyPr>
          <a:lstStyle/>
          <a:p>
            <a:pPr algn="ct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50800" dist="38100" dir="2700000" algn="tl" rotWithShape="0">
                    <a:prstClr val="black">
                      <a:alpha val="40000"/>
                    </a:prstClr>
                  </a:outerShdw>
                </a:effectLst>
              </a:rPr>
              <a:t>Objectives</a:t>
            </a:r>
            <a:endParaRPr lang="en-US" sz="5400" b="1" cap="none" spc="0" dirty="0">
              <a:ln w="12700">
                <a:solidFill>
                  <a:schemeClr val="tx2">
                    <a:satMod val="155000"/>
                  </a:schemeClr>
                </a:solidFill>
                <a:prstDash val="solid"/>
              </a:ln>
              <a:solidFill>
                <a:schemeClr val="bg2">
                  <a:tint val="85000"/>
                  <a:satMod val="155000"/>
                </a:schemeClr>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11051009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147" y="408648"/>
            <a:ext cx="8890834" cy="4832093"/>
          </a:xfrm>
          <a:prstGeom prst="rect">
            <a:avLst/>
          </a:prstGeom>
          <a:noFill/>
        </p:spPr>
        <p:txBody>
          <a:bodyPr wrap="square" rtlCol="0">
            <a:spAutoFit/>
          </a:bodyPr>
          <a:lstStyle/>
          <a:p>
            <a:pPr algn="ctr"/>
            <a:r>
              <a:rPr lang="en-US" sz="2800" dirty="0" smtClean="0">
                <a:solidFill>
                  <a:srgbClr val="FFFFFF"/>
                </a:solidFill>
                <a:effectLst>
                  <a:outerShdw blurRad="50800" dist="38100" dir="2700000" algn="tl" rotWithShape="0">
                    <a:prstClr val="black">
                      <a:alpha val="40000"/>
                    </a:prstClr>
                  </a:outerShdw>
                </a:effectLst>
              </a:rPr>
              <a:t>I am not always around, but someone is</a:t>
            </a:r>
          </a:p>
          <a:p>
            <a:pPr algn="ctr"/>
            <a:r>
              <a:rPr lang="en-US" sz="2800" dirty="0" smtClean="0">
                <a:solidFill>
                  <a:srgbClr val="FFFFFF"/>
                </a:solidFill>
                <a:effectLst>
                  <a:outerShdw blurRad="50800" dist="38100" dir="2700000" algn="tl" rotWithShape="0">
                    <a:prstClr val="black">
                      <a:alpha val="40000"/>
                    </a:prstClr>
                  </a:outerShdw>
                </a:effectLst>
              </a:rPr>
              <a:t>If you want to get involved or have a suggestion</a:t>
            </a:r>
          </a:p>
          <a:p>
            <a:pPr algn="ctr"/>
            <a:r>
              <a:rPr lang="en-US" sz="2800" dirty="0" smtClean="0">
                <a:solidFill>
                  <a:srgbClr val="FFFFFF"/>
                </a:solidFill>
                <a:effectLst>
                  <a:outerShdw blurRad="50800" dist="38100" dir="2700000" algn="tl" rotWithShape="0">
                    <a:prstClr val="black">
                      <a:alpha val="40000"/>
                    </a:prstClr>
                  </a:outerShdw>
                </a:effectLst>
              </a:rPr>
              <a:t>email or call</a:t>
            </a:r>
            <a:endParaRPr lang="en-US" sz="2800" dirty="0">
              <a:solidFill>
                <a:srgbClr val="FFFFFF"/>
              </a:solidFill>
              <a:effectLst>
                <a:outerShdw blurRad="50800" dist="38100" dir="2700000" algn="tl" rotWithShape="0">
                  <a:prstClr val="black">
                    <a:alpha val="40000"/>
                  </a:prstClr>
                </a:outerShdw>
              </a:effectLst>
            </a:endParaRPr>
          </a:p>
          <a:p>
            <a:pPr algn="ctr"/>
            <a:r>
              <a:rPr lang="en-US" sz="2800" dirty="0">
                <a:solidFill>
                  <a:srgbClr val="FFFFFF"/>
                </a:solidFill>
                <a:effectLst>
                  <a:outerShdw blurRad="50800" dist="38100" dir="2700000" algn="tl" rotWithShape="0">
                    <a:prstClr val="black">
                      <a:alpha val="40000"/>
                    </a:prstClr>
                  </a:outerShdw>
                </a:effectLst>
                <a:hlinkClick r:id="rId2"/>
              </a:rPr>
              <a:t>b</a:t>
            </a:r>
            <a:r>
              <a:rPr lang="en-US" sz="2800" dirty="0" smtClean="0">
                <a:solidFill>
                  <a:srgbClr val="FFFFFF"/>
                </a:solidFill>
                <a:effectLst>
                  <a:outerShdw blurRad="50800" dist="38100" dir="2700000" algn="tl" rotWithShape="0">
                    <a:prstClr val="black">
                      <a:alpha val="40000"/>
                    </a:prstClr>
                  </a:outerShdw>
                </a:effectLst>
                <a:hlinkClick r:id="rId2"/>
              </a:rPr>
              <a:t>rent.macnicol@ualberta.ca</a:t>
            </a:r>
            <a:endParaRPr lang="en-US" sz="2800" dirty="0" smtClean="0">
              <a:solidFill>
                <a:srgbClr val="FFFFFF"/>
              </a:solidFill>
              <a:effectLst>
                <a:outerShdw blurRad="50800" dist="38100" dir="2700000" algn="tl" rotWithShape="0">
                  <a:prstClr val="black">
                    <a:alpha val="40000"/>
                  </a:prstClr>
                </a:outerShdw>
              </a:effectLst>
            </a:endParaRPr>
          </a:p>
          <a:p>
            <a:pPr algn="ctr"/>
            <a:r>
              <a:rPr lang="en-US" sz="2800" dirty="0" smtClean="0">
                <a:solidFill>
                  <a:srgbClr val="FFFFFF"/>
                </a:solidFill>
                <a:effectLst>
                  <a:outerShdw blurRad="50800" dist="38100" dir="2700000" algn="tl" rotWithShape="0">
                    <a:prstClr val="black">
                      <a:alpha val="40000"/>
                    </a:prstClr>
                  </a:outerShdw>
                </a:effectLst>
              </a:rPr>
              <a:t>780-953-11263</a:t>
            </a:r>
          </a:p>
          <a:p>
            <a:pPr algn="ctr"/>
            <a:endParaRPr lang="en-US" sz="2800" dirty="0">
              <a:solidFill>
                <a:srgbClr val="FFFFFF"/>
              </a:solidFill>
              <a:effectLst>
                <a:outerShdw blurRad="50800" dist="38100" dir="2700000" algn="tl" rotWithShape="0">
                  <a:prstClr val="black">
                    <a:alpha val="40000"/>
                  </a:prstClr>
                </a:outerShdw>
              </a:effectLst>
            </a:endParaRPr>
          </a:p>
          <a:p>
            <a:pPr algn="ctr"/>
            <a:r>
              <a:rPr lang="en-US" sz="2800" dirty="0" smtClean="0">
                <a:solidFill>
                  <a:srgbClr val="FFFFFF"/>
                </a:solidFill>
                <a:effectLst>
                  <a:outerShdw blurRad="50800" dist="38100" dir="2700000" algn="tl" rotWithShape="0">
                    <a:prstClr val="black">
                      <a:alpha val="40000"/>
                    </a:prstClr>
                  </a:outerShdw>
                </a:effectLst>
              </a:rPr>
              <a:t>Jason </a:t>
            </a:r>
            <a:r>
              <a:rPr lang="en-US" sz="2800" dirty="0" err="1" smtClean="0">
                <a:solidFill>
                  <a:srgbClr val="FFFFFF"/>
                </a:solidFill>
                <a:effectLst>
                  <a:outerShdw blurRad="50800" dist="38100" dir="2700000" algn="tl" rotWithShape="0">
                    <a:prstClr val="black">
                      <a:alpha val="40000"/>
                    </a:prstClr>
                  </a:outerShdw>
                </a:effectLst>
              </a:rPr>
              <a:t>Taam</a:t>
            </a:r>
            <a:endParaRPr lang="en-US" sz="2800" dirty="0" smtClean="0">
              <a:solidFill>
                <a:srgbClr val="FFFFFF"/>
              </a:solidFill>
              <a:effectLst>
                <a:outerShdw blurRad="50800" dist="38100" dir="2700000" algn="tl" rotWithShape="0">
                  <a:prstClr val="black">
                    <a:alpha val="40000"/>
                  </a:prstClr>
                </a:outerShdw>
              </a:effectLst>
            </a:endParaRPr>
          </a:p>
          <a:p>
            <a:pPr algn="ctr"/>
            <a:endParaRPr lang="en-US" sz="2800" dirty="0">
              <a:solidFill>
                <a:srgbClr val="FFFFFF"/>
              </a:solidFill>
              <a:effectLst>
                <a:outerShdw blurRad="50800" dist="38100" dir="2700000" algn="tl" rotWithShape="0">
                  <a:prstClr val="black">
                    <a:alpha val="40000"/>
                  </a:prstClr>
                </a:outerShdw>
              </a:effectLst>
            </a:endParaRPr>
          </a:p>
          <a:p>
            <a:pPr algn="ctr"/>
            <a:r>
              <a:rPr lang="en-US" sz="2800" dirty="0" smtClean="0">
                <a:solidFill>
                  <a:srgbClr val="FFFFFF"/>
                </a:solidFill>
                <a:effectLst>
                  <a:outerShdw blurRad="50800" dist="38100" dir="2700000" algn="tl" rotWithShape="0">
                    <a:prstClr val="black">
                      <a:alpha val="40000"/>
                    </a:prstClr>
                  </a:outerShdw>
                </a:effectLst>
              </a:rPr>
              <a:t>Marilyn or </a:t>
            </a:r>
            <a:r>
              <a:rPr lang="en-US" sz="2800" dirty="0" err="1" smtClean="0">
                <a:solidFill>
                  <a:srgbClr val="FFFFFF"/>
                </a:solidFill>
                <a:effectLst>
                  <a:outerShdw blurRad="50800" dist="38100" dir="2700000" algn="tl" rotWithShape="0">
                    <a:prstClr val="black">
                      <a:alpha val="40000"/>
                    </a:prstClr>
                  </a:outerShdw>
                </a:effectLst>
              </a:rPr>
              <a:t>Darci</a:t>
            </a:r>
            <a:r>
              <a:rPr lang="en-US" sz="2800" dirty="0" smtClean="0">
                <a:solidFill>
                  <a:srgbClr val="FFFFFF"/>
                </a:solidFill>
                <a:effectLst>
                  <a:outerShdw blurRad="50800" dist="38100" dir="2700000" algn="tl" rotWithShape="0">
                    <a:prstClr val="black">
                      <a:alpha val="40000"/>
                    </a:prstClr>
                  </a:outerShdw>
                </a:effectLst>
              </a:rPr>
              <a:t> (780-407-1877)</a:t>
            </a:r>
          </a:p>
          <a:p>
            <a:pPr algn="ctr"/>
            <a:endParaRPr lang="en-US" sz="2800" dirty="0">
              <a:solidFill>
                <a:srgbClr val="FFFFFF"/>
              </a:solidFill>
              <a:effectLst>
                <a:outerShdw blurRad="50800" dist="38100" dir="2700000" algn="tl" rotWithShape="0">
                  <a:prstClr val="black">
                    <a:alpha val="40000"/>
                  </a:prstClr>
                </a:outerShdw>
              </a:effectLst>
            </a:endParaRPr>
          </a:p>
          <a:p>
            <a:pPr algn="ctr"/>
            <a:r>
              <a:rPr lang="en-US" sz="2800" dirty="0" smtClean="0">
                <a:solidFill>
                  <a:srgbClr val="FFFFFF"/>
                </a:solidFill>
                <a:effectLst>
                  <a:outerShdw blurRad="50800" dist="38100" dir="2700000" algn="tl" rotWithShape="0">
                    <a:prstClr val="black">
                      <a:alpha val="40000"/>
                    </a:prstClr>
                  </a:outerShdw>
                </a:effectLst>
              </a:rPr>
              <a:t>Any other committee member</a:t>
            </a:r>
          </a:p>
        </p:txBody>
      </p:sp>
    </p:spTree>
    <p:extLst>
      <p:ext uri="{BB962C8B-B14F-4D97-AF65-F5344CB8AC3E}">
        <p14:creationId xmlns:p14="http://schemas.microsoft.com/office/powerpoint/2010/main" val="1213574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50800" dist="38100" dir="2700000" algn="tl" rotWithShape="0">
                    <a:prstClr val="black">
                      <a:alpha val="40000"/>
                    </a:prstClr>
                  </a:outerShdw>
                </a:effectLst>
              </a:rPr>
              <a:t>The past year</a:t>
            </a:r>
            <a:endParaRPr lang="en-US" dirty="0">
              <a:effectLst>
                <a:outerShdw blurRad="50800" dist="38100" dir="2700000" algn="tl" rotWithShape="0">
                  <a:prstClr val="black">
                    <a:alpha val="40000"/>
                  </a:prstClr>
                </a:outerShdw>
              </a:effectLst>
            </a:endParaRPr>
          </a:p>
        </p:txBody>
      </p:sp>
      <p:pic>
        <p:nvPicPr>
          <p:cNvPr id="4" name="Picture 3" descr="calendar2.jpeg"/>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8748585" cy="6858000"/>
          </a:xfrm>
          <a:prstGeom prst="rect">
            <a:avLst/>
          </a:prstGeom>
        </p:spPr>
      </p:pic>
    </p:spTree>
    <p:extLst>
      <p:ext uri="{BB962C8B-B14F-4D97-AF65-F5344CB8AC3E}">
        <p14:creationId xmlns:p14="http://schemas.microsoft.com/office/powerpoint/2010/main" val="23944516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7817" y="1578820"/>
            <a:ext cx="7127226" cy="4494703"/>
          </a:xfrm>
        </p:spPr>
        <p:txBody>
          <a:bodyPr>
            <a:normAutofit lnSpcReduction="10000"/>
          </a:bodyPr>
          <a:lstStyle/>
          <a:p>
            <a:pPr marL="285750" indent="-285750" algn="l">
              <a:lnSpc>
                <a:spcPct val="120000"/>
              </a:lnSpc>
              <a:buFont typeface="Wingdings" charset="2"/>
              <a:buChar char="²"/>
            </a:pPr>
            <a:r>
              <a:rPr lang="en-US" dirty="0" smtClean="0">
                <a:effectLst>
                  <a:outerShdw blurRad="50800" dist="38100" dir="2700000" algn="tl" rotWithShape="0">
                    <a:prstClr val="black">
                      <a:alpha val="40000"/>
                    </a:prstClr>
                  </a:outerShdw>
                </a:effectLst>
              </a:rPr>
              <a:t>July – Welcome BBQ</a:t>
            </a:r>
          </a:p>
          <a:p>
            <a:pPr marL="285750" indent="-285750" algn="l">
              <a:lnSpc>
                <a:spcPct val="120000"/>
              </a:lnSpc>
              <a:buFont typeface="Wingdings" charset="2"/>
              <a:buChar char="²"/>
            </a:pPr>
            <a:r>
              <a:rPr lang="en-US" dirty="0" smtClean="0">
                <a:effectLst>
                  <a:outerShdw blurRad="50800" dist="38100" dir="2700000" algn="tl" rotWithShape="0">
                    <a:prstClr val="black">
                      <a:alpha val="40000"/>
                    </a:prstClr>
                  </a:outerShdw>
                </a:effectLst>
              </a:rPr>
              <a:t>August – AKT 24 exam</a:t>
            </a:r>
          </a:p>
          <a:p>
            <a:pPr marL="285750" indent="-285750" algn="l">
              <a:lnSpc>
                <a:spcPct val="120000"/>
              </a:lnSpc>
              <a:buFont typeface="Wingdings" charset="2"/>
              <a:buChar char="²"/>
            </a:pPr>
            <a:r>
              <a:rPr lang="en-US" dirty="0" smtClean="0">
                <a:effectLst>
                  <a:outerShdw blurRad="50800" dist="38100" dir="2700000" algn="tl" rotWithShape="0">
                    <a:prstClr val="black">
                      <a:alpha val="40000"/>
                    </a:prstClr>
                  </a:outerShdw>
                </a:effectLst>
              </a:rPr>
              <a:t>September – </a:t>
            </a:r>
            <a:r>
              <a:rPr lang="en-US" dirty="0" smtClean="0">
                <a:effectLst>
                  <a:outerShdw blurRad="50800" dist="38100" dir="2700000" algn="tl" rotWithShape="0">
                    <a:prstClr val="black">
                      <a:alpha val="40000"/>
                    </a:prstClr>
                  </a:outerShdw>
                </a:effectLst>
              </a:rPr>
              <a:t>ICRE, Simulation program starts, ½ day starts</a:t>
            </a:r>
            <a:endParaRPr lang="en-US" dirty="0" smtClean="0">
              <a:effectLst>
                <a:outerShdw blurRad="50800" dist="38100" dir="2700000" algn="tl" rotWithShape="0">
                  <a:prstClr val="black">
                    <a:alpha val="40000"/>
                  </a:prstClr>
                </a:outerShdw>
              </a:effectLst>
            </a:endParaRPr>
          </a:p>
          <a:p>
            <a:pPr marL="285750" indent="-285750" algn="l">
              <a:lnSpc>
                <a:spcPct val="120000"/>
              </a:lnSpc>
              <a:buFont typeface="Wingdings" charset="2"/>
              <a:buChar char="²"/>
            </a:pPr>
            <a:r>
              <a:rPr lang="en-US" dirty="0" smtClean="0">
                <a:effectLst>
                  <a:outerShdw blurRad="50800" dist="38100" dir="2700000" algn="tl" rotWithShape="0">
                    <a:prstClr val="black">
                      <a:alpha val="40000"/>
                    </a:prstClr>
                  </a:outerShdw>
                </a:effectLst>
              </a:rPr>
              <a:t>October – LMCC – II exam (PGY2), AKT 6 </a:t>
            </a:r>
            <a:r>
              <a:rPr lang="en-US" dirty="0" smtClean="0">
                <a:effectLst>
                  <a:outerShdw blurRad="50800" dist="38100" dir="2700000" algn="tl" rotWithShape="0">
                    <a:prstClr val="black">
                      <a:alpha val="40000"/>
                    </a:prstClr>
                  </a:outerShdw>
                </a:effectLst>
              </a:rPr>
              <a:t>exam, ACRM</a:t>
            </a:r>
            <a:endParaRPr lang="en-US" dirty="0" smtClean="0">
              <a:effectLst>
                <a:outerShdw blurRad="50800" dist="38100" dir="2700000" algn="tl" rotWithShape="0">
                  <a:prstClr val="black">
                    <a:alpha val="40000"/>
                  </a:prstClr>
                </a:outerShdw>
              </a:effectLst>
            </a:endParaRPr>
          </a:p>
          <a:p>
            <a:pPr marL="285750" indent="-285750" algn="l">
              <a:lnSpc>
                <a:spcPct val="120000"/>
              </a:lnSpc>
              <a:buFont typeface="Wingdings" charset="2"/>
              <a:buChar char="²"/>
            </a:pPr>
            <a:r>
              <a:rPr lang="en-US" dirty="0" smtClean="0">
                <a:effectLst>
                  <a:outerShdw blurRad="50800" dist="38100" dir="2700000" algn="tl" rotWithShape="0">
                    <a:prstClr val="black">
                      <a:alpha val="40000"/>
                    </a:prstClr>
                  </a:outerShdw>
                </a:effectLst>
              </a:rPr>
              <a:t>November – Practice </a:t>
            </a:r>
            <a:r>
              <a:rPr lang="en-US" dirty="0">
                <a:effectLst>
                  <a:outerShdw blurRad="50800" dist="38100" dir="2700000" algn="tl" rotWithShape="0">
                    <a:prstClr val="black">
                      <a:alpha val="40000"/>
                    </a:prstClr>
                  </a:outerShdw>
                </a:effectLst>
              </a:rPr>
              <a:t>o</a:t>
            </a:r>
            <a:r>
              <a:rPr lang="en-US" dirty="0" smtClean="0">
                <a:effectLst>
                  <a:outerShdw blurRad="50800" dist="38100" dir="2700000" algn="tl" rotWithShape="0">
                    <a:prstClr val="black">
                      <a:alpha val="40000"/>
                    </a:prstClr>
                  </a:outerShdw>
                </a:effectLst>
              </a:rPr>
              <a:t>ral exam (all residents)</a:t>
            </a:r>
          </a:p>
          <a:p>
            <a:pPr marL="285750" indent="-285750" algn="l">
              <a:lnSpc>
                <a:spcPct val="120000"/>
              </a:lnSpc>
              <a:buFont typeface="Wingdings" charset="2"/>
              <a:buChar char="²"/>
            </a:pPr>
            <a:r>
              <a:rPr lang="en-US" dirty="0" smtClean="0">
                <a:effectLst>
                  <a:outerShdw blurRad="50800" dist="38100" dir="2700000" algn="tl" rotWithShape="0">
                    <a:prstClr val="black">
                      <a:alpha val="40000"/>
                    </a:prstClr>
                  </a:outerShdw>
                </a:effectLst>
              </a:rPr>
              <a:t>December – ½ day written exam (all residents)</a:t>
            </a:r>
          </a:p>
          <a:p>
            <a:pPr marL="285750" indent="-285750" algn="l">
              <a:lnSpc>
                <a:spcPct val="120000"/>
              </a:lnSpc>
              <a:buFont typeface="Wingdings" charset="2"/>
              <a:buChar char="²"/>
            </a:pPr>
            <a:r>
              <a:rPr lang="en-US" dirty="0" smtClean="0">
                <a:effectLst>
                  <a:outerShdw blurRad="50800" dist="38100" dir="2700000" algn="tl" rotWithShape="0">
                    <a:prstClr val="black">
                      <a:alpha val="40000"/>
                    </a:prstClr>
                  </a:outerShdw>
                </a:effectLst>
              </a:rPr>
              <a:t>January </a:t>
            </a:r>
            <a:r>
              <a:rPr lang="en-US" dirty="0" smtClean="0">
                <a:effectLst>
                  <a:outerShdw blurRad="50800" dist="38100" dir="2700000" algn="tl" rotWithShape="0">
                    <a:prstClr val="black">
                      <a:alpha val="40000"/>
                    </a:prstClr>
                  </a:outerShdw>
                </a:effectLst>
              </a:rPr>
              <a:t>– Resident </a:t>
            </a:r>
            <a:r>
              <a:rPr lang="en-US" dirty="0">
                <a:effectLst>
                  <a:outerShdw blurRad="50800" dist="38100" dir="2700000" algn="tl" rotWithShape="0">
                    <a:prstClr val="black">
                      <a:alpha val="40000"/>
                    </a:prstClr>
                  </a:outerShdw>
                </a:effectLst>
              </a:rPr>
              <a:t>w</a:t>
            </a:r>
            <a:r>
              <a:rPr lang="en-US" dirty="0" smtClean="0">
                <a:effectLst>
                  <a:outerShdw blurRad="50800" dist="38100" dir="2700000" algn="tl" rotWithShape="0">
                    <a:prstClr val="black">
                      <a:alpha val="40000"/>
                    </a:prstClr>
                  </a:outerShdw>
                </a:effectLst>
              </a:rPr>
              <a:t>ellbeing retreat</a:t>
            </a:r>
            <a:endParaRPr lang="en-US" dirty="0" smtClean="0">
              <a:effectLst>
                <a:outerShdw blurRad="50800" dist="38100" dir="2700000" algn="tl" rotWithShape="0">
                  <a:prstClr val="black">
                    <a:alpha val="40000"/>
                  </a:prstClr>
                </a:outerShdw>
              </a:effectLst>
            </a:endParaRPr>
          </a:p>
          <a:p>
            <a:pPr marL="285750" indent="-285750" algn="l">
              <a:lnSpc>
                <a:spcPct val="120000"/>
              </a:lnSpc>
              <a:buFont typeface="Wingdings" charset="2"/>
              <a:buChar char="²"/>
            </a:pPr>
            <a:r>
              <a:rPr lang="en-US" dirty="0" smtClean="0">
                <a:effectLst>
                  <a:outerShdw blurRad="50800" dist="38100" dir="2700000" algn="tl" rotWithShape="0">
                    <a:prstClr val="black">
                      <a:alpha val="40000"/>
                    </a:prstClr>
                  </a:outerShdw>
                </a:effectLst>
              </a:rPr>
              <a:t>February – </a:t>
            </a:r>
            <a:r>
              <a:rPr lang="en-US" dirty="0" err="1" smtClean="0">
                <a:effectLst>
                  <a:outerShdw blurRad="50800" dist="38100" dir="2700000" algn="tl" rotWithShape="0">
                    <a:prstClr val="black">
                      <a:alpha val="40000"/>
                    </a:prstClr>
                  </a:outerShdw>
                </a:effectLst>
              </a:rPr>
              <a:t>CaRMS</a:t>
            </a:r>
            <a:r>
              <a:rPr lang="en-US" dirty="0" smtClean="0">
                <a:effectLst>
                  <a:outerShdw blurRad="50800" dist="38100" dir="2700000" algn="tl" rotWithShape="0">
                    <a:prstClr val="black">
                      <a:alpha val="40000"/>
                    </a:prstClr>
                  </a:outerShdw>
                </a:effectLst>
              </a:rPr>
              <a:t> </a:t>
            </a:r>
            <a:r>
              <a:rPr lang="en-US" dirty="0" smtClean="0">
                <a:effectLst>
                  <a:outerShdw blurRad="50800" dist="38100" dir="2700000" algn="tl" rotWithShape="0">
                    <a:prstClr val="black">
                      <a:alpha val="40000"/>
                    </a:prstClr>
                  </a:outerShdw>
                </a:effectLst>
              </a:rPr>
              <a:t>interviews, “Making the Mark”</a:t>
            </a:r>
            <a:endParaRPr lang="en-US" dirty="0" smtClean="0">
              <a:effectLst>
                <a:outerShdw blurRad="50800" dist="38100" dir="2700000" algn="tl" rotWithShape="0">
                  <a:prstClr val="black">
                    <a:alpha val="40000"/>
                  </a:prstClr>
                </a:outerShdw>
              </a:effectLst>
            </a:endParaRPr>
          </a:p>
          <a:p>
            <a:pPr marL="285750" indent="-285750" algn="l">
              <a:lnSpc>
                <a:spcPct val="120000"/>
              </a:lnSpc>
              <a:buFont typeface="Wingdings" charset="2"/>
              <a:buChar char="²"/>
            </a:pPr>
            <a:r>
              <a:rPr lang="en-US" dirty="0" smtClean="0">
                <a:effectLst>
                  <a:outerShdw blurRad="50800" dist="38100" dir="2700000" algn="tl" rotWithShape="0">
                    <a:prstClr val="black">
                      <a:alpha val="40000"/>
                    </a:prstClr>
                  </a:outerShdw>
                </a:effectLst>
              </a:rPr>
              <a:t>March – </a:t>
            </a:r>
            <a:r>
              <a:rPr lang="en-US" dirty="0" err="1" smtClean="0">
                <a:effectLst>
                  <a:outerShdw blurRad="50800" dist="38100" dir="2700000" algn="tl" rotWithShape="0">
                    <a:prstClr val="black">
                      <a:alpha val="40000"/>
                    </a:prstClr>
                  </a:outerShdw>
                </a:effectLst>
              </a:rPr>
              <a:t>CaRMS</a:t>
            </a:r>
            <a:r>
              <a:rPr lang="en-US" dirty="0" smtClean="0">
                <a:effectLst>
                  <a:outerShdw blurRad="50800" dist="38100" dir="2700000" algn="tl" rotWithShape="0">
                    <a:prstClr val="black">
                      <a:alpha val="40000"/>
                    </a:prstClr>
                  </a:outerShdw>
                </a:effectLst>
              </a:rPr>
              <a:t> results, ABA practice </a:t>
            </a:r>
            <a:r>
              <a:rPr lang="en-US" dirty="0" smtClean="0">
                <a:effectLst>
                  <a:outerShdw blurRad="50800" dist="38100" dir="2700000" algn="tl" rotWithShape="0">
                    <a:prstClr val="black">
                      <a:alpha val="40000"/>
                    </a:prstClr>
                  </a:outerShdw>
                </a:effectLst>
              </a:rPr>
              <a:t>exam</a:t>
            </a:r>
            <a:endParaRPr lang="en-US" dirty="0" smtClean="0">
              <a:effectLst>
                <a:outerShdw blurRad="50800" dist="38100" dir="2700000" algn="tl" rotWithShape="0">
                  <a:prstClr val="black">
                    <a:alpha val="40000"/>
                  </a:prstClr>
                </a:outerShdw>
              </a:effectLst>
            </a:endParaRPr>
          </a:p>
          <a:p>
            <a:pPr marL="285750" indent="-285750" algn="l">
              <a:lnSpc>
                <a:spcPct val="120000"/>
              </a:lnSpc>
              <a:buFont typeface="Wingdings" charset="2"/>
              <a:buChar char="²"/>
            </a:pPr>
            <a:r>
              <a:rPr lang="en-US" dirty="0" smtClean="0">
                <a:effectLst>
                  <a:outerShdw blurRad="50800" dist="38100" dir="2700000" algn="tl" rotWithShape="0">
                    <a:prstClr val="black">
                      <a:alpha val="40000"/>
                    </a:prstClr>
                  </a:outerShdw>
                </a:effectLst>
              </a:rPr>
              <a:t>April – RC written exam, practice oral exams</a:t>
            </a:r>
          </a:p>
          <a:p>
            <a:pPr marL="285750" indent="-285750" algn="l">
              <a:lnSpc>
                <a:spcPct val="120000"/>
              </a:lnSpc>
              <a:buFont typeface="Wingdings" charset="2"/>
              <a:buChar char="²"/>
            </a:pPr>
            <a:r>
              <a:rPr lang="en-US" dirty="0" smtClean="0">
                <a:effectLst>
                  <a:outerShdw blurRad="50800" dist="38100" dir="2700000" algn="tl" rotWithShape="0">
                    <a:prstClr val="black">
                      <a:alpha val="40000"/>
                    </a:prstClr>
                  </a:outerShdw>
                </a:effectLst>
              </a:rPr>
              <a:t>May – Research Day</a:t>
            </a:r>
          </a:p>
          <a:p>
            <a:pPr marL="285750" indent="-285750" algn="l">
              <a:lnSpc>
                <a:spcPct val="120000"/>
              </a:lnSpc>
              <a:buFont typeface="Wingdings" charset="2"/>
              <a:buChar char="²"/>
            </a:pPr>
            <a:r>
              <a:rPr lang="en-US" dirty="0" smtClean="0">
                <a:effectLst>
                  <a:outerShdw blurRad="50800" dist="38100" dir="2700000" algn="tl" rotWithShape="0">
                    <a:prstClr val="black">
                      <a:alpha val="40000"/>
                    </a:prstClr>
                  </a:outerShdw>
                </a:effectLst>
              </a:rPr>
              <a:t>June – RC oral exams, ½ day written exam, </a:t>
            </a:r>
            <a:r>
              <a:rPr lang="en-US" dirty="0" smtClean="0">
                <a:effectLst>
                  <a:outerShdw blurRad="50800" dist="38100" dir="2700000" algn="tl" rotWithShape="0">
                    <a:prstClr val="black">
                      <a:alpha val="40000"/>
                    </a:prstClr>
                  </a:outerShdw>
                </a:effectLst>
              </a:rPr>
              <a:t>CAS, Portfolio workshop</a:t>
            </a:r>
          </a:p>
          <a:p>
            <a:pPr algn="l"/>
            <a:endParaRPr lang="en-US" dirty="0">
              <a:effectLst>
                <a:outerShdw blurRad="50800" dist="38100" dir="2700000" algn="tl" rotWithShape="0">
                  <a:prstClr val="black">
                    <a:alpha val="40000"/>
                  </a:prstClr>
                </a:outerShdw>
              </a:effectLst>
            </a:endParaRPr>
          </a:p>
        </p:txBody>
      </p:sp>
      <p:sp>
        <p:nvSpPr>
          <p:cNvPr id="2" name="TextBox 1"/>
          <p:cNvSpPr txBox="1"/>
          <p:nvPr/>
        </p:nvSpPr>
        <p:spPr>
          <a:xfrm>
            <a:off x="1973834" y="360000"/>
            <a:ext cx="5124460" cy="830997"/>
          </a:xfrm>
          <a:prstGeom prst="rect">
            <a:avLst/>
          </a:prstGeom>
          <a:noFill/>
        </p:spPr>
        <p:txBody>
          <a:bodyPr wrap="square" rtlCol="0">
            <a:spAutoFit/>
          </a:bodyPr>
          <a:lstStyle/>
          <a:p>
            <a:r>
              <a:rPr lang="en-US" sz="4800" dirty="0" smtClean="0">
                <a:solidFill>
                  <a:schemeClr val="bg1"/>
                </a:solidFill>
                <a:effectLst>
                  <a:outerShdw blurRad="50800" dist="38100" dir="2700000" algn="tl" rotWithShape="0">
                    <a:prstClr val="black">
                      <a:alpha val="40000"/>
                    </a:prstClr>
                  </a:outerShdw>
                </a:effectLst>
              </a:rPr>
              <a:t>The year in review</a:t>
            </a:r>
            <a:endParaRPr lang="en-US" sz="4800"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9355822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humb-taam-90x90.gif"/>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1478384" y="2695549"/>
            <a:ext cx="1981630" cy="1981630"/>
          </a:xfrm>
          <a:ln>
            <a:noFill/>
          </a:ln>
        </p:spPr>
      </p:pic>
      <p:cxnSp>
        <p:nvCxnSpPr>
          <p:cNvPr id="9" name="Straight Connector 8"/>
          <p:cNvCxnSpPr/>
          <p:nvPr/>
        </p:nvCxnSpPr>
        <p:spPr>
          <a:xfrm flipH="1">
            <a:off x="1847356" y="5298829"/>
            <a:ext cx="6548217"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222096" y="641472"/>
            <a:ext cx="8699818" cy="923330"/>
          </a:xfrm>
          <a:prstGeom prst="rect">
            <a:avLst/>
          </a:prstGeom>
          <a:noFill/>
          <a:effectLst>
            <a:outerShdw blurRad="50800" dist="38100" dir="2700000" algn="tl" rotWithShape="0">
              <a:srgbClr val="000000">
                <a:alpha val="43000"/>
              </a:srgbClr>
            </a:outerShdw>
          </a:effectLst>
        </p:spPr>
        <p:txBody>
          <a:bodyPr wrap="non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Associate Program Director</a:t>
            </a:r>
            <a:endPar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1" name="Rectangle 10"/>
          <p:cNvSpPr/>
          <p:nvPr/>
        </p:nvSpPr>
        <p:spPr>
          <a:xfrm>
            <a:off x="4710274" y="4136068"/>
            <a:ext cx="4433726" cy="830997"/>
          </a:xfrm>
          <a:prstGeom prst="rect">
            <a:avLst/>
          </a:prstGeom>
          <a:noFill/>
          <a:effectLst>
            <a:outerShdw blurRad="50800" dist="38100" dir="2700000" algn="tl" rotWithShape="0">
              <a:srgbClr val="000000">
                <a:alpha val="43000"/>
              </a:srgbClr>
            </a:outerShdw>
          </a:effectLst>
        </p:spPr>
        <p:txBody>
          <a:bodyPr wrap="none" lIns="91440" tIns="45720" rIns="91440" bIns="45720">
            <a:spAutoFit/>
          </a:bodyPr>
          <a:lstStyle/>
          <a:p>
            <a:r>
              <a:rPr lang="en-US" sz="4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Dr. Jason </a:t>
            </a:r>
            <a:r>
              <a:rPr lang="en-US" sz="48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Taam</a:t>
            </a:r>
            <a:endParaRPr lang="en-US" sz="4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4061409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806863" y="2250065"/>
            <a:ext cx="1981630" cy="1920571"/>
          </a:xfrm>
          <a:ln>
            <a:noFill/>
          </a:ln>
        </p:spPr>
      </p:pic>
      <p:cxnSp>
        <p:nvCxnSpPr>
          <p:cNvPr id="9" name="Straight Connector 8"/>
          <p:cNvCxnSpPr/>
          <p:nvPr/>
        </p:nvCxnSpPr>
        <p:spPr>
          <a:xfrm flipH="1">
            <a:off x="1847356" y="5298829"/>
            <a:ext cx="6548217"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728920" y="641472"/>
            <a:ext cx="5686172" cy="923330"/>
          </a:xfrm>
          <a:prstGeom prst="rect">
            <a:avLst/>
          </a:prstGeom>
          <a:noFill/>
          <a:effectLst>
            <a:outerShdw blurRad="50800" dist="38100" dir="2700000" algn="tl" rotWithShape="0">
              <a:srgbClr val="000000">
                <a:alpha val="43000"/>
              </a:srgbClr>
            </a:outerShdw>
          </a:effectLst>
        </p:spPr>
        <p:txBody>
          <a:bodyPr wrap="non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Research Director</a:t>
            </a:r>
            <a:endPar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1" name="Rectangle 10"/>
          <p:cNvSpPr/>
          <p:nvPr/>
        </p:nvSpPr>
        <p:spPr>
          <a:xfrm>
            <a:off x="2788493" y="4170636"/>
            <a:ext cx="6173485" cy="830997"/>
          </a:xfrm>
          <a:prstGeom prst="rect">
            <a:avLst/>
          </a:prstGeom>
          <a:noFill/>
          <a:effectLst>
            <a:outerShdw blurRad="50800" dist="38100" dir="2700000" algn="tl" rotWithShape="0">
              <a:srgbClr val="000000">
                <a:alpha val="43000"/>
              </a:srgbClr>
            </a:outerShdw>
          </a:effectLst>
        </p:spPr>
        <p:txBody>
          <a:bodyPr wrap="none" lIns="91440" tIns="45720" rIns="91440" bIns="45720">
            <a:spAutoFit/>
          </a:bodyPr>
          <a:lstStyle/>
          <a:p>
            <a:r>
              <a:rPr lang="en-US" sz="4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Dr. </a:t>
            </a:r>
            <a:r>
              <a:rPr lang="en-US" sz="48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Ferrante</a:t>
            </a:r>
            <a:r>
              <a:rPr lang="en-US"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sz="48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Gragasin</a:t>
            </a:r>
            <a:endParaRPr lang="en-US" sz="4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1725358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6000" dirty="0" smtClean="0">
                <a:solidFill>
                  <a:schemeClr val="accent2">
                    <a:lumMod val="50000"/>
                  </a:schemeClr>
                </a:solidFill>
                <a:effectLst>
                  <a:outerShdw blurRad="50800" dist="38100" dir="2700000" algn="tl" rotWithShape="0">
                    <a:srgbClr val="000000">
                      <a:alpha val="43000"/>
                    </a:srgbClr>
                  </a:outerShdw>
                </a:effectLst>
              </a:rPr>
              <a:t>Exam Success!</a:t>
            </a:r>
            <a:endParaRPr lang="en-US" sz="6000" dirty="0">
              <a:solidFill>
                <a:schemeClr val="accent2">
                  <a:lumMod val="50000"/>
                </a:schemeClr>
              </a:solidFill>
              <a:effectLst>
                <a:outerShdw blurRad="50800" dist="38100" dir="2700000" algn="tl" rotWithShape="0">
                  <a:srgbClr val="000000">
                    <a:alpha val="43000"/>
                  </a:srgbClr>
                </a:outerShdw>
              </a:effectLst>
            </a:endParaRPr>
          </a:p>
        </p:txBody>
      </p:sp>
      <p:sp>
        <p:nvSpPr>
          <p:cNvPr id="3" name="Text Placeholder 2"/>
          <p:cNvSpPr>
            <a:spLocks noGrp="1"/>
          </p:cNvSpPr>
          <p:nvPr>
            <p:ph type="body" sz="half" idx="2"/>
          </p:nvPr>
        </p:nvSpPr>
        <p:spPr>
          <a:xfrm>
            <a:off x="5051425" y="3183630"/>
            <a:ext cx="3635375" cy="2971107"/>
          </a:xfrm>
        </p:spPr>
        <p:txBody>
          <a:bodyPr>
            <a:normAutofit fontScale="92500"/>
          </a:bodyPr>
          <a:lstStyle/>
          <a:p>
            <a:r>
              <a:rPr lang="en-US" sz="3200" dirty="0" smtClean="0">
                <a:solidFill>
                  <a:schemeClr val="accent2">
                    <a:lumMod val="75000"/>
                  </a:schemeClr>
                </a:solidFill>
                <a:effectLst>
                  <a:outerShdw blurRad="50800" dist="38100" dir="2700000" algn="tl" rotWithShape="0">
                    <a:srgbClr val="000000">
                      <a:alpha val="43000"/>
                    </a:srgbClr>
                  </a:outerShdw>
                </a:effectLst>
              </a:rPr>
              <a:t>All PGY5 residents pass RCPSC exams!</a:t>
            </a:r>
          </a:p>
          <a:p>
            <a:endParaRPr lang="en-US" dirty="0">
              <a:solidFill>
                <a:schemeClr val="accent2">
                  <a:lumMod val="75000"/>
                </a:schemeClr>
              </a:solidFill>
              <a:effectLst>
                <a:outerShdw blurRad="50800" dist="38100" dir="2700000" algn="tl" rotWithShape="0">
                  <a:srgbClr val="000000">
                    <a:alpha val="43000"/>
                  </a:srgbClr>
                </a:outerShdw>
              </a:effectLst>
            </a:endParaRPr>
          </a:p>
          <a:p>
            <a:endParaRPr lang="en-US" dirty="0" smtClean="0">
              <a:solidFill>
                <a:schemeClr val="accent2">
                  <a:lumMod val="75000"/>
                </a:schemeClr>
              </a:solidFill>
              <a:effectLst>
                <a:outerShdw blurRad="50800" dist="38100" dir="2700000" algn="tl" rotWithShape="0">
                  <a:srgbClr val="000000">
                    <a:alpha val="43000"/>
                  </a:srgbClr>
                </a:outerShdw>
              </a:effectLst>
            </a:endParaRPr>
          </a:p>
          <a:p>
            <a:r>
              <a:rPr lang="en-US" sz="3200" dirty="0" smtClean="0">
                <a:solidFill>
                  <a:schemeClr val="accent2">
                    <a:lumMod val="75000"/>
                  </a:schemeClr>
                </a:solidFill>
                <a:effectLst>
                  <a:outerShdw blurRad="50800" dist="38100" dir="2700000" algn="tl" rotWithShape="0">
                    <a:srgbClr val="000000">
                      <a:alpha val="43000"/>
                    </a:srgbClr>
                  </a:outerShdw>
                </a:effectLst>
              </a:rPr>
              <a:t>Both FP-A residents complete!</a:t>
            </a:r>
            <a:endParaRPr lang="en-US" sz="3200" dirty="0">
              <a:solidFill>
                <a:schemeClr val="accent2">
                  <a:lumMod val="75000"/>
                </a:schemeClr>
              </a:solidFill>
              <a:effectLst>
                <a:outerShdw blurRad="50800" dist="38100" dir="2700000" algn="tl" rotWithShape="0">
                  <a:srgbClr val="000000">
                    <a:alpha val="43000"/>
                  </a:srgbClr>
                </a:outerShdw>
              </a:effectLst>
            </a:endParaRPr>
          </a:p>
        </p:txBody>
      </p:sp>
      <p:pic>
        <p:nvPicPr>
          <p:cNvPr id="8" name="Picture Placeholder 7" descr="1346988057568_5a0e6.pn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278" b="-12278"/>
          <a:stretch>
            <a:fillRect/>
          </a:stretch>
        </p:blipFill>
        <p:spPr>
          <a:xfrm>
            <a:off x="488950" y="2590800"/>
            <a:ext cx="4006850" cy="4006850"/>
          </a:xfrm>
          <a:ln>
            <a:noFill/>
          </a:ln>
        </p:spPr>
      </p:pic>
      <p:pic>
        <p:nvPicPr>
          <p:cNvPr id="10" name="Picture Placeholder 9" descr="award-trophies-trophy2.jpeg"/>
          <p:cNvPicPr>
            <a:picLocks noGrp="1" noChangeAspect="1"/>
          </p:cNvPicPr>
          <p:nvPr>
            <p:ph type="pic" sz="quarter" idx="14"/>
          </p:nvPr>
        </p:nvPicPr>
        <p:blipFill rotWithShape="1">
          <a:blip r:embed="rId4" cstate="print">
            <a:extLst>
              <a:ext uri="{28A0092B-C50C-407E-A947-70E740481C1C}">
                <a14:useLocalDpi xmlns:a14="http://schemas.microsoft.com/office/drawing/2010/main" val="0"/>
              </a:ext>
            </a:extLst>
          </a:blip>
          <a:srcRect l="-10522" t="-12833" r="-10035" b="20558"/>
          <a:stretch/>
        </p:blipFill>
        <p:spPr>
          <a:xfrm>
            <a:off x="2479675" y="989729"/>
            <a:ext cx="1511934" cy="1524871"/>
          </a:xfrm>
          <a:ln>
            <a:noFill/>
          </a:ln>
        </p:spPr>
      </p:pic>
      <p:pic>
        <p:nvPicPr>
          <p:cNvPr id="9" name="Picture Placeholder 8" descr="Miller's Anesthesia.jpeg"/>
          <p:cNvPicPr>
            <a:picLocks noGrp="1" noChangeAspect="1"/>
          </p:cNvPicPr>
          <p:nvPr>
            <p:ph type="pic" sz="quarter" idx="15"/>
          </p:nvPr>
        </p:nvPicPr>
        <p:blipFill rotWithShape="1">
          <a:blip r:embed="rId5">
            <a:extLst>
              <a:ext uri="{28A0092B-C50C-407E-A947-70E740481C1C}">
                <a14:useLocalDpi xmlns:a14="http://schemas.microsoft.com/office/drawing/2010/main" val="0"/>
              </a:ext>
            </a:extLst>
          </a:blip>
          <a:srcRect b="22600"/>
          <a:stretch/>
        </p:blipFill>
        <p:spPr>
          <a:ln>
            <a:noFill/>
          </a:ln>
        </p:spPr>
      </p:pic>
    </p:spTree>
    <p:extLst>
      <p:ext uri="{BB962C8B-B14F-4D97-AF65-F5344CB8AC3E}">
        <p14:creationId xmlns:p14="http://schemas.microsoft.com/office/powerpoint/2010/main" val="11322113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381001"/>
            <a:ext cx="4361611" cy="1565467"/>
          </a:xfrm>
          <a:effectLst>
            <a:outerShdw blurRad="50800" dist="38100" dir="2700000" algn="tl" rotWithShape="0">
              <a:srgbClr val="000000">
                <a:alpha val="43000"/>
              </a:srgbClr>
            </a:outerShdw>
          </a:effectLst>
        </p:spPr>
        <p:txBody>
          <a:bodyPr anchor="ctr"/>
          <a:lstStyle/>
          <a:p>
            <a:pPr algn="ctr"/>
            <a:r>
              <a:rPr lang="en-US" sz="4800" dirty="0" smtClean="0">
                <a:solidFill>
                  <a:schemeClr val="accent2">
                    <a:lumMod val="50000"/>
                  </a:schemeClr>
                </a:solidFill>
              </a:rPr>
              <a:t>Research Day</a:t>
            </a:r>
            <a:endParaRPr lang="en-US" sz="4800" dirty="0">
              <a:solidFill>
                <a:schemeClr val="accent2">
                  <a:lumMod val="50000"/>
                </a:schemeClr>
              </a:solidFill>
            </a:endParaRPr>
          </a:p>
        </p:txBody>
      </p:sp>
      <p:sp>
        <p:nvSpPr>
          <p:cNvPr id="3" name="Text Placeholder 2"/>
          <p:cNvSpPr>
            <a:spLocks noGrp="1"/>
          </p:cNvSpPr>
          <p:nvPr>
            <p:ph type="body" sz="half" idx="2"/>
          </p:nvPr>
        </p:nvSpPr>
        <p:spPr>
          <a:xfrm>
            <a:off x="263908" y="5064115"/>
            <a:ext cx="8508753" cy="1369126"/>
          </a:xfrm>
          <a:effectLst>
            <a:outerShdw blurRad="50800" dist="38100" dir="2700000" algn="tl" rotWithShape="0">
              <a:srgbClr val="000000">
                <a:alpha val="43000"/>
              </a:srgbClr>
            </a:outerShdw>
          </a:effectLst>
        </p:spPr>
        <p:txBody>
          <a:bodyPr>
            <a:noAutofit/>
          </a:bodyPr>
          <a:lstStyle/>
          <a:p>
            <a:pPr algn="ctr"/>
            <a:r>
              <a:rPr lang="en-US" sz="36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Gelfan</a:t>
            </a:r>
            <a:r>
              <a:rPr 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&amp;</a:t>
            </a:r>
            <a:r>
              <a:rPr 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Bell Research &amp; Education Symposium</a:t>
            </a:r>
            <a:endPar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5" name="Picture Placeholder 4" descr="11-12-Residents.gif"/>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4494" b="-44494"/>
          <a:stretch>
            <a:fillRect/>
          </a:stretch>
        </p:blipFill>
        <p:spPr>
          <a:xfrm>
            <a:off x="-1" y="1039216"/>
            <a:ext cx="6449253" cy="4709500"/>
          </a:xfrm>
          <a:ln>
            <a:noFill/>
          </a:ln>
        </p:spPr>
      </p:pic>
      <p:sp>
        <p:nvSpPr>
          <p:cNvPr id="10" name="Circular Arrow 9"/>
          <p:cNvSpPr/>
          <p:nvPr/>
        </p:nvSpPr>
        <p:spPr>
          <a:xfrm>
            <a:off x="5542068" y="1814503"/>
            <a:ext cx="1979310" cy="5770697"/>
          </a:xfrm>
          <a:prstGeom prst="circularArrow">
            <a:avLst>
              <a:gd name="adj1" fmla="val 12500"/>
              <a:gd name="adj2" fmla="val 1142319"/>
              <a:gd name="adj3" fmla="val 20457681"/>
              <a:gd name="adj4" fmla="val 16371502"/>
              <a:gd name="adj5" fmla="val 125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737558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 Research at CAS</a:t>
            </a:r>
            <a:endParaRPr lang="en-US" dirty="0"/>
          </a:p>
        </p:txBody>
      </p:sp>
      <p:sp>
        <p:nvSpPr>
          <p:cNvPr id="3" name="Content Placeholder 2"/>
          <p:cNvSpPr>
            <a:spLocks noGrp="1"/>
          </p:cNvSpPr>
          <p:nvPr>
            <p:ph sz="half" idx="1"/>
          </p:nvPr>
        </p:nvSpPr>
        <p:spPr>
          <a:xfrm>
            <a:off x="234072" y="2784475"/>
            <a:ext cx="4177552" cy="3252788"/>
          </a:xfrm>
        </p:spPr>
        <p:txBody>
          <a:bodyPr>
            <a:normAutofit/>
          </a:bodyPr>
          <a:lstStyle/>
          <a:p>
            <a:pPr marL="0" indent="0" algn="ctr">
              <a:buNone/>
            </a:pPr>
            <a:r>
              <a:rPr lang="en-US" sz="3600" dirty="0" smtClean="0"/>
              <a:t>Dr. Angela Neufeld</a:t>
            </a:r>
          </a:p>
          <a:p>
            <a:pPr marL="0" indent="0" algn="ctr">
              <a:buNone/>
            </a:pPr>
            <a:r>
              <a:rPr lang="en-US" sz="2000" dirty="0" smtClean="0"/>
              <a:t>Our own Research Day winner</a:t>
            </a:r>
          </a:p>
          <a:p>
            <a:pPr marL="0" indent="0" algn="ctr">
              <a:buNone/>
            </a:pPr>
            <a:r>
              <a:rPr lang="en-US" sz="2000" dirty="0" smtClean="0"/>
              <a:t>Oral Presentation</a:t>
            </a:r>
          </a:p>
          <a:p>
            <a:pPr marL="0" indent="0" algn="ctr">
              <a:buNone/>
            </a:pPr>
            <a:r>
              <a:rPr lang="en-US" sz="2000" dirty="0" smtClean="0"/>
              <a:t>“Electrical Guidance of Tracheal Needle Placement in Human Cadavers”</a:t>
            </a:r>
          </a:p>
        </p:txBody>
      </p:sp>
      <p:pic>
        <p:nvPicPr>
          <p:cNvPr id="5" name="Content Placeholder 4" descr="2012 Annual Meeting.png"/>
          <p:cNvPicPr>
            <a:picLocks noGrp="1" noChangeAspect="1"/>
          </p:cNvPicPr>
          <p:nvPr>
            <p:ph sz="half" idx="2"/>
          </p:nvPr>
        </p:nvPicPr>
        <p:blipFill>
          <a:blip r:embed="rId3">
            <a:extLst>
              <a:ext uri="{28A0092B-C50C-407E-A947-70E740481C1C}">
                <a14:useLocalDpi xmlns:a14="http://schemas.microsoft.com/office/drawing/2010/main" val="0"/>
              </a:ext>
            </a:extLst>
          </a:blip>
          <a:srcRect l="6061" r="6061"/>
          <a:stretch>
            <a:fillRect/>
          </a:stretch>
        </p:blipFill>
        <p:spPr/>
      </p:pic>
    </p:spTree>
    <p:extLst>
      <p:ext uri="{BB962C8B-B14F-4D97-AF65-F5344CB8AC3E}">
        <p14:creationId xmlns:p14="http://schemas.microsoft.com/office/powerpoint/2010/main" val="9756263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641</TotalTime>
  <Words>814</Words>
  <Application>Microsoft Macintosh PowerPoint</Application>
  <PresentationFormat>On-screen Show (4:3)</PresentationFormat>
  <Paragraphs>136</Paragraphs>
  <Slides>21</Slides>
  <Notes>10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Genesis</vt:lpstr>
      <vt:lpstr>State of the Residency Program 2012</vt:lpstr>
      <vt:lpstr>PowerPoint Presentation</vt:lpstr>
      <vt:lpstr>The past year</vt:lpstr>
      <vt:lpstr>PowerPoint Presentation</vt:lpstr>
      <vt:lpstr>PowerPoint Presentation</vt:lpstr>
      <vt:lpstr>PowerPoint Presentation</vt:lpstr>
      <vt:lpstr>Exam Success!</vt:lpstr>
      <vt:lpstr>Research Day</vt:lpstr>
      <vt:lpstr>Resident Research at CAS</vt:lpstr>
      <vt:lpstr>Mentoring </vt:lpstr>
      <vt:lpstr>Now &amp; the future</vt:lpstr>
      <vt:lpstr>New Residents!</vt:lpstr>
      <vt:lpstr>Summer Lecture Series </vt:lpstr>
      <vt:lpstr>Portfolios</vt:lpstr>
      <vt:lpstr>Challenges</vt:lpstr>
      <vt:lpstr>Evaluation</vt:lpstr>
      <vt:lpstr>A.N.T.S.</vt:lpstr>
      <vt:lpstr>PowerPoint Presentation</vt:lpstr>
      <vt:lpstr>Residency Program Committee</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the Residency Program 2012</dc:title>
  <dc:creator>Brent MacNicol</dc:creator>
  <cp:lastModifiedBy>Brent MacNicol</cp:lastModifiedBy>
  <cp:revision>40</cp:revision>
  <dcterms:created xsi:type="dcterms:W3CDTF">2012-09-01T16:37:31Z</dcterms:created>
  <dcterms:modified xsi:type="dcterms:W3CDTF">2012-09-07T06:24:52Z</dcterms:modified>
</cp:coreProperties>
</file>