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9" r:id="rId2"/>
    <p:sldId id="258" r:id="rId3"/>
    <p:sldId id="269" r:id="rId4"/>
    <p:sldId id="277" r:id="rId5"/>
    <p:sldId id="274" r:id="rId6"/>
    <p:sldId id="282" r:id="rId7"/>
    <p:sldId id="280" r:id="rId8"/>
    <p:sldId id="275" r:id="rId9"/>
    <p:sldId id="276" r:id="rId10"/>
    <p:sldId id="270" r:id="rId11"/>
    <p:sldId id="263" r:id="rId12"/>
    <p:sldId id="283" r:id="rId13"/>
    <p:sldId id="284" r:id="rId14"/>
    <p:sldId id="285" r:id="rId15"/>
    <p:sldId id="286" r:id="rId16"/>
    <p:sldId id="287" r:id="rId17"/>
    <p:sldId id="264" r:id="rId18"/>
    <p:sldId id="265" r:id="rId19"/>
    <p:sldId id="290" r:id="rId20"/>
    <p:sldId id="289" r:id="rId21"/>
    <p:sldId id="288" r:id="rId22"/>
    <p:sldId id="268" r:id="rId23"/>
    <p:sldId id="26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53" autoAdjust="0"/>
  </p:normalViewPr>
  <p:slideViewPr>
    <p:cSldViewPr>
      <p:cViewPr varScale="1">
        <p:scale>
          <a:sx n="117" d="100"/>
          <a:sy n="117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99CD2-19FD-470B-AFD1-6679A2ABE506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CF68D-3854-4997-BD48-B8F3B7E8C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0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CF68D-3854-4997-BD48-B8F3B7E8C4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4166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CF68D-3854-4997-BD48-B8F3B7E8C46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20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CF68D-3854-4997-BD48-B8F3B7E8C46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437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CF68D-3854-4997-BD48-B8F3B7E8C46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95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CF68D-3854-4997-BD48-B8F3B7E8C46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547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CF68D-3854-4997-BD48-B8F3B7E8C46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35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CF68D-3854-4997-BD48-B8F3B7E8C46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521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CF68D-3854-4997-BD48-B8F3B7E8C46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47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CF68D-3854-4997-BD48-B8F3B7E8C46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970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CF68D-3854-4997-BD48-B8F3B7E8C46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970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CF68D-3854-4997-BD48-B8F3B7E8C46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97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CF68D-3854-4997-BD48-B8F3B7E8C4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430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CF68D-3854-4997-BD48-B8F3B7E8C46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47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CF68D-3854-4997-BD48-B8F3B7E8C46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9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CF68D-3854-4997-BD48-B8F3B7E8C4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58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CF68D-3854-4997-BD48-B8F3B7E8C4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17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CF68D-3854-4997-BD48-B8F3B7E8C4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18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CF68D-3854-4997-BD48-B8F3B7E8C4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43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CF68D-3854-4997-BD48-B8F3B7E8C4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87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CF68D-3854-4997-BD48-B8F3B7E8C4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81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CF68D-3854-4997-BD48-B8F3B7E8C46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4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371600"/>
            <a:ext cx="7635240" cy="3127375"/>
          </a:xfrm>
        </p:spPr>
        <p:txBody>
          <a:bodyPr anchor="b"/>
          <a:lstStyle>
            <a:lvl1pPr>
              <a:defRPr sz="48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3581400" y="936171"/>
            <a:ext cx="469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0" smtClean="0">
                <a:solidFill>
                  <a:schemeClr val="tx2"/>
                </a:solidFill>
                <a:latin typeface="+mj-lt"/>
              </a:rPr>
              <a:t>“</a:t>
            </a:r>
            <a:r>
              <a:rPr lang="en-US" b="0" i="1" smtClean="0">
                <a:solidFill>
                  <a:schemeClr val="tx2"/>
                </a:solidFill>
                <a:latin typeface="+mj-lt"/>
              </a:rPr>
              <a:t>Are we ready? – Tri-Council</a:t>
            </a:r>
            <a:r>
              <a:rPr lang="en-US" b="0" i="1" baseline="0" smtClean="0">
                <a:solidFill>
                  <a:schemeClr val="tx2"/>
                </a:solidFill>
                <a:latin typeface="+mj-lt"/>
              </a:rPr>
              <a:t> Monitoring Visit</a:t>
            </a:r>
            <a:r>
              <a:rPr lang="en-US" b="0" baseline="0" smtClean="0">
                <a:solidFill>
                  <a:schemeClr val="tx2"/>
                </a:solidFill>
                <a:latin typeface="+mj-lt"/>
              </a:rPr>
              <a:t>”</a:t>
            </a:r>
            <a:endParaRPr lang="en-US" b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554480"/>
            <a:ext cx="786384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65760" y="228600"/>
            <a:ext cx="7863840" cy="100584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3690937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76" y="2057400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609600" y="914400"/>
            <a:ext cx="4695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smtClean="0">
                <a:solidFill>
                  <a:schemeClr val="tx2"/>
                </a:solidFill>
                <a:latin typeface="+mj-lt"/>
              </a:rPr>
              <a:t>“</a:t>
            </a:r>
            <a:r>
              <a:rPr lang="en-US" b="0" i="1" smtClean="0">
                <a:solidFill>
                  <a:schemeClr val="tx2"/>
                </a:solidFill>
                <a:latin typeface="+mj-lt"/>
              </a:rPr>
              <a:t>Are we ready? – Tri-Council</a:t>
            </a:r>
            <a:r>
              <a:rPr lang="en-US" b="0" i="1" baseline="0" smtClean="0">
                <a:solidFill>
                  <a:schemeClr val="tx2"/>
                </a:solidFill>
                <a:latin typeface="+mj-lt"/>
              </a:rPr>
              <a:t> Monitoring Visit</a:t>
            </a:r>
            <a:r>
              <a:rPr lang="en-US" b="0" baseline="0" smtClean="0">
                <a:solidFill>
                  <a:schemeClr val="tx2"/>
                </a:solidFill>
                <a:latin typeface="+mj-lt"/>
              </a:rPr>
              <a:t>”</a:t>
            </a:r>
            <a:endParaRPr lang="en-US" b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536192"/>
            <a:ext cx="3749040" cy="4590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0560" y="1536192"/>
            <a:ext cx="3749040" cy="4590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535113"/>
            <a:ext cx="3749040" cy="639762"/>
          </a:xfrm>
          <a:ln>
            <a:solidFill>
              <a:schemeClr val="accent1">
                <a:shade val="50000"/>
              </a:schemeClr>
            </a:solidFill>
          </a:ln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2174875"/>
            <a:ext cx="3749040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0560" y="1535113"/>
            <a:ext cx="3749040" cy="639762"/>
          </a:xfrm>
          <a:ln>
            <a:solidFill>
              <a:schemeClr val="accent1">
                <a:shade val="50000"/>
              </a:schemeClr>
            </a:solidFill>
          </a:ln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80560" y="2174875"/>
            <a:ext cx="3749040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228600"/>
            <a:ext cx="78638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554480"/>
            <a:ext cx="786384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682954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827734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BEC18A0-D81B-4928-BDBE-57522E60FA4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49640" y="228600"/>
            <a:ext cx="461665" cy="5334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b="1" smtClean="0">
                <a:solidFill>
                  <a:schemeClr val="bg1"/>
                </a:solidFill>
              </a:rPr>
              <a:t>“Are</a:t>
            </a:r>
            <a:r>
              <a:rPr lang="en-US" b="1" baseline="0" smtClean="0">
                <a:solidFill>
                  <a:schemeClr val="bg1"/>
                </a:solidFill>
              </a:rPr>
              <a:t> We Ready?</a:t>
            </a:r>
            <a:r>
              <a:rPr lang="en-US" b="1" smtClean="0">
                <a:solidFill>
                  <a:schemeClr val="bg1"/>
                </a:solidFill>
              </a:rPr>
              <a:t>” </a:t>
            </a:r>
            <a:r>
              <a:rPr lang="en-US" b="1" dirty="0" smtClean="0">
                <a:solidFill>
                  <a:schemeClr val="bg1"/>
                </a:solidFill>
              </a:rPr>
              <a:t>Research Administration </a:t>
            </a:r>
            <a:r>
              <a:rPr lang="en-US" b="1" smtClean="0">
                <a:solidFill>
                  <a:schemeClr val="bg1"/>
                </a:solidFill>
              </a:rPr>
              <a:t>Day</a:t>
            </a:r>
            <a:r>
              <a:rPr lang="en-US" b="1" baseline="0" smtClean="0">
                <a:solidFill>
                  <a:schemeClr val="bg1"/>
                </a:solidFill>
              </a:rPr>
              <a:t> </a:t>
            </a:r>
            <a:r>
              <a:rPr lang="en-US" b="1" smtClean="0">
                <a:solidFill>
                  <a:schemeClr val="bg1"/>
                </a:solidFill>
              </a:rPr>
              <a:t>2016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9088"/>
            <a:ext cx="1371600" cy="40868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63040" y="6419088"/>
            <a:ext cx="1774703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Research Services Office</a:t>
            </a:r>
          </a:p>
          <a:p>
            <a:r>
              <a:rPr lang="en-US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Together we make it happen</a:t>
            </a:r>
            <a:endParaRPr lang="en-US" sz="1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6475942"/>
            <a:ext cx="304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/>
                </a:solidFill>
                <a:latin typeface="+mn-lt"/>
              </a:rPr>
              <a:t>Research Administration</a:t>
            </a:r>
            <a:r>
              <a:rPr lang="en-US" sz="1200" b="1" baseline="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1200" b="1" baseline="0" smtClean="0">
                <a:solidFill>
                  <a:schemeClr val="tx2"/>
                </a:solidFill>
                <a:latin typeface="+mn-lt"/>
              </a:rPr>
              <a:t>Day June 1, 2016</a:t>
            </a:r>
            <a:endParaRPr lang="en-US" sz="1200" b="1" dirty="0">
              <a:solidFill>
                <a:schemeClr val="tx2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ocs.google.com/a/ualberta.ca/forms/d/1-wnPb5ucqL3lX5-kwyXhbdjJfJ1x4h1aNAKonWqJ9RU/viewfor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so.ualberta.ca/Lifecycle.asp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Challenges of Multi-Sponsor Partnership Projects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Nancy </a:t>
            </a:r>
            <a:r>
              <a:rPr lang="en-US" dirty="0" err="1" smtClean="0"/>
              <a:t>Klimczak</a:t>
            </a:r>
            <a:r>
              <a:rPr lang="en-US" dirty="0"/>
              <a:t> </a:t>
            </a:r>
            <a:r>
              <a:rPr lang="en-US" dirty="0" smtClean="0"/>
              <a:t>– Assistant Director, Partnership and Institutional Projects</a:t>
            </a:r>
          </a:p>
          <a:p>
            <a:r>
              <a:rPr lang="en-US" dirty="0" smtClean="0"/>
              <a:t>Amanda </a:t>
            </a:r>
            <a:r>
              <a:rPr lang="en-US" dirty="0" err="1" smtClean="0"/>
              <a:t>Rosnau</a:t>
            </a:r>
            <a:r>
              <a:rPr lang="en-US" dirty="0" smtClean="0"/>
              <a:t> – Manager, Partnership Projects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1</a:t>
            </a:fld>
            <a:endParaRPr lang="en-US"/>
          </a:p>
        </p:txBody>
      </p:sp>
      <p:sp>
        <p:nvSpPr>
          <p:cNvPr id="5" name="Frame 4"/>
          <p:cNvSpPr/>
          <p:nvPr/>
        </p:nvSpPr>
        <p:spPr>
          <a:xfrm>
            <a:off x="640080" y="731520"/>
            <a:ext cx="1554480" cy="640080"/>
          </a:xfrm>
          <a:prstGeom prst="fram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RAD 202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49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spcBef>
                <a:spcPts val="1200"/>
              </a:spcBef>
              <a:buNone/>
            </a:pPr>
            <a:r>
              <a:rPr lang="en-US" b="1" dirty="0" smtClean="0"/>
              <a:t>Intellectual Property (IP)</a:t>
            </a:r>
          </a:p>
          <a:p>
            <a:pPr marL="114300" indent="0">
              <a:spcBef>
                <a:spcPts val="1200"/>
              </a:spcBef>
              <a:buNone/>
            </a:pPr>
            <a:r>
              <a:rPr lang="en-US" smtClean="0"/>
              <a:t>This </a:t>
            </a:r>
            <a:r>
              <a:rPr lang="en-US" dirty="0" smtClean="0"/>
              <a:t>can be complicated even when negotiating a single-sponsor agreement: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Must respect UA policies for student IP (thesis ownership)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Must, at minimum, allow PI ability to use IP for non-commercial research and teaching purposes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Must accommodate appropriate use by all sponsors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May involve significant consultation with TEC Ed and Legal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 </a:t>
            </a:r>
            <a:r>
              <a:rPr lang="en-US" dirty="0" smtClean="0"/>
              <a:t>Delays </a:t>
            </a:r>
            <a:r>
              <a:rPr lang="en-US" sz="2400" i="1" dirty="0" smtClean="0"/>
              <a:t>cont’d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5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49286" y="1371600"/>
            <a:ext cx="5057573" cy="4724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smtClean="0"/>
              <a:t>Intellectual Property – PI’s Career-long Research Portfolio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28601" y="13716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4300" indent="0">
              <a:buNone/>
            </a:pPr>
            <a:r>
              <a:rPr lang="en-US" dirty="0" smtClean="0"/>
              <a:t>Legend:</a:t>
            </a:r>
            <a:endParaRPr lang="en-US" dirty="0"/>
          </a:p>
          <a:p>
            <a:pPr lvl="1"/>
            <a:r>
              <a:rPr lang="en-US" b="1" dirty="0">
                <a:solidFill>
                  <a:schemeClr val="tx2"/>
                </a:solidFill>
              </a:rPr>
              <a:t>Research Results</a:t>
            </a:r>
          </a:p>
          <a:p>
            <a:pPr lvl="1"/>
            <a:r>
              <a:rPr lang="en-US" b="1" dirty="0">
                <a:solidFill>
                  <a:schemeClr val="accent6"/>
                </a:solidFill>
              </a:rPr>
              <a:t>Patentable IP</a:t>
            </a:r>
          </a:p>
          <a:p>
            <a:pPr lvl="1"/>
            <a:r>
              <a:rPr lang="en-US" b="1" dirty="0">
                <a:solidFill>
                  <a:schemeClr val="accent3"/>
                </a:solidFill>
              </a:rPr>
              <a:t>Patented IP</a:t>
            </a:r>
          </a:p>
          <a:p>
            <a:pPr lvl="1"/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Student Thesis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225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 smtClean="0"/>
              <a:t>Confidentiality and Publication</a:t>
            </a:r>
          </a:p>
          <a:p>
            <a:r>
              <a:rPr lang="en-US" dirty="0" smtClean="0"/>
              <a:t>Companies are often concerned about who sees what information, how it will be used and what will make it into a publication</a:t>
            </a:r>
          </a:p>
          <a:p>
            <a:r>
              <a:rPr lang="en-US" dirty="0" smtClean="0"/>
              <a:t>PI can help by:</a:t>
            </a:r>
          </a:p>
          <a:p>
            <a:pPr lvl="1"/>
            <a:r>
              <a:rPr lang="en-US" dirty="0"/>
              <a:t>Creating a tight scope</a:t>
            </a:r>
          </a:p>
          <a:p>
            <a:pPr lvl="1"/>
            <a:r>
              <a:rPr lang="en-US" dirty="0" smtClean="0"/>
              <a:t>Telling sponsors how they will manage this on day-to-day basis</a:t>
            </a:r>
          </a:p>
          <a:p>
            <a:pPr marL="114300" indent="0">
              <a:spcBef>
                <a:spcPts val="1800"/>
              </a:spcBef>
              <a:buNone/>
            </a:pPr>
            <a:r>
              <a:rPr lang="en-US" b="1" smtClean="0"/>
              <a:t>Warranties</a:t>
            </a:r>
            <a:r>
              <a:rPr lang="en-US" b="1" dirty="0" smtClean="0"/>
              <a:t>/ Indemnities</a:t>
            </a:r>
          </a:p>
          <a:p>
            <a:r>
              <a:rPr lang="en-US" dirty="0" smtClean="0"/>
              <a:t>Clauses are inherently complex</a:t>
            </a:r>
          </a:p>
          <a:p>
            <a:pPr lvl="1"/>
            <a:r>
              <a:rPr lang="en-US" dirty="0" smtClean="0"/>
              <a:t> Not much PI can do to help, besides general sponsor relationship building – just be aware that if several parties start parsing the language, it will add some time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 </a:t>
            </a:r>
            <a:r>
              <a:rPr lang="en-US" dirty="0" smtClean="0"/>
              <a:t>Delays </a:t>
            </a:r>
            <a:r>
              <a:rPr lang="en-US" sz="2400" i="1" dirty="0"/>
              <a:t>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30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b="1"/>
              <a:t>Sponsor </a:t>
            </a:r>
            <a:r>
              <a:rPr lang="en-US" sz="2400" b="1" smtClean="0"/>
              <a:t>education/poor </a:t>
            </a:r>
            <a:r>
              <a:rPr lang="en-US" sz="2400" b="1" dirty="0" smtClean="0"/>
              <a:t>fit</a:t>
            </a:r>
          </a:p>
          <a:p>
            <a:pPr>
              <a:spcBef>
                <a:spcPts val="1800"/>
              </a:spcBef>
            </a:pPr>
            <a:r>
              <a:rPr lang="en-US" smtClean="0"/>
              <a:t>RSO </a:t>
            </a:r>
            <a:r>
              <a:rPr lang="en-US" dirty="0" smtClean="0"/>
              <a:t>provides relevant info to sponsors to pave the way: </a:t>
            </a:r>
          </a:p>
          <a:p>
            <a:pPr lvl="1"/>
            <a:r>
              <a:rPr lang="en-US" dirty="0" smtClean="0"/>
              <a:t>links to programs</a:t>
            </a:r>
          </a:p>
          <a:p>
            <a:pPr lvl="1"/>
            <a:r>
              <a:rPr lang="en-US" dirty="0" smtClean="0"/>
              <a:t>annotated agreements</a:t>
            </a:r>
          </a:p>
          <a:p>
            <a:pPr lvl="1"/>
            <a:r>
              <a:rPr lang="en-US" dirty="0" smtClean="0"/>
              <a:t>copies of policies</a:t>
            </a:r>
          </a:p>
          <a:p>
            <a:pPr>
              <a:spcBef>
                <a:spcPts val="1200"/>
              </a:spcBef>
            </a:pPr>
            <a:r>
              <a:rPr lang="en-US" smtClean="0"/>
              <a:t>PI </a:t>
            </a:r>
            <a:r>
              <a:rPr lang="en-US" dirty="0" smtClean="0"/>
              <a:t>should ensure a project is suitable for the funding model chosen:</a:t>
            </a:r>
          </a:p>
          <a:p>
            <a:pPr lvl="1"/>
            <a:r>
              <a:rPr lang="en-US" dirty="0" smtClean="0"/>
              <a:t>Should it even be an NSERC </a:t>
            </a:r>
            <a:r>
              <a:rPr lang="en-US" dirty="0"/>
              <a:t>CRD or </a:t>
            </a:r>
            <a:r>
              <a:rPr lang="en-US" dirty="0" smtClean="0"/>
              <a:t>IRC?</a:t>
            </a:r>
          </a:p>
          <a:p>
            <a:pPr lvl="1"/>
            <a:r>
              <a:rPr lang="en-US" dirty="0" smtClean="0"/>
              <a:t>Will these sponsors work well together?</a:t>
            </a:r>
          </a:p>
          <a:p>
            <a:pPr lvl="1"/>
            <a:r>
              <a:rPr lang="en-US" dirty="0" smtClean="0"/>
              <a:t>Does one of the sponsors need a service agreement on the side?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 </a:t>
            </a:r>
            <a:r>
              <a:rPr lang="en-US" dirty="0" smtClean="0"/>
              <a:t>Delays </a:t>
            </a:r>
            <a:r>
              <a:rPr lang="en-US" sz="2400" i="1" dirty="0"/>
              <a:t>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47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Stuck in the Middle With You! (No action item for AA)</a:t>
            </a:r>
            <a:endParaRPr lang="en-US" b="1" dirty="0"/>
          </a:p>
          <a:p>
            <a:pPr lvl="1"/>
            <a:r>
              <a:rPr lang="en-US" dirty="0" smtClean="0"/>
              <a:t>Have </a:t>
            </a:r>
            <a:r>
              <a:rPr lang="en-US" dirty="0"/>
              <a:t>scope and budget finalized before reaching the negotiation stage </a:t>
            </a:r>
            <a:endParaRPr lang="en-US" dirty="0" smtClean="0"/>
          </a:p>
          <a:p>
            <a:pPr lvl="1"/>
            <a:r>
              <a:rPr lang="en-US" dirty="0" smtClean="0"/>
              <a:t>Turn </a:t>
            </a:r>
            <a:r>
              <a:rPr lang="en-US" dirty="0"/>
              <a:t>mind to ICR </a:t>
            </a:r>
            <a:r>
              <a:rPr lang="en-US" dirty="0" smtClean="0"/>
              <a:t>issues early</a:t>
            </a:r>
          </a:p>
          <a:p>
            <a:pPr lvl="1"/>
            <a:r>
              <a:rPr lang="en-US" dirty="0" smtClean="0"/>
              <a:t>Assist with non-responsive </a:t>
            </a:r>
            <a:r>
              <a:rPr lang="en-US" dirty="0"/>
              <a:t>parties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 </a:t>
            </a:r>
            <a:r>
              <a:rPr lang="en-US" dirty="0" smtClean="0"/>
              <a:t>Delays </a:t>
            </a:r>
            <a:r>
              <a:rPr lang="en-US" sz="2400" i="1" dirty="0"/>
              <a:t>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32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spcBef>
                <a:spcPts val="1800"/>
              </a:spcBef>
              <a:buNone/>
            </a:pPr>
            <a:r>
              <a:rPr lang="en-US" sz="2400" dirty="0" smtClean="0"/>
              <a:t>Remember that amendments will require permission/ signatures from </a:t>
            </a:r>
            <a:r>
              <a:rPr lang="en-US" sz="2400" i="1" dirty="0" smtClean="0"/>
              <a:t>all</a:t>
            </a:r>
            <a:r>
              <a:rPr lang="en-US" sz="2400" dirty="0" smtClean="0"/>
              <a:t> parties</a:t>
            </a:r>
          </a:p>
          <a:p>
            <a:pPr>
              <a:spcBef>
                <a:spcPts val="1800"/>
              </a:spcBef>
            </a:pPr>
            <a:r>
              <a:rPr lang="en-US" smtClean="0"/>
              <a:t>Submit </a:t>
            </a:r>
            <a:r>
              <a:rPr lang="en-US" dirty="0" smtClean="0"/>
              <a:t>request early – the more parties, the longer it will take to get sign off, even on a simple amendment</a:t>
            </a:r>
          </a:p>
          <a:p>
            <a:pPr>
              <a:spcBef>
                <a:spcPts val="1800"/>
              </a:spcBef>
            </a:pPr>
            <a:r>
              <a:rPr lang="en-US" smtClean="0"/>
              <a:t>Consider </a:t>
            </a:r>
            <a:r>
              <a:rPr lang="en-US" dirty="0" smtClean="0"/>
              <a:t>including joinders from the very beginning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Amendments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58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b="1" dirty="0" smtClean="0"/>
              <a:t>These can </a:t>
            </a:r>
            <a:r>
              <a:rPr lang="en-US" sz="2400" b="1" dirty="0"/>
              <a:t>be tricky on </a:t>
            </a:r>
            <a:r>
              <a:rPr lang="en-US" sz="2400" b="1" dirty="0" smtClean="0"/>
              <a:t>partnership files:</a:t>
            </a:r>
          </a:p>
          <a:p>
            <a:pPr marL="342900" lvl="1">
              <a:buClr>
                <a:schemeClr val="accent1"/>
              </a:buClr>
            </a:pPr>
            <a:r>
              <a:rPr lang="en-US" dirty="0" smtClean="0"/>
              <a:t>May </a:t>
            </a:r>
            <a:r>
              <a:rPr lang="en-US" dirty="0"/>
              <a:t>be multiple agreements to draw from in setting up obligations </a:t>
            </a:r>
            <a:endParaRPr lang="en-US" dirty="0" smtClean="0"/>
          </a:p>
          <a:p>
            <a:pPr marL="342900" lvl="1">
              <a:buClr>
                <a:schemeClr val="accent1"/>
              </a:buClr>
            </a:pPr>
            <a:r>
              <a:rPr lang="en-US" dirty="0" smtClean="0"/>
              <a:t>May </a:t>
            </a:r>
            <a:r>
              <a:rPr lang="en-US" dirty="0"/>
              <a:t>be multiple accounts </a:t>
            </a:r>
            <a:r>
              <a:rPr lang="en-US" dirty="0" smtClean="0"/>
              <a:t>involved</a:t>
            </a:r>
          </a:p>
          <a:p>
            <a:pPr marL="342900" lvl="1">
              <a:buClr>
                <a:schemeClr val="accent1"/>
              </a:buClr>
            </a:pPr>
            <a:r>
              <a:rPr lang="en-US" dirty="0" smtClean="0"/>
              <a:t>Often </a:t>
            </a:r>
            <a:r>
              <a:rPr lang="en-US" smtClean="0"/>
              <a:t>heavily </a:t>
            </a:r>
            <a:r>
              <a:rPr lang="en-US" smtClean="0"/>
              <a:t>customized</a:t>
            </a:r>
            <a:endParaRPr lang="en-US" dirty="0" smtClean="0"/>
          </a:p>
          <a:p>
            <a:pPr marL="411480" lvl="1" indent="0">
              <a:spcBef>
                <a:spcPts val="1800"/>
              </a:spcBef>
              <a:buNone/>
            </a:pPr>
            <a:r>
              <a:rPr lang="en-US" b="1" dirty="0"/>
              <a:t>NSERC CRDs</a:t>
            </a:r>
          </a:p>
          <a:p>
            <a:pPr lvl="1"/>
            <a:r>
              <a:rPr lang="en-US" dirty="0"/>
              <a:t>Need to consider parallel spending </a:t>
            </a:r>
            <a:r>
              <a:rPr lang="en-US" smtClean="0"/>
              <a:t>requirement </a:t>
            </a:r>
            <a:endParaRPr lang="en-US" dirty="0" smtClean="0"/>
          </a:p>
          <a:p>
            <a:pPr marL="411480" lvl="1" indent="0">
              <a:spcBef>
                <a:spcPts val="1800"/>
              </a:spcBef>
              <a:buNone/>
            </a:pPr>
            <a:r>
              <a:rPr lang="en-US" b="1" dirty="0" smtClean="0"/>
              <a:t>International collaborators</a:t>
            </a:r>
          </a:p>
          <a:p>
            <a:pPr lvl="1"/>
            <a:r>
              <a:rPr lang="en-US" dirty="0" smtClean="0"/>
              <a:t>May be unfamiliar with Canadian agency granting rules</a:t>
            </a:r>
          </a:p>
          <a:p>
            <a:pPr lvl="1"/>
            <a:r>
              <a:rPr lang="en-US" dirty="0" smtClean="0"/>
              <a:t>Typically require legal input</a:t>
            </a:r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</a:t>
            </a:r>
            <a:r>
              <a:rPr lang="en-US" dirty="0" err="1" smtClean="0"/>
              <a:t>Subgrants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82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spcBef>
                <a:spcPts val="1200"/>
              </a:spcBef>
              <a:buNone/>
            </a:pPr>
            <a:r>
              <a:rPr lang="en-US" dirty="0"/>
              <a:t>NSERC </a:t>
            </a:r>
            <a:r>
              <a:rPr lang="en-US" dirty="0" smtClean="0"/>
              <a:t>CRDs : 20% Budget Category Variance Rule*</a:t>
            </a:r>
          </a:p>
          <a:p>
            <a:pPr>
              <a:spcBef>
                <a:spcPts val="1200"/>
              </a:spcBef>
            </a:pPr>
            <a:r>
              <a:rPr lang="en-US" smtClean="0"/>
              <a:t>Cannot </a:t>
            </a:r>
            <a:r>
              <a:rPr lang="en-US" dirty="0" smtClean="0"/>
              <a:t>vary the </a:t>
            </a:r>
            <a:r>
              <a:rPr lang="en-US" dirty="0"/>
              <a:t>budget categories by more than 20% without seeking permission IN ADVANCE from </a:t>
            </a:r>
            <a:r>
              <a:rPr lang="en-US" dirty="0" smtClean="0"/>
              <a:t>NSERC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Rule applies to matching industry funds as well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NSERC can disallow expenses beyond this threshold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Must communicate this to any Co-PIs</a:t>
            </a:r>
          </a:p>
          <a:p>
            <a:pPr marL="114300" indent="0">
              <a:spcBef>
                <a:spcPts val="1800"/>
              </a:spcBef>
              <a:buNone/>
            </a:pPr>
            <a:r>
              <a:rPr lang="en-US" smtClean="0"/>
              <a:t>Therefore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Build in specific line items appropriately</a:t>
            </a:r>
          </a:p>
          <a:p>
            <a:pPr lvl="1"/>
            <a:r>
              <a:rPr lang="en-US" dirty="0" smtClean="0"/>
              <a:t>Check in early with the program officer if you suspect this may be an issue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Administration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93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spcBef>
                <a:spcPts val="1200"/>
              </a:spcBef>
              <a:buNone/>
            </a:pPr>
            <a:r>
              <a:rPr lang="en-US" dirty="0" smtClean="0"/>
              <a:t>NSERC </a:t>
            </a:r>
            <a:r>
              <a:rPr lang="en-US" dirty="0"/>
              <a:t>CRDs </a:t>
            </a:r>
            <a:r>
              <a:rPr lang="en-US" dirty="0" smtClean="0"/>
              <a:t>: Parallel Spending Rate (50/50 spending)</a:t>
            </a:r>
          </a:p>
          <a:p>
            <a:pPr>
              <a:spcBef>
                <a:spcPts val="1200"/>
              </a:spcBef>
            </a:pPr>
            <a:r>
              <a:rPr lang="en-US" smtClean="0"/>
              <a:t>NSERC </a:t>
            </a:r>
            <a:r>
              <a:rPr lang="en-US" dirty="0"/>
              <a:t>expects PIs to spend industry funds at the same rate as the NSERC funds. 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NSERC knows that industry funds often lapse to PI’s general research account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NSERC can require PIs to transfer expenses between the various accounts for the project</a:t>
            </a:r>
          </a:p>
          <a:p>
            <a:pPr>
              <a:spcBef>
                <a:spcPts val="1200"/>
              </a:spcBef>
            </a:pPr>
            <a:r>
              <a:rPr lang="en-US" dirty="0"/>
              <a:t>RSO specifically notes this in the terms (visible to PI!) during set up in Grants 3 (PeopleSoft)</a:t>
            </a:r>
          </a:p>
          <a:p>
            <a:pPr>
              <a:spcBef>
                <a:spcPts val="1200"/>
              </a:spcBef>
            </a:pPr>
            <a:r>
              <a:rPr lang="en-US" smtClean="0"/>
              <a:t>Note</a:t>
            </a:r>
            <a:r>
              <a:rPr lang="en-US" dirty="0" smtClean="0"/>
              <a:t>: same principle applies for other match-style funders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Financial </a:t>
            </a:r>
            <a:r>
              <a:rPr lang="en-US" smtClean="0"/>
              <a:t>Administration </a:t>
            </a:r>
            <a:r>
              <a:rPr lang="en-US" sz="2400" i="1" smtClean="0"/>
              <a:t>cont’d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5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spcBef>
                <a:spcPts val="1200"/>
              </a:spcBef>
              <a:buNone/>
            </a:pPr>
            <a:r>
              <a:rPr lang="en-US" b="1" dirty="0" smtClean="0"/>
              <a:t>NSERC </a:t>
            </a:r>
            <a:r>
              <a:rPr lang="en-US" b="1" dirty="0"/>
              <a:t>CRDs </a:t>
            </a:r>
            <a:r>
              <a:rPr lang="en-US" b="1" dirty="0" smtClean="0"/>
              <a:t>/ IRC’s – Payment from sponsors</a:t>
            </a:r>
          </a:p>
          <a:p>
            <a:pPr>
              <a:spcBef>
                <a:spcPts val="1200"/>
              </a:spcBef>
            </a:pPr>
            <a:r>
              <a:rPr lang="en-US" smtClean="0"/>
              <a:t>NSERC </a:t>
            </a:r>
            <a:r>
              <a:rPr lang="en-US" dirty="0" smtClean="0"/>
              <a:t>is matching the cash from your industry sponsors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NSERC requires the RSO to confirm receipt of payment</a:t>
            </a:r>
          </a:p>
          <a:p>
            <a:pPr lvl="1"/>
            <a:r>
              <a:rPr lang="en-US" dirty="0" smtClean="0"/>
              <a:t>At times we have difficulties collecting payment from industry sponsors</a:t>
            </a:r>
          </a:p>
          <a:p>
            <a:pPr lvl="1"/>
            <a:r>
              <a:rPr lang="en-US" dirty="0" smtClean="0"/>
              <a:t>PI’s have a 1:1  relationship with the sponsor and often can connect at a different level to assist the RSO in requesting payments</a:t>
            </a:r>
          </a:p>
          <a:p>
            <a:pPr lvl="1"/>
            <a:r>
              <a:rPr lang="en-US" dirty="0" smtClean="0"/>
              <a:t>Keep RSO informed if your contacts at your sponsor change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NSERC must be kept informed in a timely manner if sponsors do not pay or drop out of the project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Financial </a:t>
            </a:r>
            <a:r>
              <a:rPr lang="en-US" smtClean="0"/>
              <a:t>Administration </a:t>
            </a:r>
            <a:r>
              <a:rPr lang="en-US" sz="2400" i="1" smtClean="0"/>
              <a:t>cont’d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55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sz="2400" dirty="0" smtClean="0"/>
              <a:t>Explain some of the particular challenges inherent in multi-sponsor projects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Understand what each of us can do to help make the negotiation and financial administration of these projects happen faster and more smoothly 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Discuss some of these issues in the context of Tri-Agency funding (NSERC)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5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7863840" cy="4724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 smtClean="0"/>
              <a:t>Interim Financial Reporting</a:t>
            </a:r>
          </a:p>
          <a:p>
            <a:r>
              <a:rPr lang="en-US" dirty="0" smtClean="0"/>
              <a:t>If it is an interim report is due and the sponsor accepts flash reports, this is provided by the PI.  RSO only provides the official signed reports to the sponsor</a:t>
            </a:r>
          </a:p>
          <a:p>
            <a:pPr marL="114300" indent="0">
              <a:spcBef>
                <a:spcPts val="1800"/>
              </a:spcBef>
              <a:buNone/>
            </a:pPr>
            <a:r>
              <a:rPr lang="en-US" b="1" smtClean="0"/>
              <a:t>Claim </a:t>
            </a:r>
            <a:r>
              <a:rPr lang="en-US" b="1" dirty="0" smtClean="0"/>
              <a:t>Based Reporting </a:t>
            </a:r>
            <a:r>
              <a:rPr lang="en-US" dirty="0" smtClean="0"/>
              <a:t>(ex: WED, NRCAN, Clusters)</a:t>
            </a:r>
          </a:p>
          <a:p>
            <a:pPr marL="114300" indent="0">
              <a:buNone/>
            </a:pPr>
            <a:r>
              <a:rPr lang="en-US" sz="1800" b="1" dirty="0" smtClean="0"/>
              <a:t>(these require heavy involvement from the PI)</a:t>
            </a:r>
          </a:p>
          <a:p>
            <a:r>
              <a:rPr lang="en-US" dirty="0" smtClean="0"/>
              <a:t>The PI is responsible for the actual claim and backup documentation</a:t>
            </a:r>
          </a:p>
          <a:p>
            <a:r>
              <a:rPr lang="en-US" dirty="0" smtClean="0"/>
              <a:t>The PI completes the non assisted costs details when required</a:t>
            </a:r>
          </a:p>
          <a:p>
            <a:r>
              <a:rPr lang="en-US" dirty="0" smtClean="0"/>
              <a:t>RSO reviews the claims and backup documentation and submits to the sponsor</a:t>
            </a:r>
          </a:p>
          <a:p>
            <a:r>
              <a:rPr lang="en-US" dirty="0" smtClean="0"/>
              <a:t>Expenditures for the period must be incurred during the period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Financial </a:t>
            </a:r>
            <a:r>
              <a:rPr lang="en-US" smtClean="0"/>
              <a:t>Administration </a:t>
            </a:r>
            <a:r>
              <a:rPr lang="en-US" sz="2400" i="1" smtClean="0"/>
              <a:t>cont’d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97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err="1" smtClean="0"/>
              <a:t>Subgrants</a:t>
            </a:r>
            <a:endParaRPr lang="en-US" b="1" dirty="0"/>
          </a:p>
          <a:p>
            <a:pPr marL="114300" indent="0">
              <a:buNone/>
            </a:pPr>
            <a:r>
              <a:rPr lang="en-US" sz="2000" b="1" dirty="0"/>
              <a:t>Conditions</a:t>
            </a:r>
            <a:r>
              <a:rPr lang="en-US" b="1" dirty="0" smtClean="0"/>
              <a:t> </a:t>
            </a:r>
            <a:r>
              <a:rPr lang="en-US" sz="2000" b="1" dirty="0"/>
              <a:t>for</a:t>
            </a:r>
            <a:r>
              <a:rPr lang="en-US" b="1" dirty="0"/>
              <a:t> </a:t>
            </a:r>
            <a:r>
              <a:rPr lang="en-US" sz="2000" b="1" dirty="0"/>
              <a:t>payment: </a:t>
            </a:r>
          </a:p>
          <a:p>
            <a:pPr lvl="1"/>
            <a:r>
              <a:rPr lang="en-US" dirty="0" smtClean="0"/>
              <a:t>Annually UA </a:t>
            </a:r>
            <a:r>
              <a:rPr lang="en-US" dirty="0"/>
              <a:t>must have received payment from the sponsor to issue payment to your </a:t>
            </a:r>
            <a:r>
              <a:rPr lang="en-US" dirty="0" err="1"/>
              <a:t>subgrantee</a:t>
            </a:r>
            <a:endParaRPr lang="en-US" dirty="0"/>
          </a:p>
          <a:p>
            <a:pPr lvl="1"/>
            <a:r>
              <a:rPr lang="en-US" dirty="0"/>
              <a:t>You are required to manage your budgets/funds available in order for RSO to pay your </a:t>
            </a:r>
            <a:r>
              <a:rPr lang="en-US" dirty="0" err="1"/>
              <a:t>subgrantees</a:t>
            </a:r>
            <a:r>
              <a:rPr lang="en-US" dirty="0"/>
              <a:t>! </a:t>
            </a:r>
          </a:p>
          <a:p>
            <a:pPr marL="114300" indent="0">
              <a:buNone/>
            </a:pPr>
            <a:r>
              <a:rPr lang="en-US" sz="2000" b="1" dirty="0"/>
              <a:t>Reporting</a:t>
            </a:r>
          </a:p>
          <a:p>
            <a:pPr lvl="1"/>
            <a:r>
              <a:rPr lang="en-US" dirty="0"/>
              <a:t>RSO collects and consolidates financial reporting from all </a:t>
            </a:r>
            <a:r>
              <a:rPr lang="en-US" dirty="0" err="1"/>
              <a:t>subgrantees</a:t>
            </a:r>
            <a:r>
              <a:rPr lang="en-US" dirty="0"/>
              <a:t> on the project</a:t>
            </a:r>
          </a:p>
          <a:p>
            <a:pPr lvl="1"/>
            <a:r>
              <a:rPr lang="en-US" dirty="0"/>
              <a:t>UA PI’s will need to review and sign off on the consolidated financial report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Financial </a:t>
            </a:r>
            <a:r>
              <a:rPr lang="en-US" smtClean="0"/>
              <a:t>Administration </a:t>
            </a:r>
            <a:r>
              <a:rPr lang="en-US" sz="2400" i="1" smtClean="0"/>
              <a:t>cont’d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01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Feel free to contact us any time!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82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We appreciate your help in evaluating this presentation!</a:t>
            </a:r>
          </a:p>
          <a:p>
            <a:pPr>
              <a:spcBef>
                <a:spcPts val="1800"/>
              </a:spcBef>
            </a:pPr>
            <a:r>
              <a:rPr lang="en-US" dirty="0"/>
              <a:t>The RAD evaluation form is accessible online. </a:t>
            </a:r>
            <a:r>
              <a:rPr lang="en-US" b="1" dirty="0">
                <a:hlinkClick r:id="rId2"/>
              </a:rPr>
              <a:t>Click here</a:t>
            </a:r>
            <a:r>
              <a:rPr lang="en-US" dirty="0"/>
              <a:t> or click on the blue checkmark below (</a:t>
            </a:r>
            <a:r>
              <a:rPr lang="en-US" i="1" dirty="0"/>
              <a:t>right-click the hyperlink(s) and click </a:t>
            </a:r>
            <a:r>
              <a:rPr lang="en-US" b="1" i="1" dirty="0"/>
              <a:t>Open Hyperlink</a:t>
            </a:r>
            <a:r>
              <a:rPr lang="en-US" dirty="0"/>
              <a:t> </a:t>
            </a:r>
            <a:r>
              <a:rPr lang="en-US" i="1" dirty="0"/>
              <a:t>to activate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Evaluation Form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23</a:t>
            </a:fld>
            <a:endParaRPr lang="en-US"/>
          </a:p>
        </p:txBody>
      </p:sp>
      <p:pic>
        <p:nvPicPr>
          <p:cNvPr id="5" name="Picture 4" descr="C:\Users\efmadsen\AppData\Local\Microsoft\Windows\Temporary Internet Files\Content.IE5\SN6SFSDZ\MC900442153[1]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2004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91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spcBef>
                <a:spcPts val="1800"/>
              </a:spcBef>
              <a:buNone/>
            </a:pPr>
            <a:r>
              <a:rPr lang="en-CA" b="1" dirty="0" smtClean="0"/>
              <a:t>The Partnerships Team </a:t>
            </a:r>
            <a:r>
              <a:rPr lang="en-CA" dirty="0"/>
              <a:t>handles projects where funding is coming from more than one source, necessitating either</a:t>
            </a:r>
            <a:r>
              <a:rPr lang="en-CA" dirty="0" smtClean="0"/>
              <a:t>:</a:t>
            </a:r>
          </a:p>
          <a:p>
            <a:pPr>
              <a:spcBef>
                <a:spcPts val="1800"/>
              </a:spcBef>
            </a:pPr>
            <a:r>
              <a:rPr lang="en-CA" smtClean="0"/>
              <a:t>Review </a:t>
            </a:r>
            <a:r>
              <a:rPr lang="en-CA" dirty="0"/>
              <a:t>and negotiation of several agreements that affect each other in a legal manner, or</a:t>
            </a:r>
          </a:p>
          <a:p>
            <a:pPr>
              <a:spcBef>
                <a:spcPts val="1800"/>
              </a:spcBef>
            </a:pPr>
            <a:r>
              <a:rPr lang="en-CA" dirty="0"/>
              <a:t>Integral financial management of the project, for example cross-reporting (</a:t>
            </a:r>
            <a:r>
              <a:rPr lang="en-CA" dirty="0" smtClean="0"/>
              <a:t>between </a:t>
            </a:r>
            <a:r>
              <a:rPr lang="en-CA" dirty="0"/>
              <a:t>RES’s) to more than one </a:t>
            </a:r>
            <a:r>
              <a:rPr lang="en-CA" dirty="0" smtClean="0"/>
              <a:t>sponsor</a:t>
            </a:r>
          </a:p>
          <a:p>
            <a:pPr marL="114300" indent="0">
              <a:spcBef>
                <a:spcPts val="1800"/>
              </a:spcBef>
              <a:buNone/>
            </a:pPr>
            <a:r>
              <a:rPr lang="en-CA" smtClean="0"/>
              <a:t>We </a:t>
            </a:r>
            <a:r>
              <a:rPr lang="en-CA" dirty="0" smtClean="0"/>
              <a:t>also negotiate </a:t>
            </a:r>
            <a:r>
              <a:rPr lang="en-CA" dirty="0"/>
              <a:t>and process “Relationship Agreements”, for example MOU’s with other institutions and/or sponsors.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We, and What Do We Do?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0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steps for new project:</a:t>
            </a:r>
          </a:p>
          <a:p>
            <a:pPr lvl="1"/>
            <a:r>
              <a:rPr lang="en-US" dirty="0" smtClean="0"/>
              <a:t>Application</a:t>
            </a:r>
            <a:endParaRPr lang="en-US" dirty="0"/>
          </a:p>
          <a:p>
            <a:pPr lvl="1"/>
            <a:r>
              <a:rPr lang="en-US" dirty="0"/>
              <a:t>Decision</a:t>
            </a:r>
          </a:p>
          <a:p>
            <a:pPr lvl="1"/>
            <a:r>
              <a:rPr lang="en-US" dirty="0"/>
              <a:t>Complete Documentation</a:t>
            </a:r>
          </a:p>
          <a:p>
            <a:pPr lvl="1"/>
            <a:r>
              <a:rPr lang="en-US" dirty="0"/>
              <a:t>Negotiation of Agreement(s)</a:t>
            </a:r>
          </a:p>
          <a:p>
            <a:pPr lvl="1"/>
            <a:r>
              <a:rPr lang="en-US" dirty="0"/>
              <a:t>Award Processing and Set Up</a:t>
            </a:r>
          </a:p>
          <a:p>
            <a:pPr lvl="1"/>
            <a:r>
              <a:rPr lang="en-US" dirty="0"/>
              <a:t>Financial Administration</a:t>
            </a:r>
          </a:p>
          <a:p>
            <a:pPr>
              <a:spcBef>
                <a:spcPts val="1200"/>
              </a:spcBef>
            </a:pPr>
            <a:r>
              <a:rPr lang="en-US" smtClean="0"/>
              <a:t>Subgrants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Amendments</a:t>
            </a:r>
          </a:p>
          <a:p>
            <a:pPr marL="114300" indent="0">
              <a:spcBef>
                <a:spcPts val="1200"/>
              </a:spcBef>
              <a:buNone/>
            </a:pPr>
            <a:r>
              <a:rPr lang="en-US" smtClean="0"/>
              <a:t>You </a:t>
            </a:r>
            <a:r>
              <a:rPr lang="en-US" dirty="0"/>
              <a:t>can find </a:t>
            </a:r>
            <a:r>
              <a:rPr lang="en-US" dirty="0" smtClean="0"/>
              <a:t>detailed lifecycle </a:t>
            </a:r>
            <a:r>
              <a:rPr lang="en-US" dirty="0"/>
              <a:t>information here: </a:t>
            </a:r>
            <a:r>
              <a:rPr lang="en-US" dirty="0">
                <a:hlinkClick r:id="rId3"/>
              </a:rPr>
              <a:t>http://www.rso.ualberta.ca/Lifecycle.aspx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Basics: Project Lifecycle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0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Increased </a:t>
            </a:r>
            <a:r>
              <a:rPr lang="en-US" b="1" dirty="0" smtClean="0"/>
              <a:t>time</a:t>
            </a:r>
            <a:r>
              <a:rPr lang="en-US" dirty="0" smtClean="0"/>
              <a:t> to negotiate and set up accounts</a:t>
            </a:r>
          </a:p>
          <a:p>
            <a:pPr lvl="1"/>
            <a:r>
              <a:rPr lang="en-US" dirty="0" smtClean="0"/>
              <a:t>Multiple partners = multiple opinions (and lawyers!)</a:t>
            </a:r>
          </a:p>
          <a:p>
            <a:pPr lvl="1"/>
            <a:r>
              <a:rPr lang="en-US" dirty="0" smtClean="0"/>
              <a:t>Competing priorities: UA, government,  and sponsors</a:t>
            </a:r>
          </a:p>
          <a:p>
            <a:pPr lvl="1"/>
            <a:r>
              <a:rPr lang="en-US" dirty="0" smtClean="0"/>
              <a:t>Must harmonize multiple agreements or meet matching program requirements</a:t>
            </a:r>
          </a:p>
          <a:p>
            <a:pPr lvl="1"/>
            <a:r>
              <a:rPr lang="en-US" dirty="0" smtClean="0"/>
              <a:t>Amendments  go through more parties</a:t>
            </a:r>
          </a:p>
          <a:p>
            <a:pPr lvl="1"/>
            <a:r>
              <a:rPr lang="en-US" dirty="0" err="1" smtClean="0"/>
              <a:t>Subgrants</a:t>
            </a:r>
            <a:r>
              <a:rPr lang="en-US" dirty="0" smtClean="0"/>
              <a:t> tied to </a:t>
            </a:r>
            <a:r>
              <a:rPr lang="en-US" i="1" dirty="0" smtClean="0"/>
              <a:t>all</a:t>
            </a:r>
            <a:r>
              <a:rPr lang="en-US" dirty="0" smtClean="0"/>
              <a:t> funding conditions</a:t>
            </a:r>
          </a:p>
          <a:p>
            <a:pPr lvl="1"/>
            <a:r>
              <a:rPr lang="en-US" dirty="0" smtClean="0"/>
              <a:t>International parties = legal consultation 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Difference Does the Number of Funders Make?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11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Increased </a:t>
            </a:r>
            <a:r>
              <a:rPr lang="en-US" b="1" dirty="0"/>
              <a:t>complexity</a:t>
            </a:r>
            <a:r>
              <a:rPr lang="en-US" dirty="0"/>
              <a:t> in financial </a:t>
            </a:r>
            <a:r>
              <a:rPr lang="en-US" dirty="0" smtClean="0"/>
              <a:t>administration</a:t>
            </a:r>
            <a:endParaRPr lang="en-US" dirty="0"/>
          </a:p>
          <a:p>
            <a:pPr lvl="1"/>
            <a:r>
              <a:rPr lang="en-US" dirty="0"/>
              <a:t>Matching programs </a:t>
            </a:r>
            <a:r>
              <a:rPr lang="en-US" dirty="0" smtClean="0"/>
              <a:t>(ex: NSERC </a:t>
            </a:r>
            <a:r>
              <a:rPr lang="en-US" dirty="0"/>
              <a:t>CRD) = harmonizing reporting over multiple accounts</a:t>
            </a:r>
          </a:p>
          <a:p>
            <a:pPr lvl="1"/>
            <a:r>
              <a:rPr lang="en-US" dirty="0"/>
              <a:t>Consolidated reporting </a:t>
            </a:r>
          </a:p>
          <a:p>
            <a:pPr lvl="1"/>
            <a:r>
              <a:rPr lang="en-US" dirty="0"/>
              <a:t>Impact of </a:t>
            </a:r>
            <a:r>
              <a:rPr lang="en-US" dirty="0" err="1" smtClean="0"/>
              <a:t>subgrants</a:t>
            </a:r>
            <a:r>
              <a:rPr lang="en-US" dirty="0" smtClean="0"/>
              <a:t> </a:t>
            </a:r>
            <a:endParaRPr lang="en-US" dirty="0"/>
          </a:p>
          <a:p>
            <a:pPr marL="41148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Difference Does the Number of Funders Make</a:t>
            </a:r>
            <a:r>
              <a:rPr lang="en-US"/>
              <a:t>? </a:t>
            </a:r>
            <a:r>
              <a:rPr lang="en-US" sz="2400" i="1"/>
              <a:t>c</a:t>
            </a:r>
            <a:r>
              <a:rPr lang="en-US" sz="2400" i="1" smtClean="0"/>
              <a:t>ont’d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20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spcBef>
                <a:spcPts val="1200"/>
              </a:spcBef>
              <a:buNone/>
            </a:pPr>
            <a:r>
              <a:rPr lang="en-US" dirty="0" smtClean="0"/>
              <a:t>General things the </a:t>
            </a:r>
            <a:r>
              <a:rPr lang="en-US" b="1" dirty="0" smtClean="0"/>
              <a:t>researcher’s team </a:t>
            </a:r>
            <a:r>
              <a:rPr lang="en-US" dirty="0" smtClean="0"/>
              <a:t>can do </a:t>
            </a:r>
            <a:r>
              <a:rPr lang="en-US" smtClean="0"/>
              <a:t>to </a:t>
            </a:r>
            <a:r>
              <a:rPr lang="en-US" smtClean="0"/>
              <a:t>help: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smtClean="0"/>
              <a:t>Submit </a:t>
            </a:r>
            <a:r>
              <a:rPr lang="en-US" dirty="0" smtClean="0"/>
              <a:t>requests to RSO as early as possible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Obtain required internal and external signatures or approvals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Turn your mind to ethics certification early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Respond to Agreements </a:t>
            </a:r>
            <a:r>
              <a:rPr lang="en-US" dirty="0"/>
              <a:t>Administrator (AA) </a:t>
            </a:r>
            <a:r>
              <a:rPr lang="en-US" dirty="0" smtClean="0"/>
              <a:t>requests </a:t>
            </a:r>
            <a:r>
              <a:rPr lang="en-US" dirty="0"/>
              <a:t>for </a:t>
            </a:r>
            <a:r>
              <a:rPr lang="en-US" dirty="0" smtClean="0"/>
              <a:t>information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Assist with Sponsor follow ups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Advise us if the PI or a key contact will be away for an extended period of time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Time </a:t>
            </a:r>
            <a:r>
              <a:rPr lang="en-US" dirty="0"/>
              <a:t>Savers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66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spcBef>
                <a:spcPts val="1200"/>
              </a:spcBef>
              <a:buNone/>
            </a:pPr>
            <a:r>
              <a:rPr lang="en-US" dirty="0" smtClean="0"/>
              <a:t>General things that </a:t>
            </a:r>
            <a:r>
              <a:rPr lang="en-US" b="1" dirty="0" smtClean="0"/>
              <a:t>RSO/ Partnership team </a:t>
            </a:r>
            <a:r>
              <a:rPr lang="en-US" dirty="0" smtClean="0"/>
              <a:t>does to help:</a:t>
            </a:r>
          </a:p>
          <a:p>
            <a:pPr>
              <a:spcBef>
                <a:spcPts val="1200"/>
              </a:spcBef>
            </a:pPr>
            <a:r>
              <a:rPr lang="en-US" smtClean="0"/>
              <a:t>Invests </a:t>
            </a:r>
            <a:r>
              <a:rPr lang="en-US" dirty="0" smtClean="0"/>
              <a:t>in training for staff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Triages files appropriately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Keeps in regular contact </a:t>
            </a:r>
            <a:r>
              <a:rPr lang="en-US" smtClean="0"/>
              <a:t>with </a:t>
            </a:r>
            <a:r>
              <a:rPr lang="en-US" smtClean="0"/>
              <a:t>PI/Sponsor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Uses templates where appropriate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Avoids drafting wars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Controls the process </a:t>
            </a:r>
            <a:r>
              <a:rPr lang="en-US" smtClean="0"/>
              <a:t>(</a:t>
            </a:r>
            <a:r>
              <a:rPr lang="en-US" smtClean="0"/>
              <a:t>aka “cat </a:t>
            </a:r>
            <a:r>
              <a:rPr lang="en-US" dirty="0" smtClean="0"/>
              <a:t>herding”)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Seeks early consultation with Legal, TEC Edmonton, Risk Management &amp; SMS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</a:t>
            </a:r>
            <a:r>
              <a:rPr lang="en-US" smtClean="0"/>
              <a:t>Time </a:t>
            </a:r>
            <a:r>
              <a:rPr lang="en-US" smtClean="0"/>
              <a:t>Savers </a:t>
            </a:r>
            <a:r>
              <a:rPr lang="en-US" sz="2400" i="1" smtClean="0"/>
              <a:t>cont’d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50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Unusual IP arrangements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Confidentiality concerns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Publication – no secret research!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Warranty and indemnity changes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Sponsor education (on match programs, UA policies)</a:t>
            </a:r>
          </a:p>
          <a:p>
            <a:pPr>
              <a:spcBef>
                <a:spcPts val="1200"/>
              </a:spcBef>
            </a:pPr>
            <a:r>
              <a:rPr lang="en-US" dirty="0"/>
              <a:t>Poor fit b/t project scope and funding vehicle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Moving targets – budgets (</a:t>
            </a:r>
            <a:r>
              <a:rPr lang="en-US" dirty="0" err="1" smtClean="0"/>
              <a:t>incl</a:t>
            </a:r>
            <a:r>
              <a:rPr lang="en-US" dirty="0" smtClean="0"/>
              <a:t> ICR) and scope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Non-responsive </a:t>
            </a:r>
            <a:r>
              <a:rPr lang="en-US" dirty="0"/>
              <a:t>parties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Delays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82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_RAD Presentation Template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_RAD Presentation Template 2016</Template>
  <TotalTime>4622</TotalTime>
  <Words>1288</Words>
  <Application>Microsoft Office PowerPoint</Application>
  <PresentationFormat>On-screen Show (4:3)</PresentationFormat>
  <Paragraphs>206</Paragraphs>
  <Slides>23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_RAD Presentation Template 2016</vt:lpstr>
      <vt:lpstr>The Challenges of Multi-Sponsor Partnership Projects</vt:lpstr>
      <vt:lpstr>Today’s Aim</vt:lpstr>
      <vt:lpstr>Who Are We, and What Do We Do?</vt:lpstr>
      <vt:lpstr>The Basics: Project Lifecycle</vt:lpstr>
      <vt:lpstr>What Difference Does the Number of Funders Make? </vt:lpstr>
      <vt:lpstr>What Difference Does the Number of Funders Make? cont’d</vt:lpstr>
      <vt:lpstr>Negotiation Time Savers</vt:lpstr>
      <vt:lpstr>Negotiation Time Savers cont’d</vt:lpstr>
      <vt:lpstr>Negotiation Delays</vt:lpstr>
      <vt:lpstr>Negotiation Delays cont’d</vt:lpstr>
      <vt:lpstr>Intellectual Property – PI’s Career-long Research Portfolio</vt:lpstr>
      <vt:lpstr>Negotiation Delays cont’d</vt:lpstr>
      <vt:lpstr>Negotiation Delays cont’d</vt:lpstr>
      <vt:lpstr>Negotiation Delays cont’d</vt:lpstr>
      <vt:lpstr>Tips for Amendments</vt:lpstr>
      <vt:lpstr>Tips for Subgrants</vt:lpstr>
      <vt:lpstr>Financial Administration</vt:lpstr>
      <vt:lpstr>Financial Administration cont’d</vt:lpstr>
      <vt:lpstr>Financial Administration cont’d</vt:lpstr>
      <vt:lpstr>Financial Administration cont’d</vt:lpstr>
      <vt:lpstr>Financial Administration cont’d</vt:lpstr>
      <vt:lpstr>QUESTIONS?</vt:lpstr>
      <vt:lpstr>Online Evaluation Form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arosnau</dc:creator>
  <cp:lastModifiedBy>efmadsen</cp:lastModifiedBy>
  <cp:revision>54</cp:revision>
  <dcterms:created xsi:type="dcterms:W3CDTF">2016-05-17T21:18:55Z</dcterms:created>
  <dcterms:modified xsi:type="dcterms:W3CDTF">2016-06-02T15:25:34Z</dcterms:modified>
</cp:coreProperties>
</file>