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436" r:id="rId2"/>
    <p:sldId id="478" r:id="rId3"/>
    <p:sldId id="479" r:id="rId4"/>
    <p:sldId id="493" r:id="rId5"/>
    <p:sldId id="480" r:id="rId6"/>
    <p:sldId id="481" r:id="rId7"/>
    <p:sldId id="485" r:id="rId8"/>
    <p:sldId id="445" r:id="rId9"/>
    <p:sldId id="482" r:id="rId10"/>
    <p:sldId id="494" r:id="rId11"/>
    <p:sldId id="495" r:id="rId12"/>
    <p:sldId id="486" r:id="rId13"/>
    <p:sldId id="484" r:id="rId14"/>
    <p:sldId id="511" r:id="rId15"/>
    <p:sldId id="513" r:id="rId16"/>
    <p:sldId id="512" r:id="rId17"/>
    <p:sldId id="500" r:id="rId18"/>
    <p:sldId id="502" r:id="rId19"/>
    <p:sldId id="488" r:id="rId20"/>
    <p:sldId id="487" r:id="rId21"/>
    <p:sldId id="509" r:id="rId22"/>
    <p:sldId id="507" r:id="rId23"/>
    <p:sldId id="506" r:id="rId24"/>
    <p:sldId id="492" r:id="rId25"/>
    <p:sldId id="508" r:id="rId26"/>
    <p:sldId id="491" r:id="rId27"/>
    <p:sldId id="489" r:id="rId28"/>
    <p:sldId id="514" r:id="rId29"/>
  </p:sldIdLst>
  <p:sldSz cx="9144000" cy="6858000" type="screen4x3"/>
  <p:notesSz cx="7023100" cy="93091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Terry" initials="H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54C"/>
    <a:srgbClr val="467E4F"/>
    <a:srgbClr val="FFFFCC"/>
    <a:srgbClr val="176238"/>
    <a:srgbClr val="10643A"/>
    <a:srgbClr val="E1C603"/>
    <a:srgbClr val="467E44"/>
    <a:srgbClr val="006231"/>
    <a:srgbClr val="007C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43" autoAdjust="0"/>
  </p:normalViewPr>
  <p:slideViewPr>
    <p:cSldViewPr snapToGrid="0">
      <p:cViewPr>
        <p:scale>
          <a:sx n="80" d="100"/>
          <a:sy n="80" d="100"/>
        </p:scale>
        <p:origin x="-114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9" d="100"/>
          <a:sy n="89" d="100"/>
        </p:scale>
        <p:origin x="-3066" y="-12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pitchFamily="34" charset="0"/>
              </a:defRPr>
            </a:lvl1pPr>
          </a:lstStyle>
          <a:p>
            <a:fld id="{50E719D7-CD4D-44F9-82D1-B1847C49B69F}" type="datetime1">
              <a:rPr lang="en-US"/>
              <a:pPr/>
              <a:t>6/2/2016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pitchFamily="34" charset="0"/>
              </a:defRPr>
            </a:lvl1pPr>
          </a:lstStyle>
          <a:p>
            <a:fld id="{E9829F7C-A355-45AC-ABD8-17BC24FF8C9D}" type="slidenum">
              <a:rPr lang="en-US"/>
              <a:pPr/>
              <a:t>‹#›</a:t>
            </a:fld>
            <a:endParaRPr lang="en-US"/>
          </a:p>
        </p:txBody>
      </p:sp>
    </p:spTree>
    <p:extLst>
      <p:ext uri="{BB962C8B-B14F-4D97-AF65-F5344CB8AC3E}">
        <p14:creationId xmlns:p14="http://schemas.microsoft.com/office/powerpoint/2010/main" val="37689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pitchFamily="34" charset="0"/>
              </a:defRPr>
            </a:lvl1pPr>
          </a:lstStyle>
          <a:p>
            <a:fld id="{012E697B-5D69-41FD-BB7F-A605797DD078}" type="datetime1">
              <a:rPr lang="en-US"/>
              <a:pPr/>
              <a:t>6/2/2016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pitchFamily="34" charset="0"/>
              </a:defRPr>
            </a:lvl1pPr>
          </a:lstStyle>
          <a:p>
            <a:fld id="{1E90088D-24E9-4AC0-9A22-CD9D65CE77A7}" type="slidenum">
              <a:rPr lang="en-US"/>
              <a:pPr/>
              <a:t>‹#›</a:t>
            </a:fld>
            <a:endParaRPr lang="en-US"/>
          </a:p>
        </p:txBody>
      </p:sp>
    </p:spTree>
    <p:extLst>
      <p:ext uri="{BB962C8B-B14F-4D97-AF65-F5344CB8AC3E}">
        <p14:creationId xmlns:p14="http://schemas.microsoft.com/office/powerpoint/2010/main" val="21958000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Welcome Introductions</a:t>
            </a:r>
          </a:p>
        </p:txBody>
      </p:sp>
      <p:sp>
        <p:nvSpPr>
          <p:cNvPr id="4" name="Slide Number Placeholder 3"/>
          <p:cNvSpPr>
            <a:spLocks noGrp="1"/>
          </p:cNvSpPr>
          <p:nvPr>
            <p:ph type="sldNum" sz="quarter" idx="10"/>
          </p:nvPr>
        </p:nvSpPr>
        <p:spPr/>
        <p:txBody>
          <a:bodyPr/>
          <a:lstStyle/>
          <a:p>
            <a:fld id="{1E90088D-24E9-4AC0-9A22-CD9D65CE77A7}" type="slidenum">
              <a:rPr lang="en-US" smtClean="0"/>
              <a:pPr/>
              <a:t>1</a:t>
            </a:fld>
            <a:endParaRPr lang="en-US"/>
          </a:p>
        </p:txBody>
      </p:sp>
    </p:spTree>
    <p:extLst>
      <p:ext uri="{BB962C8B-B14F-4D97-AF65-F5344CB8AC3E}">
        <p14:creationId xmlns:p14="http://schemas.microsoft.com/office/powerpoint/2010/main" val="103148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Sub delegation only applicable to Project Budget Owners and they can only </a:t>
            </a:r>
            <a:r>
              <a:rPr lang="en-US" baseline="0" dirty="0" err="1" smtClean="0"/>
              <a:t>subdelegate</a:t>
            </a:r>
            <a:r>
              <a:rPr lang="en-US" baseline="0" dirty="0" smtClean="0"/>
              <a:t> to one individual</a:t>
            </a:r>
          </a:p>
          <a:p>
            <a:r>
              <a:rPr lang="en-US" baseline="0" dirty="0" smtClean="0"/>
              <a:t>Proxy is available to Department and Project Budget Owners; assigned for temporary short term leaves e.g. vacation ; 6 weeks maximum</a:t>
            </a:r>
          </a:p>
          <a:p>
            <a:r>
              <a:rPr lang="en-CA" b="1" baseline="0" dirty="0" smtClean="0"/>
              <a:t>How financial approval is completed will change</a:t>
            </a:r>
          </a:p>
          <a:p>
            <a:r>
              <a:rPr lang="en-CA" b="0" baseline="0" dirty="0" smtClean="0"/>
              <a:t>Budget Owners must approve on-line</a:t>
            </a:r>
          </a:p>
          <a:p>
            <a:r>
              <a:rPr lang="en-CA" b="0" baseline="0" dirty="0" smtClean="0"/>
              <a:t>Approval occurs before the Purchase Order is issued versus on the invoice</a:t>
            </a:r>
            <a:endParaRPr lang="en-US" b="0" dirty="0" smtClean="0"/>
          </a:p>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10</a:t>
            </a:fld>
            <a:endParaRPr lang="en-US"/>
          </a:p>
        </p:txBody>
      </p:sp>
    </p:spTree>
    <p:extLst>
      <p:ext uri="{BB962C8B-B14F-4D97-AF65-F5344CB8AC3E}">
        <p14:creationId xmlns:p14="http://schemas.microsoft.com/office/powerpoint/2010/main" val="89536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11</a:t>
            </a:fld>
            <a:endParaRPr lang="en-US"/>
          </a:p>
        </p:txBody>
      </p:sp>
    </p:spTree>
    <p:extLst>
      <p:ext uri="{BB962C8B-B14F-4D97-AF65-F5344CB8AC3E}">
        <p14:creationId xmlns:p14="http://schemas.microsoft.com/office/powerpoint/2010/main" val="895361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Operating</a:t>
            </a:r>
            <a:r>
              <a:rPr lang="en-CA" baseline="0" dirty="0" smtClean="0"/>
              <a:t> : Department Budget Owner approves the requisitions</a:t>
            </a:r>
          </a:p>
          <a:p>
            <a:endParaRPr lang="en-CA" baseline="0" dirty="0" smtClean="0"/>
          </a:p>
          <a:p>
            <a:r>
              <a:rPr lang="en-CA" baseline="0" dirty="0" smtClean="0"/>
              <a:t>Research: Project Budget Owner can approve any amount; Sub-delegation applies</a:t>
            </a:r>
          </a:p>
          <a:p>
            <a:endParaRPr lang="en-CA" baseline="0" dirty="0" smtClean="0"/>
          </a:p>
          <a:p>
            <a:r>
              <a:rPr lang="en-CA" baseline="0" dirty="0" smtClean="0"/>
              <a:t>Institutional Research (CFI):Project Leader approval all transactions; amounts over &gt;10 thousand RSO workflow approvals will apply</a:t>
            </a:r>
          </a:p>
          <a:p>
            <a:endParaRPr lang="en-CA" baseline="0" dirty="0" smtClean="0"/>
          </a:p>
          <a:p>
            <a:r>
              <a:rPr lang="en-CA" baseline="0" dirty="0" smtClean="0"/>
              <a:t>Some requisitions will route through SMS after approval for further review prior to dispatching a purchase order. Requisitions that are over 10 thousand, requisitions that require a vendor added into the system or vendor information updates as well as requisitions that require special handling, for example withholding tax, and Contracting for Services with Individuals and Small Businesses that are not limited or incorporated</a:t>
            </a:r>
            <a:r>
              <a:rPr lang="en-CA" baseline="0" smtClean="0"/>
              <a:t>. </a:t>
            </a:r>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12</a:t>
            </a:fld>
            <a:endParaRPr lang="en-US"/>
          </a:p>
        </p:txBody>
      </p:sp>
    </p:spTree>
    <p:extLst>
      <p:ext uri="{BB962C8B-B14F-4D97-AF65-F5344CB8AC3E}">
        <p14:creationId xmlns:p14="http://schemas.microsoft.com/office/powerpoint/2010/main" val="89536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to use SupplyNet? To purchase goods and services i.e. anything that was previously a requisition in </a:t>
            </a:r>
            <a:r>
              <a:rPr lang="en-US" baseline="0" dirty="0" err="1" smtClean="0"/>
              <a:t>Psoft</a:t>
            </a:r>
            <a:r>
              <a:rPr lang="en-US" baseline="0" dirty="0" smtClean="0"/>
              <a:t>; all Preferred Supplier purchases (catalogue and non-catalogue); low dollar purchases (picked up the phone or used the internet to order).  </a:t>
            </a:r>
          </a:p>
          <a:p>
            <a:r>
              <a:rPr lang="en-US" baseline="0" dirty="0" smtClean="0"/>
              <a:t>When not to use SupplyNet: if you’ve already received an invoice</a:t>
            </a:r>
            <a:r>
              <a:rPr lang="en-US" baseline="0" smtClean="0"/>
              <a:t>.  </a:t>
            </a:r>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13</a:t>
            </a:fld>
            <a:endParaRPr lang="en-US"/>
          </a:p>
        </p:txBody>
      </p:sp>
    </p:spTree>
    <p:extLst>
      <p:ext uri="{BB962C8B-B14F-4D97-AF65-F5344CB8AC3E}">
        <p14:creationId xmlns:p14="http://schemas.microsoft.com/office/powerpoint/2010/main" val="410963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14</a:t>
            </a:fld>
            <a:endParaRPr lang="en-US"/>
          </a:p>
        </p:txBody>
      </p:sp>
    </p:spTree>
    <p:extLst>
      <p:ext uri="{BB962C8B-B14F-4D97-AF65-F5344CB8AC3E}">
        <p14:creationId xmlns:p14="http://schemas.microsoft.com/office/powerpoint/2010/main" val="895361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15</a:t>
            </a:fld>
            <a:endParaRPr lang="en-US"/>
          </a:p>
        </p:txBody>
      </p:sp>
    </p:spTree>
    <p:extLst>
      <p:ext uri="{BB962C8B-B14F-4D97-AF65-F5344CB8AC3E}">
        <p14:creationId xmlns:p14="http://schemas.microsoft.com/office/powerpoint/2010/main" val="89536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16</a:t>
            </a:fld>
            <a:endParaRPr lang="en-US"/>
          </a:p>
        </p:txBody>
      </p:sp>
    </p:spTree>
    <p:extLst>
      <p:ext uri="{BB962C8B-B14F-4D97-AF65-F5344CB8AC3E}">
        <p14:creationId xmlns:p14="http://schemas.microsoft.com/office/powerpoint/2010/main" val="895361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17</a:t>
            </a:fld>
            <a:endParaRPr lang="en-US"/>
          </a:p>
        </p:txBody>
      </p:sp>
    </p:spTree>
    <p:extLst>
      <p:ext uri="{BB962C8B-B14F-4D97-AF65-F5344CB8AC3E}">
        <p14:creationId xmlns:p14="http://schemas.microsoft.com/office/powerpoint/2010/main" val="89536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18</a:t>
            </a:fld>
            <a:endParaRPr lang="en-US"/>
          </a:p>
        </p:txBody>
      </p:sp>
    </p:spTree>
    <p:extLst>
      <p:ext uri="{BB962C8B-B14F-4D97-AF65-F5344CB8AC3E}">
        <p14:creationId xmlns:p14="http://schemas.microsoft.com/office/powerpoint/2010/main" val="895361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r>
              <a:rPr lang="en-US" sz="1200" b="0" i="0" u="none" strike="noStrike" kern="1200" dirty="0" err="1" smtClean="0">
                <a:solidFill>
                  <a:schemeClr val="tx1"/>
                </a:solidFill>
                <a:effectLst/>
                <a:latin typeface="+mn-lt"/>
                <a:ea typeface="ＭＳ Ｐゴシック" charset="0"/>
                <a:cs typeface="Geneva" charset="0"/>
              </a:rPr>
              <a:t>SupplyNet</a:t>
            </a:r>
            <a:r>
              <a:rPr lang="en-US" sz="1200" b="0" i="0" u="none" strike="noStrike" kern="1200" dirty="0" smtClean="0">
                <a:solidFill>
                  <a:schemeClr val="tx1"/>
                </a:solidFill>
                <a:effectLst/>
                <a:latin typeface="+mn-lt"/>
                <a:ea typeface="ＭＳ Ｐゴシック" charset="0"/>
                <a:cs typeface="Geneva" charset="0"/>
              </a:rPr>
              <a:t> will minimize duplicate entry, automate workflow and approvals while reducing paper handling and records management not to mention the amount of time wasted tracking down paper.</a:t>
            </a:r>
            <a:endParaRPr dirty="0"/>
          </a:p>
        </p:txBody>
      </p:sp>
      <p:sp>
        <p:nvSpPr>
          <p:cNvPr id="385" name="Shape 385"/>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r>
              <a:rPr lang="en-CA" dirty="0" smtClean="0"/>
              <a:t>Today’s presentation will introduce you to </a:t>
            </a:r>
            <a:r>
              <a:rPr lang="en-CA" dirty="0" err="1" smtClean="0"/>
              <a:t>SupplyNet</a:t>
            </a:r>
            <a:r>
              <a:rPr lang="en-CA" dirty="0" smtClean="0"/>
              <a:t>, update</a:t>
            </a:r>
            <a:r>
              <a:rPr lang="en-CA" baseline="0" dirty="0" smtClean="0"/>
              <a:t> you on the project schedule &amp; rollout as well as provide a Demo of the system.</a:t>
            </a:r>
          </a:p>
          <a:p>
            <a:pPr>
              <a:spcBef>
                <a:spcPts val="0"/>
              </a:spcBef>
              <a:buSzPct val="25000"/>
            </a:pPr>
            <a:endParaRPr lang="en-CA" baseline="0" dirty="0" smtClean="0"/>
          </a:p>
          <a:p>
            <a:pPr>
              <a:spcBef>
                <a:spcPts val="0"/>
              </a:spcBef>
              <a:buSzPct val="25000"/>
            </a:pPr>
            <a:r>
              <a:rPr lang="en-CA" baseline="0" dirty="0" smtClean="0"/>
              <a:t>We have time scheduled for questions at the end.</a:t>
            </a:r>
            <a:endParaRPr dirty="0"/>
          </a:p>
        </p:txBody>
      </p:sp>
      <p:sp>
        <p:nvSpPr>
          <p:cNvPr id="370" name="Shape 370"/>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is aligned with roll-out.   For General Users, instructor led classroom training sessions will begin the week of May 30</a:t>
            </a:r>
            <a:r>
              <a:rPr lang="en-US" baseline="30000" dirty="0" smtClean="0"/>
              <a:t>th</a:t>
            </a:r>
            <a:r>
              <a:rPr lang="en-US" baseline="0" dirty="0" smtClean="0"/>
              <a:t> and run for 5 weeks, 2 sessions per week.  </a:t>
            </a:r>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20</a:t>
            </a:fld>
            <a:endParaRPr lang="en-US"/>
          </a:p>
        </p:txBody>
      </p:sp>
    </p:spTree>
    <p:extLst>
      <p:ext uri="{BB962C8B-B14F-4D97-AF65-F5344CB8AC3E}">
        <p14:creationId xmlns:p14="http://schemas.microsoft.com/office/powerpoint/2010/main" val="3230721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endParaRPr dirty="0"/>
          </a:p>
        </p:txBody>
      </p:sp>
      <p:sp>
        <p:nvSpPr>
          <p:cNvPr id="385" name="Shape 385"/>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endParaRPr dirty="0"/>
          </a:p>
        </p:txBody>
      </p:sp>
      <p:sp>
        <p:nvSpPr>
          <p:cNvPr id="385" name="Shape 385"/>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our </a:t>
            </a:r>
            <a:r>
              <a:rPr lang="en-US" dirty="0" err="1" smtClean="0"/>
              <a:t>SupplyNet</a:t>
            </a:r>
            <a:r>
              <a:rPr lang="en-US" baseline="0" dirty="0" smtClean="0"/>
              <a:t> website: Find project information, training materials, </a:t>
            </a:r>
            <a:r>
              <a:rPr lang="en-US" b="1" baseline="0" dirty="0" smtClean="0"/>
              <a:t>SupplyNet Login</a:t>
            </a:r>
            <a:r>
              <a:rPr lang="en-US" baseline="0" dirty="0" smtClean="0"/>
              <a:t>, contact information. Campus User </a:t>
            </a:r>
            <a:r>
              <a:rPr lang="en-US" b="1" baseline="0" dirty="0" smtClean="0"/>
              <a:t>CCID login</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23</a:t>
            </a:fld>
            <a:endParaRPr lang="en-US"/>
          </a:p>
        </p:txBody>
      </p:sp>
    </p:spTree>
    <p:extLst>
      <p:ext uri="{BB962C8B-B14F-4D97-AF65-F5344CB8AC3E}">
        <p14:creationId xmlns:p14="http://schemas.microsoft.com/office/powerpoint/2010/main" val="3160084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Subscribe to the SMS </a:t>
            </a:r>
            <a:r>
              <a:rPr lang="en-CA" dirty="0" err="1" smtClean="0"/>
              <a:t>SupplyNet</a:t>
            </a:r>
            <a:r>
              <a:rPr lang="en-CA" dirty="0" smtClean="0"/>
              <a:t> bulletin to receive the latest </a:t>
            </a:r>
            <a:r>
              <a:rPr lang="en-CA" dirty="0" err="1" smtClean="0"/>
              <a:t>SupplyNet</a:t>
            </a:r>
            <a:r>
              <a:rPr lang="en-CA" dirty="0" smtClean="0"/>
              <a:t> news direct to your inbox.</a:t>
            </a:r>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24</a:t>
            </a:fld>
            <a:endParaRPr lang="en-US"/>
          </a:p>
        </p:txBody>
      </p:sp>
    </p:spTree>
    <p:extLst>
      <p:ext uri="{BB962C8B-B14F-4D97-AF65-F5344CB8AC3E}">
        <p14:creationId xmlns:p14="http://schemas.microsoft.com/office/powerpoint/2010/main" val="234778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our </a:t>
            </a:r>
            <a:r>
              <a:rPr lang="en-US" dirty="0" err="1" smtClean="0"/>
              <a:t>SupplyNet</a:t>
            </a:r>
            <a:r>
              <a:rPr lang="en-US" baseline="0" dirty="0" smtClean="0"/>
              <a:t> website: Find project information, training materials, </a:t>
            </a:r>
            <a:r>
              <a:rPr lang="en-US" b="1" baseline="0" dirty="0" smtClean="0"/>
              <a:t>SupplyNet Login</a:t>
            </a:r>
            <a:r>
              <a:rPr lang="en-US" baseline="0" dirty="0" smtClean="0"/>
              <a:t>, contact information. Campus User </a:t>
            </a:r>
            <a:r>
              <a:rPr lang="en-US" b="1" baseline="0" dirty="0" smtClean="0"/>
              <a:t>CCID login</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25</a:t>
            </a:fld>
            <a:endParaRPr lang="en-US"/>
          </a:p>
        </p:txBody>
      </p:sp>
    </p:spTree>
    <p:extLst>
      <p:ext uri="{BB962C8B-B14F-4D97-AF65-F5344CB8AC3E}">
        <p14:creationId xmlns:p14="http://schemas.microsoft.com/office/powerpoint/2010/main" val="3160084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26</a:t>
            </a:fld>
            <a:endParaRPr lang="en-US"/>
          </a:p>
        </p:txBody>
      </p:sp>
    </p:spTree>
    <p:extLst>
      <p:ext uri="{BB962C8B-B14F-4D97-AF65-F5344CB8AC3E}">
        <p14:creationId xmlns:p14="http://schemas.microsoft.com/office/powerpoint/2010/main" val="4151355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0088D-24E9-4AC0-9A22-CD9D65CE77A7}" type="slidenum">
              <a:rPr lang="en-US" smtClean="0"/>
              <a:pPr/>
              <a:t>27</a:t>
            </a:fld>
            <a:endParaRPr lang="en-US"/>
          </a:p>
        </p:txBody>
      </p:sp>
    </p:spTree>
    <p:extLst>
      <p:ext uri="{BB962C8B-B14F-4D97-AF65-F5344CB8AC3E}">
        <p14:creationId xmlns:p14="http://schemas.microsoft.com/office/powerpoint/2010/main" val="406050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r>
              <a:rPr lang="en-US" sz="1200" b="0" i="0" u="none" strike="noStrike" kern="1200" dirty="0" err="1" smtClean="0">
                <a:solidFill>
                  <a:schemeClr val="tx1"/>
                </a:solidFill>
                <a:effectLst/>
                <a:latin typeface="+mn-lt"/>
                <a:ea typeface="ＭＳ Ｐゴシック" charset="0"/>
                <a:cs typeface="Geneva" charset="0"/>
              </a:rPr>
              <a:t>SupplyNet</a:t>
            </a:r>
            <a:r>
              <a:rPr lang="en-US" sz="1200" b="0" i="0" u="none" strike="noStrike" kern="1200" dirty="0" smtClean="0">
                <a:solidFill>
                  <a:schemeClr val="tx1"/>
                </a:solidFill>
                <a:effectLst/>
                <a:latin typeface="+mn-lt"/>
                <a:ea typeface="ＭＳ Ｐゴシック" charset="0"/>
                <a:cs typeface="Geneva" charset="0"/>
              </a:rPr>
              <a:t>  is an end to end procure to payment solution which is intuitive and user friendly.</a:t>
            </a:r>
            <a:endParaRPr dirty="0"/>
          </a:p>
        </p:txBody>
      </p:sp>
      <p:sp>
        <p:nvSpPr>
          <p:cNvPr id="377" name="Shape 377"/>
          <p:cNvSpPr txBox="1">
            <a:spLocks noGrp="1"/>
          </p:cNvSpPr>
          <p:nvPr>
            <p:ph type="sldNum" idx="12"/>
          </p:nvPr>
        </p:nvSpPr>
        <p:spPr>
          <a:xfrm>
            <a:off x="3978131" y="8842029"/>
            <a:ext cx="3043342" cy="465455"/>
          </a:xfrm>
          <a:prstGeom prst="rect">
            <a:avLst/>
          </a:prstGeom>
        </p:spPr>
        <p:txBody>
          <a:bodyPr lIns="93308" tIns="46641" rIns="93308" bIns="46641" anchor="b" anchorCtr="0">
            <a:noAutofit/>
          </a:bodyPr>
          <a:lstStyle/>
          <a:p>
            <a:pPr>
              <a:buClr>
                <a:srgbClr val="000000"/>
              </a:buClr>
              <a:buSzPct val="25000"/>
            </a:pPr>
            <a:fld id="{00000000-1234-1234-1234-123412341234}" type="slidenum">
              <a:rPr lang="en-US"/>
              <a:pPr>
                <a:buClr>
                  <a:srgbClr val="000000"/>
                </a:buClr>
                <a:buSzPct val="2500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dirty="0"/>
          </a:p>
        </p:txBody>
      </p:sp>
      <p:sp>
        <p:nvSpPr>
          <p:cNvPr id="377" name="Shape 377"/>
          <p:cNvSpPr txBox="1">
            <a:spLocks noGrp="1"/>
          </p:cNvSpPr>
          <p:nvPr>
            <p:ph type="sldNum" idx="12"/>
          </p:nvPr>
        </p:nvSpPr>
        <p:spPr>
          <a:xfrm>
            <a:off x="3978131" y="8842029"/>
            <a:ext cx="3043342" cy="465455"/>
          </a:xfrm>
          <a:prstGeom prst="rect">
            <a:avLst/>
          </a:prstGeom>
        </p:spPr>
        <p:txBody>
          <a:bodyPr lIns="93308" tIns="46641" rIns="93308" bIns="46641" anchor="b" anchorCtr="0">
            <a:noAutofit/>
          </a:bodyPr>
          <a:lstStyle/>
          <a:p>
            <a:pPr>
              <a:buClr>
                <a:srgbClr val="000000"/>
              </a:buClr>
              <a:buSzPct val="25000"/>
            </a:pPr>
            <a:fld id="{00000000-1234-1234-1234-123412341234}" type="slidenum">
              <a:rPr lang="en-US"/>
              <a:pPr>
                <a:buClr>
                  <a:srgbClr val="000000"/>
                </a:buClr>
                <a:buSzPct val="2500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spcBef>
                <a:spcPts val="0"/>
              </a:spcBef>
              <a:buSzPct val="25000"/>
            </a:pPr>
            <a:r>
              <a:rPr lang="en-US" sz="1200" b="0" i="0" u="none" strike="noStrike" kern="1200" dirty="0" smtClean="0">
                <a:solidFill>
                  <a:schemeClr val="tx1"/>
                </a:solidFill>
                <a:effectLst/>
                <a:latin typeface="+mn-lt"/>
                <a:ea typeface="ＭＳ Ｐゴシック" charset="0"/>
                <a:cs typeface="Geneva" charset="0"/>
              </a:rPr>
              <a:t>Project objectives were to implement an efficient easy to use eProcurement solution, reduce manual purchasing and payables activities while reducing the number of available purchasing processes and improving spend visibility, management and controls.</a:t>
            </a:r>
            <a:endParaRPr dirty="0"/>
          </a:p>
        </p:txBody>
      </p:sp>
      <p:sp>
        <p:nvSpPr>
          <p:cNvPr id="385" name="Shape 385"/>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6" name="Shape 406"/>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rtl="0"/>
            <a:r>
              <a:rPr lang="en-CA" sz="1200" b="0" i="0" u="none" strike="noStrike" kern="1200" dirty="0" err="1" smtClean="0">
                <a:solidFill>
                  <a:schemeClr val="tx1"/>
                </a:solidFill>
                <a:effectLst/>
                <a:latin typeface="+mn-lt"/>
                <a:ea typeface="ＭＳ Ｐゴシック" charset="0"/>
                <a:cs typeface="Geneva" charset="0"/>
              </a:rPr>
              <a:t>SupplyNet</a:t>
            </a:r>
            <a:r>
              <a:rPr lang="en-CA" sz="1200" b="0" i="0" u="none" strike="noStrike" kern="1200" baseline="0" dirty="0" smtClean="0">
                <a:solidFill>
                  <a:schemeClr val="tx1"/>
                </a:solidFill>
                <a:effectLst/>
                <a:latin typeface="+mn-lt"/>
                <a:ea typeface="ＭＳ Ｐゴシック" charset="0"/>
                <a:cs typeface="Geneva" charset="0"/>
              </a:rPr>
              <a:t> connects with suppliers in three different ways; </a:t>
            </a:r>
            <a:r>
              <a:rPr lang="en-CA" sz="1200" b="0" i="0" u="none" strike="noStrike" kern="1200" baseline="0" dirty="0" err="1" smtClean="0">
                <a:solidFill>
                  <a:schemeClr val="tx1"/>
                </a:solidFill>
                <a:effectLst/>
                <a:latin typeface="+mn-lt"/>
                <a:ea typeface="ＭＳ Ｐゴシック" charset="0"/>
                <a:cs typeface="Geneva" charset="0"/>
              </a:rPr>
              <a:t>Punchout</a:t>
            </a:r>
            <a:r>
              <a:rPr lang="en-CA" sz="1200" b="0" i="0" u="none" strike="noStrike" kern="1200" baseline="0" dirty="0" smtClean="0">
                <a:solidFill>
                  <a:schemeClr val="tx1"/>
                </a:solidFill>
                <a:effectLst/>
                <a:latin typeface="+mn-lt"/>
                <a:ea typeface="ＭＳ Ｐゴシック" charset="0"/>
                <a:cs typeface="Geneva" charset="0"/>
              </a:rPr>
              <a:t> , CSN, and e-mail.</a:t>
            </a:r>
          </a:p>
          <a:p>
            <a:pPr rtl="0"/>
            <a:endParaRPr lang="en-CA" sz="1200" b="0" i="0" u="none" strike="noStrike" kern="1200" baseline="0" dirty="0" smtClean="0">
              <a:solidFill>
                <a:schemeClr val="tx1"/>
              </a:solidFill>
              <a:effectLst/>
              <a:latin typeface="+mn-lt"/>
              <a:ea typeface="ＭＳ Ｐゴシック" charset="0"/>
              <a:cs typeface="Geneva" charset="0"/>
            </a:endParaRPr>
          </a:p>
          <a:p>
            <a:pPr rtl="0"/>
            <a:r>
              <a:rPr lang="en-CA" sz="1200" b="0" i="0" u="none" strike="noStrike" kern="1200" baseline="0" dirty="0" smtClean="0">
                <a:solidFill>
                  <a:schemeClr val="tx1"/>
                </a:solidFill>
                <a:effectLst/>
                <a:latin typeface="+mn-lt"/>
                <a:ea typeface="ＭＳ Ｐゴシック" charset="0"/>
                <a:cs typeface="Geneva" charset="0"/>
              </a:rPr>
              <a:t>There is a significant work effort underway to communicate the change to our suppliers. </a:t>
            </a:r>
          </a:p>
          <a:p>
            <a:pPr rtl="0"/>
            <a:r>
              <a:rPr lang="en-CA" sz="1200" b="0" i="0" u="none" strike="noStrike" kern="1200" baseline="0" dirty="0" smtClean="0">
                <a:solidFill>
                  <a:schemeClr val="tx1"/>
                </a:solidFill>
                <a:effectLst/>
                <a:latin typeface="+mn-lt"/>
                <a:ea typeface="ＭＳ Ｐゴシック" charset="0"/>
                <a:cs typeface="Geneva" charset="0"/>
              </a:rPr>
              <a:t>Currently we have 6 suppliers </a:t>
            </a:r>
            <a:r>
              <a:rPr lang="en-CA" sz="1200" b="0" i="0" u="none" strike="noStrike" kern="1200" baseline="0" dirty="0" err="1" smtClean="0">
                <a:solidFill>
                  <a:schemeClr val="tx1"/>
                </a:solidFill>
                <a:effectLst/>
                <a:latin typeface="+mn-lt"/>
                <a:ea typeface="ＭＳ Ｐゴシック" charset="0"/>
                <a:cs typeface="Geneva" charset="0"/>
              </a:rPr>
              <a:t>punchout</a:t>
            </a:r>
            <a:r>
              <a:rPr lang="en-CA" sz="1200" b="0" i="0" u="none" strike="noStrike" kern="1200" baseline="0" dirty="0" smtClean="0">
                <a:solidFill>
                  <a:schemeClr val="tx1"/>
                </a:solidFill>
                <a:effectLst/>
                <a:latin typeface="+mn-lt"/>
                <a:ea typeface="ＭＳ Ｐゴシック" charset="0"/>
                <a:cs typeface="Geneva" charset="0"/>
              </a:rPr>
              <a:t> enabled, Grand &amp; Toy, Fisher are a couple of examples. This is an ongoing effort, our goal is to have all preferred suppliers enabled through </a:t>
            </a:r>
            <a:r>
              <a:rPr lang="en-CA" sz="1200" b="0" i="0" u="none" strike="noStrike" kern="1200" baseline="0" dirty="0" err="1" smtClean="0">
                <a:solidFill>
                  <a:schemeClr val="tx1"/>
                </a:solidFill>
                <a:effectLst/>
                <a:latin typeface="+mn-lt"/>
                <a:ea typeface="ＭＳ Ｐゴシック" charset="0"/>
                <a:cs typeface="Geneva" charset="0"/>
              </a:rPr>
              <a:t>Punchout</a:t>
            </a:r>
            <a:r>
              <a:rPr lang="en-CA" sz="1200" b="0" i="0" u="none" strike="noStrike" kern="1200" baseline="0" dirty="0" smtClean="0">
                <a:solidFill>
                  <a:schemeClr val="tx1"/>
                </a:solidFill>
                <a:effectLst/>
                <a:latin typeface="+mn-lt"/>
                <a:ea typeface="ＭＳ Ｐゴシック" charset="0"/>
                <a:cs typeface="Geneva" charset="0"/>
              </a:rPr>
              <a:t>, you will see more added over time.</a:t>
            </a:r>
          </a:p>
          <a:p>
            <a:pPr rtl="0"/>
            <a:r>
              <a:rPr lang="en-CA" sz="1200" b="0" i="0" u="none" strike="noStrike" kern="1200" baseline="0" dirty="0" smtClean="0">
                <a:solidFill>
                  <a:schemeClr val="tx1"/>
                </a:solidFill>
                <a:effectLst/>
                <a:latin typeface="+mn-lt"/>
                <a:ea typeface="ＭＳ Ｐゴシック" charset="0"/>
                <a:cs typeface="Geneva" charset="0"/>
              </a:rPr>
              <a:t>All active suppliers from </a:t>
            </a:r>
            <a:r>
              <a:rPr lang="en-CA" sz="1200" b="0" i="0" u="none" strike="noStrike" kern="1200" baseline="0" dirty="0" err="1" smtClean="0">
                <a:solidFill>
                  <a:schemeClr val="tx1"/>
                </a:solidFill>
                <a:effectLst/>
                <a:latin typeface="+mn-lt"/>
                <a:ea typeface="ＭＳ Ｐゴシック" charset="0"/>
                <a:cs typeface="Geneva" charset="0"/>
              </a:rPr>
              <a:t>Peoplesoft</a:t>
            </a:r>
            <a:r>
              <a:rPr lang="en-CA" sz="1200" b="0" i="0" u="none" strike="noStrike" kern="1200" baseline="0" dirty="0" smtClean="0">
                <a:solidFill>
                  <a:schemeClr val="tx1"/>
                </a:solidFill>
                <a:effectLst/>
                <a:latin typeface="+mn-lt"/>
                <a:ea typeface="ＭＳ Ｐゴシック" charset="0"/>
                <a:cs typeface="Geneva" charset="0"/>
              </a:rPr>
              <a:t> will be integrated into </a:t>
            </a:r>
            <a:r>
              <a:rPr lang="en-CA" sz="1200" b="0" i="0" u="none" strike="noStrike" kern="1200" baseline="0" dirty="0" err="1" smtClean="0">
                <a:solidFill>
                  <a:schemeClr val="tx1"/>
                </a:solidFill>
                <a:effectLst/>
                <a:latin typeface="+mn-lt"/>
                <a:ea typeface="ＭＳ Ｐゴシック" charset="0"/>
                <a:cs typeface="Geneva" charset="0"/>
              </a:rPr>
              <a:t>SupplyNet</a:t>
            </a:r>
            <a:r>
              <a:rPr lang="en-CA" sz="1200" b="0" i="0" u="none" strike="noStrike" kern="1200" baseline="0" dirty="0" smtClean="0">
                <a:solidFill>
                  <a:schemeClr val="tx1"/>
                </a:solidFill>
                <a:effectLst/>
                <a:latin typeface="+mn-lt"/>
                <a:ea typeface="ＭＳ Ｐゴシック" charset="0"/>
                <a:cs typeface="Geneva" charset="0"/>
              </a:rPr>
              <a:t>.</a:t>
            </a:r>
          </a:p>
          <a:p>
            <a:pPr rtl="0"/>
            <a:endParaRPr lang="en-CA" sz="1200" b="0" i="0" u="none" strike="noStrike" kern="1200" baseline="0" dirty="0" smtClean="0">
              <a:solidFill>
                <a:schemeClr val="tx1"/>
              </a:solidFill>
              <a:effectLst/>
              <a:latin typeface="+mn-lt"/>
              <a:ea typeface="ＭＳ Ｐゴシック" charset="0"/>
              <a:cs typeface="Geneva" charset="0"/>
            </a:endParaRPr>
          </a:p>
          <a:p>
            <a:pPr rtl="0"/>
            <a:r>
              <a:rPr lang="en-CA" sz="1200" b="0" i="0" u="none" strike="noStrike" kern="1200" baseline="0" dirty="0" smtClean="0">
                <a:solidFill>
                  <a:schemeClr val="tx1"/>
                </a:solidFill>
                <a:effectLst/>
                <a:latin typeface="+mn-lt"/>
                <a:ea typeface="ＭＳ Ｐゴシック" charset="0"/>
                <a:cs typeface="Geneva" charset="0"/>
              </a:rPr>
              <a:t>A requisition is created in two ways, either by </a:t>
            </a:r>
            <a:r>
              <a:rPr lang="en-CA" sz="1200" b="0" i="0" u="none" strike="noStrike" kern="1200" baseline="0" dirty="0" err="1" smtClean="0">
                <a:solidFill>
                  <a:schemeClr val="tx1"/>
                </a:solidFill>
                <a:effectLst/>
                <a:latin typeface="+mn-lt"/>
                <a:ea typeface="ＭＳ Ｐゴシック" charset="0"/>
                <a:cs typeface="Geneva" charset="0"/>
              </a:rPr>
              <a:t>Punchout</a:t>
            </a:r>
            <a:r>
              <a:rPr lang="en-CA" sz="1200" b="0" i="0" u="none" strike="noStrike" kern="1200" baseline="0" dirty="0" smtClean="0">
                <a:solidFill>
                  <a:schemeClr val="tx1"/>
                </a:solidFill>
                <a:effectLst/>
                <a:latin typeface="+mn-lt"/>
                <a:ea typeface="ＭＳ Ｐゴシック" charset="0"/>
                <a:cs typeface="Geneva" charset="0"/>
              </a:rPr>
              <a:t> or Freeform, Jody will demo both for you later in the presentation.</a:t>
            </a:r>
          </a:p>
          <a:p>
            <a:pPr rtl="0"/>
            <a:endParaRPr lang="en-US" sz="1200" b="0" i="0" u="none" strike="noStrike" kern="1200" dirty="0" smtClean="0">
              <a:solidFill>
                <a:schemeClr val="tx1"/>
              </a:solidFill>
              <a:effectLst/>
              <a:latin typeface="+mn-lt"/>
              <a:ea typeface="ＭＳ Ｐゴシック" charset="0"/>
              <a:cs typeface="Geneva" charset="0"/>
            </a:endParaRPr>
          </a:p>
          <a:p>
            <a:pPr rtl="0"/>
            <a:endParaRPr lang="en-US" sz="1200" b="0" i="0" u="none" strike="noStrike" kern="1200" dirty="0" smtClean="0">
              <a:solidFill>
                <a:schemeClr val="tx1"/>
              </a:solidFill>
              <a:effectLst/>
              <a:latin typeface="+mn-lt"/>
              <a:ea typeface="ＭＳ Ｐゴシック" charset="0"/>
              <a:cs typeface="Geneva" charset="0"/>
            </a:endParaRPr>
          </a:p>
        </p:txBody>
      </p:sp>
      <p:sp>
        <p:nvSpPr>
          <p:cNvPr id="407" name="Shape 407"/>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smtClean="0">
                <a:solidFill>
                  <a:schemeClr val="tx1"/>
                </a:solidFill>
                <a:effectLst/>
                <a:latin typeface="+mn-lt"/>
                <a:ea typeface="ＭＳ Ｐゴシック" charset="0"/>
                <a:cs typeface="Geneva" charset="0"/>
              </a:rPr>
              <a:t>SupplyNet</a:t>
            </a:r>
            <a:r>
              <a:rPr lang="en-US" sz="1200" b="0" i="0" u="none" strike="noStrike" kern="1200" dirty="0" smtClean="0">
                <a:solidFill>
                  <a:schemeClr val="tx1"/>
                </a:solidFill>
                <a:effectLst/>
                <a:latin typeface="+mn-lt"/>
                <a:ea typeface="ＭＳ Ｐゴシック" charset="0"/>
                <a:cs typeface="Geneva" charset="0"/>
              </a:rPr>
              <a:t> has various user roles:</a:t>
            </a:r>
          </a:p>
          <a:p>
            <a:endParaRPr lang="en-CA" sz="1200" b="0" i="0" u="none" strike="noStrike" kern="1200" dirty="0" smtClean="0">
              <a:solidFill>
                <a:schemeClr val="tx1"/>
              </a:solidFill>
              <a:effectLst/>
              <a:latin typeface="+mn-lt"/>
              <a:ea typeface="ＭＳ Ｐゴシック" charset="0"/>
              <a:cs typeface="Geneva" charset="0"/>
            </a:endParaRPr>
          </a:p>
          <a:p>
            <a:r>
              <a:rPr lang="en-CA" sz="1200" b="0" i="0" u="none" strike="noStrike" kern="1200" dirty="0" smtClean="0">
                <a:solidFill>
                  <a:schemeClr val="tx1"/>
                </a:solidFill>
                <a:effectLst/>
                <a:latin typeface="+mn-lt"/>
                <a:ea typeface="ＭＳ Ｐゴシック" charset="0"/>
                <a:cs typeface="Geneva" charset="0"/>
              </a:rPr>
              <a:t>The</a:t>
            </a:r>
            <a:r>
              <a:rPr lang="en-CA" sz="1200" b="0" i="0" u="none" strike="noStrike" kern="1200" baseline="0" dirty="0" smtClean="0">
                <a:solidFill>
                  <a:schemeClr val="tx1"/>
                </a:solidFill>
                <a:effectLst/>
                <a:latin typeface="+mn-lt"/>
                <a:ea typeface="ＭＳ Ｐゴシック" charset="0"/>
                <a:cs typeface="Geneva" charset="0"/>
              </a:rPr>
              <a:t> requester role is a user that can create requisitions for goods and services – anyone that currently has the requestor role in </a:t>
            </a:r>
            <a:r>
              <a:rPr lang="en-CA" sz="1200" b="0" i="0" u="none" strike="noStrike" kern="1200" baseline="0" dirty="0" err="1" smtClean="0">
                <a:solidFill>
                  <a:schemeClr val="tx1"/>
                </a:solidFill>
                <a:effectLst/>
                <a:latin typeface="+mn-lt"/>
                <a:ea typeface="ＭＳ Ｐゴシック" charset="0"/>
                <a:cs typeface="Geneva" charset="0"/>
              </a:rPr>
              <a:t>Peoplesoft</a:t>
            </a:r>
            <a:r>
              <a:rPr lang="en-CA" sz="1200" b="0" i="0" u="none" strike="noStrike" kern="1200" baseline="0" dirty="0" smtClean="0">
                <a:solidFill>
                  <a:schemeClr val="tx1"/>
                </a:solidFill>
                <a:effectLst/>
                <a:latin typeface="+mn-lt"/>
                <a:ea typeface="ＭＳ Ｐゴシック" charset="0"/>
                <a:cs typeface="Geneva" charset="0"/>
              </a:rPr>
              <a:t> will have this role in </a:t>
            </a:r>
            <a:r>
              <a:rPr lang="en-CA" sz="1200" b="0" i="0" u="none" strike="noStrike" kern="1200" baseline="0" dirty="0" err="1" smtClean="0">
                <a:solidFill>
                  <a:schemeClr val="tx1"/>
                </a:solidFill>
                <a:effectLst/>
                <a:latin typeface="+mn-lt"/>
                <a:ea typeface="ＭＳ Ｐゴシック" charset="0"/>
                <a:cs typeface="Geneva" charset="0"/>
              </a:rPr>
              <a:t>SupplyNet</a:t>
            </a:r>
            <a:r>
              <a:rPr lang="en-CA" sz="1200" b="0" i="0" u="none" strike="noStrike" kern="1200" baseline="0" dirty="0" smtClean="0">
                <a:solidFill>
                  <a:schemeClr val="tx1"/>
                </a:solidFill>
                <a:effectLst/>
                <a:latin typeface="+mn-lt"/>
                <a:ea typeface="ＭＳ Ｐゴシック" charset="0"/>
                <a:cs typeface="Geneva" charset="0"/>
              </a:rPr>
              <a:t>.</a:t>
            </a:r>
          </a:p>
          <a:p>
            <a:endParaRPr lang="en-CA" sz="1200" b="0" i="0" u="none" strike="noStrike" kern="1200" baseline="0" dirty="0" smtClean="0">
              <a:solidFill>
                <a:schemeClr val="tx1"/>
              </a:solidFill>
              <a:effectLst/>
              <a:latin typeface="+mn-lt"/>
              <a:ea typeface="ＭＳ Ｐゴシック" charset="0"/>
              <a:cs typeface="Geneva" charset="0"/>
            </a:endParaRPr>
          </a:p>
          <a:p>
            <a:r>
              <a:rPr lang="en-CA" sz="1200" b="0" i="0" u="none" strike="noStrike" kern="1200" baseline="0" dirty="0" smtClean="0">
                <a:solidFill>
                  <a:schemeClr val="tx1"/>
                </a:solidFill>
                <a:effectLst/>
                <a:latin typeface="+mn-lt"/>
                <a:ea typeface="ＭＳ Ｐゴシック" charset="0"/>
                <a:cs typeface="Geneva" charset="0"/>
              </a:rPr>
              <a:t>Approvers are users designated to review/edit and approve purchase requisitions. They will electronically receive the requisition and either approve or reject – Anyone identified as a </a:t>
            </a:r>
            <a:r>
              <a:rPr lang="en-CA" sz="1200" b="0" i="0" u="none" strike="noStrike" kern="1200" baseline="0" dirty="0" err="1" smtClean="0">
                <a:solidFill>
                  <a:schemeClr val="tx1"/>
                </a:solidFill>
                <a:effectLst/>
                <a:latin typeface="+mn-lt"/>
                <a:ea typeface="ＭＳ Ｐゴシック" charset="0"/>
                <a:cs typeface="Geneva" charset="0"/>
              </a:rPr>
              <a:t>DeptID</a:t>
            </a:r>
            <a:r>
              <a:rPr lang="en-CA" sz="1200" b="0" i="0" u="none" strike="noStrike" kern="1200" baseline="0" dirty="0" smtClean="0">
                <a:solidFill>
                  <a:schemeClr val="tx1"/>
                </a:solidFill>
                <a:effectLst/>
                <a:latin typeface="+mn-lt"/>
                <a:ea typeface="ＭＳ Ｐゴシック" charset="0"/>
                <a:cs typeface="Geneva" charset="0"/>
              </a:rPr>
              <a:t> or Project Budget Owner will have this role.</a:t>
            </a:r>
          </a:p>
          <a:p>
            <a:endParaRPr lang="en-CA" sz="1200" b="0" i="0" u="none" strike="noStrike" kern="1200" baseline="0" dirty="0" smtClean="0">
              <a:solidFill>
                <a:schemeClr val="tx1"/>
              </a:solidFill>
              <a:effectLst/>
              <a:latin typeface="+mn-lt"/>
              <a:ea typeface="ＭＳ Ｐゴシック" charset="0"/>
              <a:cs typeface="Geneva" charset="0"/>
            </a:endParaRPr>
          </a:p>
          <a:p>
            <a:r>
              <a:rPr lang="en-CA" sz="1200" b="0" i="0" u="none" strike="noStrike" kern="1200" baseline="0" dirty="0" smtClean="0">
                <a:solidFill>
                  <a:schemeClr val="tx1"/>
                </a:solidFill>
                <a:effectLst/>
                <a:latin typeface="+mn-lt"/>
                <a:ea typeface="ＭＳ Ｐゴシック" charset="0"/>
                <a:cs typeface="Geneva" charset="0"/>
              </a:rPr>
              <a:t>The Inquiry role provides a user with general inquiry capabilities to all requisitions, purchase orders and invoices in </a:t>
            </a:r>
            <a:r>
              <a:rPr lang="en-CA" sz="1200" b="0" i="0" u="none" strike="noStrike" kern="1200" baseline="0" dirty="0" err="1" smtClean="0">
                <a:solidFill>
                  <a:schemeClr val="tx1"/>
                </a:solidFill>
                <a:effectLst/>
                <a:latin typeface="+mn-lt"/>
                <a:ea typeface="ＭＳ Ｐゴシック" charset="0"/>
                <a:cs typeface="Geneva" charset="0"/>
              </a:rPr>
              <a:t>SupplyNet</a:t>
            </a:r>
            <a:r>
              <a:rPr lang="en-CA" sz="1200" b="0" i="0" u="none" strike="noStrike" kern="1200" baseline="0" dirty="0" smtClean="0">
                <a:solidFill>
                  <a:schemeClr val="tx1"/>
                </a:solidFill>
                <a:effectLst/>
                <a:latin typeface="+mn-lt"/>
                <a:ea typeface="ＭＳ Ｐゴシック" charset="0"/>
                <a:cs typeface="Geneva" charset="0"/>
              </a:rPr>
              <a:t>. This role is for individuals with central finance or administrative responsibilities.</a:t>
            </a:r>
          </a:p>
          <a:p>
            <a:r>
              <a:rPr lang="en-CA" sz="1200" b="0" i="0" u="none" strike="noStrike" kern="1200" baseline="0" dirty="0" smtClean="0">
                <a:solidFill>
                  <a:schemeClr val="tx1"/>
                </a:solidFill>
                <a:effectLst/>
                <a:latin typeface="+mn-lt"/>
                <a:ea typeface="ＭＳ Ｐゴシック" charset="0"/>
                <a:cs typeface="Geneva" charset="0"/>
              </a:rPr>
              <a:t>The Self Approval role is for individuals in central administration areas that purchase on departmental operating funds. Requisitions up to $500 are approved without budget owner approval.</a:t>
            </a:r>
          </a:p>
          <a:p>
            <a:r>
              <a:rPr lang="en-CA" sz="1200" b="0" i="0" u="none" strike="noStrike" kern="1200" baseline="0" dirty="0" smtClean="0">
                <a:solidFill>
                  <a:schemeClr val="tx1"/>
                </a:solidFill>
                <a:effectLst/>
                <a:latin typeface="+mn-lt"/>
                <a:ea typeface="ＭＳ Ｐゴシック" charset="0"/>
                <a:cs typeface="Geneva" charset="0"/>
              </a:rPr>
              <a:t>Both of these roles require authorization and will be managed by IST.</a:t>
            </a:r>
          </a:p>
          <a:p>
            <a:r>
              <a:rPr lang="en-CA" sz="1200" b="0" i="0" u="none" strike="noStrike" kern="1200" baseline="0" dirty="0" smtClean="0">
                <a:solidFill>
                  <a:schemeClr val="tx1"/>
                </a:solidFill>
                <a:effectLst/>
                <a:latin typeface="+mn-lt"/>
                <a:ea typeface="ＭＳ Ｐゴシック" charset="0"/>
                <a:cs typeface="Geneva" charset="0"/>
              </a:rPr>
              <a:t> </a:t>
            </a:r>
            <a:endParaRPr lang="en-US" sz="1200" b="1" i="0" u="none" strike="noStrike" kern="1200" dirty="0" smtClean="0">
              <a:solidFill>
                <a:schemeClr val="tx1"/>
              </a:solidFill>
              <a:effectLst/>
              <a:latin typeface="+mn-lt"/>
              <a:ea typeface="ＭＳ Ｐゴシック" charset="0"/>
              <a:cs typeface="Geneva" charset="0"/>
            </a:endParaRPr>
          </a:p>
          <a:p>
            <a:endParaRPr lang="en-CA" sz="1200" b="1" i="0" u="none" strike="noStrike" kern="1200" dirty="0" smtClean="0">
              <a:solidFill>
                <a:schemeClr val="tx1"/>
              </a:solidFill>
              <a:effectLst/>
              <a:latin typeface="+mn-lt"/>
              <a:ea typeface="ＭＳ Ｐゴシック" charset="0"/>
            </a:endParaRPr>
          </a:p>
          <a:p>
            <a:endParaRPr lang="en-US" b="1"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7</a:t>
            </a:fld>
            <a:endParaRPr lang="en-US"/>
          </a:p>
        </p:txBody>
      </p:sp>
    </p:spTree>
    <p:extLst>
      <p:ext uri="{BB962C8B-B14F-4D97-AF65-F5344CB8AC3E}">
        <p14:creationId xmlns:p14="http://schemas.microsoft.com/office/powerpoint/2010/main" val="223816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user shops through </a:t>
            </a:r>
            <a:r>
              <a:rPr lang="en-CA" dirty="0" err="1" smtClean="0"/>
              <a:t>supplynet</a:t>
            </a:r>
            <a:r>
              <a:rPr lang="en-CA" dirty="0" smtClean="0"/>
              <a:t>, creates a requisition the requisition will go through proper approvals</a:t>
            </a:r>
            <a:r>
              <a:rPr lang="en-CA" baseline="0" dirty="0" smtClean="0"/>
              <a:t> </a:t>
            </a:r>
            <a:r>
              <a:rPr lang="en-CA" dirty="0" smtClean="0"/>
              <a:t> and a purchase order will be created</a:t>
            </a:r>
            <a:r>
              <a:rPr lang="en-CA" baseline="0" dirty="0" smtClean="0"/>
              <a:t> and sent to the supplier if under 10K  thousand, over 10 thousand will be routed to SMS for processing. The supplier will receive and process the order create the invoice which will route for approval if applicable.</a:t>
            </a:r>
            <a:endParaRPr lang="en-US" dirty="0"/>
          </a:p>
        </p:txBody>
      </p:sp>
      <p:sp>
        <p:nvSpPr>
          <p:cNvPr id="4" name="Slide Number Placeholder 3"/>
          <p:cNvSpPr>
            <a:spLocks noGrp="1"/>
          </p:cNvSpPr>
          <p:nvPr>
            <p:ph type="sldNum" sz="quarter" idx="10"/>
          </p:nvPr>
        </p:nvSpPr>
        <p:spPr/>
        <p:txBody>
          <a:bodyPr/>
          <a:lstStyle/>
          <a:p>
            <a:fld id="{1E90088D-24E9-4AC0-9A22-CD9D65CE77A7}" type="slidenum">
              <a:rPr lang="en-US" smtClean="0"/>
              <a:pPr/>
              <a:t>8</a:t>
            </a:fld>
            <a:endParaRPr lang="en-US"/>
          </a:p>
        </p:txBody>
      </p:sp>
    </p:spTree>
    <p:extLst>
      <p:ext uri="{BB962C8B-B14F-4D97-AF65-F5344CB8AC3E}">
        <p14:creationId xmlns:p14="http://schemas.microsoft.com/office/powerpoint/2010/main" val="111328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t>Current electronic financial approval authority and workflow rules do not change</a:t>
            </a:r>
            <a:endParaRPr lang="en-US" b="1" baseline="0" dirty="0" smtClean="0"/>
          </a:p>
          <a:p>
            <a:r>
              <a:rPr lang="en-US" baseline="0" dirty="0" smtClean="0"/>
              <a:t>Sub delegation only applicable to Project Budget Owners and they can only </a:t>
            </a:r>
            <a:r>
              <a:rPr lang="en-US" baseline="0" dirty="0" err="1" smtClean="0"/>
              <a:t>subdelegate</a:t>
            </a:r>
            <a:r>
              <a:rPr lang="en-US" baseline="0" dirty="0" smtClean="0"/>
              <a:t> to one individual</a:t>
            </a:r>
          </a:p>
          <a:p>
            <a:r>
              <a:rPr lang="en-US" baseline="0" dirty="0" smtClean="0"/>
              <a:t>Proxy is available to Department and Project Budget Owners; assigned for temporary short term leaves e.g. vacation ; 6 weeks maximum</a:t>
            </a:r>
          </a:p>
        </p:txBody>
      </p:sp>
      <p:sp>
        <p:nvSpPr>
          <p:cNvPr id="4" name="Slide Number Placeholder 3"/>
          <p:cNvSpPr>
            <a:spLocks noGrp="1"/>
          </p:cNvSpPr>
          <p:nvPr>
            <p:ph type="sldNum" sz="quarter" idx="10"/>
          </p:nvPr>
        </p:nvSpPr>
        <p:spPr/>
        <p:txBody>
          <a:bodyPr/>
          <a:lstStyle/>
          <a:p>
            <a:fld id="{1E90088D-24E9-4AC0-9A22-CD9D65CE77A7}" type="slidenum">
              <a:rPr lang="en-US" smtClean="0"/>
              <a:pPr/>
              <a:t>9</a:t>
            </a:fld>
            <a:endParaRPr lang="en-US"/>
          </a:p>
        </p:txBody>
      </p:sp>
    </p:spTree>
    <p:extLst>
      <p:ext uri="{BB962C8B-B14F-4D97-AF65-F5344CB8AC3E}">
        <p14:creationId xmlns:p14="http://schemas.microsoft.com/office/powerpoint/2010/main" val="895361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TrkB-PPT-V2-Imag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71475"/>
            <a:ext cx="9144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rkB-PPT-V2-Footer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5765800"/>
            <a:ext cx="9144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rkB-PPT-V2-Header1.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A-COLOUR-REVERSE.png"/>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romise-green.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270625" y="6103938"/>
            <a:ext cx="2551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04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05">
    <p:spTree>
      <p:nvGrpSpPr>
        <p:cNvPr id="1" name=""/>
        <p:cNvGrpSpPr/>
        <p:nvPr/>
      </p:nvGrpSpPr>
      <p:grpSpPr>
        <a:xfrm>
          <a:off x="0" y="0"/>
          <a:ext cx="0" cy="0"/>
          <a:chOff x="0" y="0"/>
          <a:chExt cx="0" cy="0"/>
        </a:xfrm>
      </p:grpSpPr>
      <p:pic>
        <p:nvPicPr>
          <p:cNvPr id="4" name="Picture 1" descr="TrkB-PPT-V2-Footer3.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5219700"/>
            <a:ext cx="914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250113" y="6186488"/>
            <a:ext cx="15716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6"/>
          </p:nvPr>
        </p:nvSpPr>
        <p:spPr>
          <a:xfrm>
            <a:off x="814388" y="1393152"/>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0"/>
          <p:cNvSpPr>
            <a:spLocks noGrp="1"/>
          </p:cNvSpPr>
          <p:nvPr>
            <p:ph type="title"/>
          </p:nvPr>
        </p:nvSpPr>
        <p:spPr>
          <a:xfrm>
            <a:off x="814388" y="565655"/>
            <a:ext cx="7562850" cy="481134"/>
          </a:xfrm>
          <a:prstGeom prst="rect">
            <a:avLst/>
          </a:prstGeom>
        </p:spPr>
        <p:txBody>
          <a:bodyPr vert="horz"/>
          <a:lstStyle>
            <a:lvl1pPr algn="l">
              <a:defRPr sz="24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989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06">
    <p:spTree>
      <p:nvGrpSpPr>
        <p:cNvPr id="1" name=""/>
        <p:cNvGrpSpPr/>
        <p:nvPr/>
      </p:nvGrpSpPr>
      <p:grpSpPr>
        <a:xfrm>
          <a:off x="0" y="0"/>
          <a:ext cx="0" cy="0"/>
          <a:chOff x="0" y="0"/>
          <a:chExt cx="0" cy="0"/>
        </a:xfrm>
      </p:grpSpPr>
      <p:pic>
        <p:nvPicPr>
          <p:cNvPr id="4" name="Picture 1" descr="TrkB-PPT-V1-Footer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7813" y="265113"/>
            <a:ext cx="157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4"/>
          <p:cNvSpPr>
            <a:spLocks noGrp="1"/>
          </p:cNvSpPr>
          <p:nvPr>
            <p:ph type="body" sz="quarter" idx="16"/>
          </p:nvPr>
        </p:nvSpPr>
        <p:spPr>
          <a:xfrm>
            <a:off x="814388" y="2532303"/>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814388" y="1704806"/>
            <a:ext cx="7562850" cy="481134"/>
          </a:xfrm>
          <a:prstGeom prst="rect">
            <a:avLst/>
          </a:prstGeom>
        </p:spPr>
        <p:txBody>
          <a:bodyPr vert="horz"/>
          <a:lstStyle>
            <a:lvl1pPr algn="l">
              <a:defRPr sz="24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499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07">
    <p:spTree>
      <p:nvGrpSpPr>
        <p:cNvPr id="1" name=""/>
        <p:cNvGrpSpPr/>
        <p:nvPr/>
      </p:nvGrpSpPr>
      <p:grpSpPr>
        <a:xfrm>
          <a:off x="0" y="0"/>
          <a:ext cx="0" cy="0"/>
          <a:chOff x="0" y="0"/>
          <a:chExt cx="0" cy="0"/>
        </a:xfrm>
      </p:grpSpPr>
      <p:pic>
        <p:nvPicPr>
          <p:cNvPr id="4" name="Picture 1" descr="TrkB-PPT-V2-Header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7813" y="265113"/>
            <a:ext cx="157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0"/>
          <p:cNvSpPr>
            <a:spLocks noGrp="1"/>
          </p:cNvSpPr>
          <p:nvPr>
            <p:ph type="title"/>
          </p:nvPr>
        </p:nvSpPr>
        <p:spPr>
          <a:xfrm>
            <a:off x="2432242" y="340903"/>
            <a:ext cx="6387748" cy="307777"/>
          </a:xfrm>
          <a:prstGeom prst="rect">
            <a:avLst/>
          </a:prstGeom>
        </p:spPr>
        <p:txBody>
          <a:bodyPr vert="horz"/>
          <a:lstStyle>
            <a:lvl1pPr algn="r">
              <a:defRPr sz="14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9949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08">
    <p:spTree>
      <p:nvGrpSpPr>
        <p:cNvPr id="1" name=""/>
        <p:cNvGrpSpPr/>
        <p:nvPr/>
      </p:nvGrpSpPr>
      <p:grpSpPr>
        <a:xfrm>
          <a:off x="0" y="0"/>
          <a:ext cx="0" cy="0"/>
          <a:chOff x="0" y="0"/>
          <a:chExt cx="0" cy="0"/>
        </a:xfrm>
      </p:grpSpPr>
      <p:pic>
        <p:nvPicPr>
          <p:cNvPr id="4" name="Picture 1" descr="TrkB-PPT-V2-Footer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14313" y="6408738"/>
            <a:ext cx="11858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romise-green.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277100" y="6411913"/>
            <a:ext cx="1690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4"/>
          <p:cNvSpPr>
            <a:spLocks noGrp="1"/>
          </p:cNvSpPr>
          <p:nvPr>
            <p:ph type="body" sz="quarter" idx="16"/>
          </p:nvPr>
        </p:nvSpPr>
        <p:spPr>
          <a:xfrm>
            <a:off x="814388" y="1393152"/>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0"/>
          <p:cNvSpPr>
            <a:spLocks noGrp="1"/>
          </p:cNvSpPr>
          <p:nvPr>
            <p:ph type="title"/>
          </p:nvPr>
        </p:nvSpPr>
        <p:spPr>
          <a:xfrm>
            <a:off x="814388" y="565655"/>
            <a:ext cx="7562850" cy="481134"/>
          </a:xfrm>
          <a:prstGeom prst="rect">
            <a:avLst/>
          </a:prstGeom>
        </p:spPr>
        <p:txBody>
          <a:bodyPr vert="horz"/>
          <a:lstStyle>
            <a:lvl1pPr algn="l">
              <a:defRPr sz="24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788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09">
    <p:spTree>
      <p:nvGrpSpPr>
        <p:cNvPr id="1" name=""/>
        <p:cNvGrpSpPr/>
        <p:nvPr/>
      </p:nvGrpSpPr>
      <p:grpSpPr>
        <a:xfrm>
          <a:off x="0" y="0"/>
          <a:ext cx="0" cy="0"/>
          <a:chOff x="0" y="0"/>
          <a:chExt cx="0" cy="0"/>
        </a:xfrm>
      </p:grpSpPr>
      <p:pic>
        <p:nvPicPr>
          <p:cNvPr id="4" name="Picture 1" descr="TrkB-PPT-V1-Footer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965700"/>
            <a:ext cx="9144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50113" y="620077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180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10">
    <p:spTree>
      <p:nvGrpSpPr>
        <p:cNvPr id="1" name=""/>
        <p:cNvGrpSpPr/>
        <p:nvPr/>
      </p:nvGrpSpPr>
      <p:grpSpPr>
        <a:xfrm>
          <a:off x="0" y="0"/>
          <a:ext cx="0" cy="0"/>
          <a:chOff x="0" y="0"/>
          <a:chExt cx="0" cy="0"/>
        </a:xfrm>
      </p:grpSpPr>
      <p:pic>
        <p:nvPicPr>
          <p:cNvPr id="4" name="Picture 1" descr="TrkB-PPT-V1-Footer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965700"/>
            <a:ext cx="9144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romise-green.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270625" y="6153150"/>
            <a:ext cx="2551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77813" y="265113"/>
            <a:ext cx="157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0"/>
          <p:cNvSpPr>
            <a:spLocks noGrp="1"/>
          </p:cNvSpPr>
          <p:nvPr>
            <p:ph type="title"/>
          </p:nvPr>
        </p:nvSpPr>
        <p:spPr>
          <a:xfrm>
            <a:off x="2432242" y="340903"/>
            <a:ext cx="6387748" cy="307777"/>
          </a:xfrm>
          <a:prstGeom prst="rect">
            <a:avLst/>
          </a:prstGeom>
        </p:spPr>
        <p:txBody>
          <a:bodyPr vert="horz"/>
          <a:lstStyle>
            <a:lvl1pPr algn="r">
              <a:defRPr sz="14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480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11">
    <p:spTree>
      <p:nvGrpSpPr>
        <p:cNvPr id="1" name=""/>
        <p:cNvGrpSpPr/>
        <p:nvPr/>
      </p:nvGrpSpPr>
      <p:grpSpPr>
        <a:xfrm>
          <a:off x="0" y="0"/>
          <a:ext cx="0" cy="0"/>
          <a:chOff x="0" y="0"/>
          <a:chExt cx="0" cy="0"/>
        </a:xfrm>
      </p:grpSpPr>
      <p:pic>
        <p:nvPicPr>
          <p:cNvPr id="4" name="Picture 1" descr="TrkB-PPT-V2-Footer3.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5219700"/>
            <a:ext cx="914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romise-whit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270625" y="6153150"/>
            <a:ext cx="2551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77813" y="265113"/>
            <a:ext cx="157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4794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12">
    <p:spTree>
      <p:nvGrpSpPr>
        <p:cNvPr id="1" name=""/>
        <p:cNvGrpSpPr/>
        <p:nvPr/>
      </p:nvGrpSpPr>
      <p:grpSpPr>
        <a:xfrm>
          <a:off x="0" y="0"/>
          <a:ext cx="0" cy="0"/>
          <a:chOff x="0" y="0"/>
          <a:chExt cx="0" cy="0"/>
        </a:xfrm>
      </p:grpSpPr>
      <p:pic>
        <p:nvPicPr>
          <p:cNvPr id="4" name="Picture 1" descr="promise-grey.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85038" y="6411913"/>
            <a:ext cx="168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14313" y="6408738"/>
            <a:ext cx="11858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832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3">
    <p:spTree>
      <p:nvGrpSpPr>
        <p:cNvPr id="1" name=""/>
        <p:cNvGrpSpPr/>
        <p:nvPr/>
      </p:nvGrpSpPr>
      <p:grpSpPr>
        <a:xfrm>
          <a:off x="0" y="0"/>
          <a:ext cx="0" cy="0"/>
          <a:chOff x="0" y="0"/>
          <a:chExt cx="0" cy="0"/>
        </a:xfrm>
      </p:grpSpPr>
      <p:pic>
        <p:nvPicPr>
          <p:cNvPr id="4" name="Picture 1" descr="UA-COLOU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81925" y="6408738"/>
            <a:ext cx="11858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43621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6235700"/>
            <a:ext cx="9144000" cy="622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5" name="Picture 2" descr="promise-grey.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85038" y="6411913"/>
            <a:ext cx="168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14313" y="6408738"/>
            <a:ext cx="11858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31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01A">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5943600"/>
            <a:ext cx="9144000" cy="914400"/>
            <a:chOff x="0" y="0"/>
            <a:chExt cx="9144000" cy="914400"/>
          </a:xfrm>
        </p:grpSpPr>
        <p:pic>
          <p:nvPicPr>
            <p:cNvPr id="5" name="Picture 2" descr="TrkB-PPT-V1-Green-Header.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78343" y="265721"/>
              <a:ext cx="1569568" cy="38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TrkB-PPT-V1-Footer1.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0"/>
            <a:ext cx="91440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6"/>
          </p:nvPr>
        </p:nvSpPr>
        <p:spPr>
          <a:xfrm>
            <a:off x="814388" y="1608667"/>
            <a:ext cx="7562850" cy="433493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0"/>
          <p:cNvSpPr>
            <a:spLocks noGrp="1"/>
          </p:cNvSpPr>
          <p:nvPr>
            <p:ph type="title"/>
          </p:nvPr>
        </p:nvSpPr>
        <p:spPr>
          <a:xfrm>
            <a:off x="2432242" y="6215230"/>
            <a:ext cx="6387748" cy="307777"/>
          </a:xfrm>
          <a:prstGeom prst="rect">
            <a:avLst/>
          </a:prstGeom>
        </p:spPr>
        <p:txBody>
          <a:bodyPr vert="horz"/>
          <a:lstStyle>
            <a:lvl1pPr algn="r">
              <a:defRPr sz="1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9649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4">
    <p:spTree>
      <p:nvGrpSpPr>
        <p:cNvPr id="1" name=""/>
        <p:cNvGrpSpPr/>
        <p:nvPr/>
      </p:nvGrpSpPr>
      <p:grpSpPr>
        <a:xfrm>
          <a:off x="0" y="0"/>
          <a:ext cx="0" cy="0"/>
          <a:chOff x="0" y="0"/>
          <a:chExt cx="0" cy="0"/>
        </a:xfrm>
      </p:grpSpPr>
      <p:sp>
        <p:nvSpPr>
          <p:cNvPr id="7"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757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15">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0"/>
            <a:ext cx="9144000" cy="6858000"/>
            <a:chOff x="0" y="0"/>
            <a:chExt cx="9144000" cy="6858000"/>
          </a:xfrm>
        </p:grpSpPr>
        <p:pic>
          <p:nvPicPr>
            <p:cNvPr id="5" name="Picture 2" descr="TrkB-PPT-V1-Green-Background-Full.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78343" y="265721"/>
              <a:ext cx="1569568" cy="38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0" y="914400"/>
              <a:ext cx="9144000" cy="1588"/>
            </a:xfrm>
            <a:prstGeom prst="line">
              <a:avLst/>
            </a:prstGeom>
            <a:ln w="508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0"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solidFill>
                  <a:schemeClr val="bg1"/>
                </a:solidFill>
              </a:defRPr>
            </a:lvl1pPr>
            <a:lvl2pPr marL="3175" indent="0">
              <a:spcBef>
                <a:spcPts val="0"/>
              </a:spcBef>
              <a:spcAft>
                <a:spcPts val="1200"/>
              </a:spcAft>
              <a:buNone/>
              <a:defRPr sz="1800" b="1">
                <a:solidFill>
                  <a:schemeClr val="bg1"/>
                </a:solidFill>
              </a:defRPr>
            </a:lvl2pPr>
            <a:lvl3pPr marL="228600" indent="-228600">
              <a:defRPr sz="1800">
                <a:solidFill>
                  <a:schemeClr val="bg1"/>
                </a:solidFill>
              </a:defRPr>
            </a:lvl3pPr>
            <a:lvl4pPr marL="514350" indent="-230188">
              <a:buFont typeface="Lucida Grande"/>
              <a:buChar char="-"/>
              <a:tabLst/>
              <a:defRPr sz="1800">
                <a:solidFill>
                  <a:schemeClr val="bg1"/>
                </a:solidFill>
              </a:defRPr>
            </a:lvl4pPr>
            <a:lvl5pPr marL="747713" indent="-228600">
              <a:buFont typeface="Lucida Grande"/>
              <a:buChar cha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2432242" y="340903"/>
            <a:ext cx="6387748" cy="307777"/>
          </a:xfrm>
          <a:prstGeom prst="rect">
            <a:avLst/>
          </a:prstGeom>
        </p:spPr>
        <p:txBody>
          <a:bodyPr vert="horz"/>
          <a:lstStyle>
            <a:lvl1pPr algn="r">
              <a:defRPr sz="14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0145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16">
    <p:spTree>
      <p:nvGrpSpPr>
        <p:cNvPr id="1" name=""/>
        <p:cNvGrpSpPr/>
        <p:nvPr/>
      </p:nvGrpSpPr>
      <p:grpSpPr>
        <a:xfrm>
          <a:off x="0" y="0"/>
          <a:ext cx="0" cy="0"/>
          <a:chOff x="0" y="0"/>
          <a:chExt cx="0" cy="0"/>
        </a:xfrm>
      </p:grpSpPr>
      <p:pic>
        <p:nvPicPr>
          <p:cNvPr id="4" name="Picture 1" descr="TrkB-PPT-V1-Green-Background-Full.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775575" y="6396038"/>
            <a:ext cx="1192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solidFill>
                  <a:schemeClr val="bg1"/>
                </a:solidFill>
              </a:defRPr>
            </a:lvl1pPr>
            <a:lvl2pPr marL="3175" indent="0">
              <a:spcBef>
                <a:spcPts val="0"/>
              </a:spcBef>
              <a:spcAft>
                <a:spcPts val="1200"/>
              </a:spcAft>
              <a:buNone/>
              <a:defRPr sz="1800" b="1">
                <a:solidFill>
                  <a:schemeClr val="bg1"/>
                </a:solidFill>
              </a:defRPr>
            </a:lvl2pPr>
            <a:lvl3pPr marL="228600" indent="-228600">
              <a:defRPr sz="1800">
                <a:solidFill>
                  <a:schemeClr val="bg1"/>
                </a:solidFill>
              </a:defRPr>
            </a:lvl3pPr>
            <a:lvl4pPr marL="514350" indent="-230188">
              <a:buFont typeface="Lucida Grande"/>
              <a:buChar char="-"/>
              <a:tabLst/>
              <a:defRPr sz="1800">
                <a:solidFill>
                  <a:schemeClr val="bg1"/>
                </a:solidFill>
              </a:defRPr>
            </a:lvl4pPr>
            <a:lvl5pPr marL="747713" indent="-228600">
              <a:buFont typeface="Lucida Grande"/>
              <a:buChar cha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6262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01">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0"/>
            <a:ext cx="9144000" cy="6858000"/>
            <a:chOff x="0" y="0"/>
            <a:chExt cx="9144000" cy="6858000"/>
          </a:xfrm>
        </p:grpSpPr>
        <p:pic>
          <p:nvPicPr>
            <p:cNvPr id="3" name="Picture 2" descr="TrkB-PPT-V1-Green-Background-Full.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673879" y="2606170"/>
              <a:ext cx="5795474" cy="141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471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02">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0" y="0"/>
            <a:ext cx="9144000" cy="6858000"/>
            <a:chOff x="0" y="0"/>
            <a:chExt cx="9144000" cy="6858000"/>
          </a:xfrm>
        </p:grpSpPr>
        <p:pic>
          <p:nvPicPr>
            <p:cNvPr id="4" name="Picture 2" descr="TrkB-PPT-V1-Green-Background-Full.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451273" y="1089867"/>
              <a:ext cx="4268181" cy="104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4"/>
          <p:cNvSpPr>
            <a:spLocks noGrp="1"/>
          </p:cNvSpPr>
          <p:nvPr>
            <p:ph type="title"/>
          </p:nvPr>
        </p:nvSpPr>
        <p:spPr>
          <a:xfrm>
            <a:off x="457200" y="3509817"/>
            <a:ext cx="8229600" cy="1394548"/>
          </a:xfrm>
          <a:prstGeom prst="rect">
            <a:avLst/>
          </a:prstGeom>
        </p:spPr>
        <p:txBody>
          <a:bodyPr vert="horz"/>
          <a:lstStyle>
            <a:lvl1pPr>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6033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03">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0" y="0"/>
            <a:ext cx="9144000" cy="6858000"/>
            <a:chOff x="0" y="0"/>
            <a:chExt cx="9144000" cy="6858000"/>
          </a:xfrm>
        </p:grpSpPr>
        <p:pic>
          <p:nvPicPr>
            <p:cNvPr id="3" name="Picture 2" descr="GOLD-BACKGROUND-SLID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rot="10800000">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UA-COLOU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743200" y="3000243"/>
              <a:ext cx="3657600" cy="85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8143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04">
    <p:spTree>
      <p:nvGrpSpPr>
        <p:cNvPr id="1" name=""/>
        <p:cNvGrpSpPr/>
        <p:nvPr/>
      </p:nvGrpSpPr>
      <p:grpSpPr>
        <a:xfrm>
          <a:off x="0" y="0"/>
          <a:ext cx="0" cy="0"/>
          <a:chOff x="0" y="0"/>
          <a:chExt cx="0" cy="0"/>
        </a:xfrm>
      </p:grpSpPr>
      <p:pic>
        <p:nvPicPr>
          <p:cNvPr id="2" name="Picture 1" descr="TrkB-PPT-V1-Green-Background-Full.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omise-whit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647950" y="3114675"/>
            <a:ext cx="3848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978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05">
    <p:spTree>
      <p:nvGrpSpPr>
        <p:cNvPr id="1" name=""/>
        <p:cNvGrpSpPr/>
        <p:nvPr/>
      </p:nvGrpSpPr>
      <p:grpSpPr>
        <a:xfrm>
          <a:off x="0" y="0"/>
          <a:ext cx="0" cy="0"/>
          <a:chOff x="0" y="0"/>
          <a:chExt cx="0" cy="0"/>
        </a:xfrm>
      </p:grpSpPr>
      <p:pic>
        <p:nvPicPr>
          <p:cNvPr id="2" name="Picture 1" descr="GOLD-BACKGROUND-SLID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omise-gree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647950" y="3114675"/>
            <a:ext cx="3848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652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07375" cy="10080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0312201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07375" cy="10080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875"/>
            <a:ext cx="4038600" cy="4713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038600" cy="4713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27261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01B">
    <p:spTree>
      <p:nvGrpSpPr>
        <p:cNvPr id="1" name=""/>
        <p:cNvGrpSpPr/>
        <p:nvPr/>
      </p:nvGrpSpPr>
      <p:grpSpPr>
        <a:xfrm>
          <a:off x="0" y="0"/>
          <a:ext cx="0" cy="0"/>
          <a:chOff x="0" y="0"/>
          <a:chExt cx="0" cy="0"/>
        </a:xfrm>
      </p:grpSpPr>
      <p:pic>
        <p:nvPicPr>
          <p:cNvPr id="4" name="Picture 1" descr="TrkB-PPT-V1-Footer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userDrawn="1"/>
        </p:nvGrpSpPr>
        <p:grpSpPr bwMode="auto">
          <a:xfrm>
            <a:off x="0" y="5943600"/>
            <a:ext cx="9144000" cy="914400"/>
            <a:chOff x="0" y="0"/>
            <a:chExt cx="9144000" cy="914400"/>
          </a:xfrm>
        </p:grpSpPr>
        <p:pic>
          <p:nvPicPr>
            <p:cNvPr id="6" name="Picture 2" descr="TrkB-PPT-V1-Green-Header.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UA-COLOUR-REVERSE.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278343" y="265721"/>
              <a:ext cx="1569568" cy="38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4"/>
          <p:cNvSpPr>
            <a:spLocks noGrp="1"/>
          </p:cNvSpPr>
          <p:nvPr>
            <p:ph type="body" sz="quarter" idx="16"/>
          </p:nvPr>
        </p:nvSpPr>
        <p:spPr>
          <a:xfrm>
            <a:off x="814388" y="2055091"/>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814388" y="1227594"/>
            <a:ext cx="7562850" cy="481134"/>
          </a:xfrm>
          <a:prstGeom prst="rect">
            <a:avLst/>
          </a:prstGeom>
        </p:spPr>
        <p:txBody>
          <a:bodyPr vert="horz"/>
          <a:lstStyle>
            <a:lvl1pPr algn="l">
              <a:defRPr sz="24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2254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875"/>
            <a:ext cx="8229600" cy="47132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468313" y="260350"/>
            <a:ext cx="8207375" cy="1008063"/>
          </a:xfrm>
          <a:prstGeom prst="rect">
            <a:avLst/>
          </a:prstGeo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7710959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C2057C5-FB11-4C46-85CD-2F1669B260A7}" type="slidenum">
              <a:rPr lang="en-CA" smtClean="0"/>
              <a:t>‹#›</a:t>
            </a:fld>
            <a:endParaRPr lang="en-CA"/>
          </a:p>
        </p:txBody>
      </p:sp>
    </p:spTree>
    <p:extLst>
      <p:ext uri="{BB962C8B-B14F-4D97-AF65-F5344CB8AC3E}">
        <p14:creationId xmlns:p14="http://schemas.microsoft.com/office/powerpoint/2010/main" val="860812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2057C5-FB11-4C46-85CD-2F1669B260A7}" type="slidenum">
              <a:rPr lang="en-CA" smtClean="0"/>
              <a:t>‹#›</a:t>
            </a:fld>
            <a:endParaRPr lang="en-CA"/>
          </a:p>
        </p:txBody>
      </p:sp>
    </p:spTree>
    <p:extLst>
      <p:ext uri="{BB962C8B-B14F-4D97-AF65-F5344CB8AC3E}">
        <p14:creationId xmlns:p14="http://schemas.microsoft.com/office/powerpoint/2010/main" val="3079296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a:prstGeom prst="rect">
            <a:avLst/>
          </a:prstGeo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3"/>
            <a:ext cx="3962400" cy="4419599"/>
          </a:xfrm>
          <a:prstGeom prst="rect">
            <a:avLst/>
          </a:prstGeo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2" y="1752600"/>
            <a:ext cx="3962399" cy="4419600"/>
          </a:xfrm>
          <a:prstGeom prst="rect">
            <a:avLst/>
          </a:prstGeo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750">
                <a:solidFill>
                  <a:schemeClr val="tx1"/>
                </a:solidFill>
                <a:latin typeface="Arial" pitchFamily="34" charset="0"/>
                <a:cs typeface="Arial" pitchFamily="34" charset="0"/>
              </a:defRPr>
            </a:lvl1pPr>
          </a:lstStyle>
          <a:p>
            <a:endParaRPr lang="en-US"/>
          </a:p>
        </p:txBody>
      </p:sp>
      <p:sp>
        <p:nvSpPr>
          <p:cNvPr id="33" name="TextBox 32"/>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750" noProof="0" smtClean="0">
                <a:latin typeface="Arial" pitchFamily="34" charset="0"/>
                <a:cs typeface="Arial" pitchFamily="34" charset="0"/>
              </a:rPr>
              <a:t>PwC</a:t>
            </a:r>
            <a:endParaRPr lang="en-GB" sz="750" noProof="0">
              <a:latin typeface="Arial" pitchFamily="34" charset="0"/>
              <a:cs typeface="Arial" pitchFamily="34" charset="0"/>
            </a:endParaRPr>
          </a:p>
        </p:txBody>
      </p: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75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75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581617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a:prstGeom prst="rect">
            <a:avLst/>
          </a:prstGeo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a:prstGeom prst="rect">
            <a:avLst/>
          </a:prstGeom>
        </p:spPr>
        <p:txBody>
          <a:bodyPr/>
          <a:lstStyle>
            <a:lvl1pPr>
              <a:defRPr baseline="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750">
                <a:solidFill>
                  <a:schemeClr val="tx1"/>
                </a:solidFill>
                <a:latin typeface="Arial" pitchFamily="34" charset="0"/>
                <a:cs typeface="Arial" pitchFamily="34" charset="0"/>
              </a:defRPr>
            </a:lvl1pPr>
          </a:lstStyle>
          <a:p>
            <a:endParaRPr lang="en-US"/>
          </a:p>
        </p:txBody>
      </p:sp>
      <p:sp>
        <p:nvSpPr>
          <p:cNvPr id="32" name="TextBox 31"/>
          <p:cNvSpPr txBox="1"/>
          <p:nvPr/>
        </p:nvSpPr>
        <p:spPr>
          <a:xfrm>
            <a:off x="533400" y="6477002"/>
            <a:ext cx="2590800" cy="152401"/>
          </a:xfrm>
          <a:prstGeom prst="rect">
            <a:avLst/>
          </a:prstGeom>
          <a:noFill/>
        </p:spPr>
        <p:txBody>
          <a:bodyPr vert="horz" wrap="square" lIns="0" tIns="0" rIns="0" bIns="0" rtlCol="0" anchor="t" anchorCtr="0">
            <a:noAutofit/>
          </a:bodyPr>
          <a:lstStyle/>
          <a:p>
            <a:r>
              <a:rPr lang="en-GB" sz="750" noProof="0" smtClean="0">
                <a:latin typeface="Arial" pitchFamily="34" charset="0"/>
                <a:cs typeface="Arial" pitchFamily="34" charset="0"/>
              </a:rPr>
              <a:t>PwC</a:t>
            </a:r>
            <a:endParaRPr lang="en-GB" sz="750" noProof="0">
              <a:latin typeface="Arial" pitchFamily="34" charset="0"/>
              <a:cs typeface="Arial" pitchFamily="34" charset="0"/>
            </a:endParaRPr>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75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75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57245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02">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0"/>
            <a:ext cx="9144000" cy="914400"/>
            <a:chOff x="0" y="0"/>
            <a:chExt cx="9144000" cy="914400"/>
          </a:xfrm>
        </p:grpSpPr>
        <p:pic>
          <p:nvPicPr>
            <p:cNvPr id="5" name="Picture 2" descr="TrkB-PPT-V1-Green-Header.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78343" y="265721"/>
              <a:ext cx="1569568" cy="38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2432242" y="340903"/>
            <a:ext cx="6387748" cy="307777"/>
          </a:xfrm>
          <a:prstGeom prst="rect">
            <a:avLst/>
          </a:prstGeom>
        </p:spPr>
        <p:txBody>
          <a:bodyPr vert="horz"/>
          <a:lstStyle>
            <a:lvl1pPr algn="r">
              <a:defRPr sz="1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882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02">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0"/>
            <a:ext cx="9144000" cy="914400"/>
            <a:chOff x="0" y="0"/>
            <a:chExt cx="9144000" cy="914400"/>
          </a:xfrm>
        </p:grpSpPr>
        <p:pic>
          <p:nvPicPr>
            <p:cNvPr id="5" name="Picture 2" descr="TrkB-PPT-V1-Green-Header.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78343" y="265721"/>
              <a:ext cx="1569568" cy="38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0"/>
          <p:cNvSpPr>
            <a:spLocks noGrp="1"/>
          </p:cNvSpPr>
          <p:nvPr>
            <p:ph type="title"/>
          </p:nvPr>
        </p:nvSpPr>
        <p:spPr>
          <a:xfrm>
            <a:off x="2432242" y="340903"/>
            <a:ext cx="6387748" cy="307777"/>
          </a:xfrm>
          <a:prstGeom prst="rect">
            <a:avLst/>
          </a:prstGeom>
        </p:spPr>
        <p:txBody>
          <a:bodyPr vert="horz"/>
          <a:lstStyle>
            <a:lvl1pPr algn="r">
              <a:defRPr sz="18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0"/>
          </p:nvPr>
        </p:nvSpPr>
        <p:spPr>
          <a:xfrm>
            <a:off x="0" y="946727"/>
            <a:ext cx="9144000" cy="5911273"/>
          </a:xfrm>
          <a:prstGeom prst="rect">
            <a:avLst/>
          </a:prstGeom>
        </p:spPr>
        <p:txBody>
          <a:bodyPr vert="horz"/>
          <a:lstStyle/>
          <a:p>
            <a:pPr lvl="0"/>
            <a:endParaRPr lang="en-US" noProof="0" dirty="0"/>
          </a:p>
        </p:txBody>
      </p:sp>
    </p:spTree>
    <p:extLst>
      <p:ext uri="{BB962C8B-B14F-4D97-AF65-F5344CB8AC3E}">
        <p14:creationId xmlns:p14="http://schemas.microsoft.com/office/powerpoint/2010/main" val="158722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03A">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5943600"/>
            <a:ext cx="9144000" cy="914400"/>
            <a:chOff x="0" y="0"/>
            <a:chExt cx="9144000" cy="914400"/>
          </a:xfrm>
        </p:grpSpPr>
        <p:pic>
          <p:nvPicPr>
            <p:cNvPr id="5" name="Picture 2" descr="TrkB-PPT-V1-Green-Header.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78343" y="265721"/>
              <a:ext cx="1569568" cy="38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0"/>
          <p:cNvSpPr>
            <a:spLocks noGrp="1"/>
          </p:cNvSpPr>
          <p:nvPr>
            <p:ph type="title"/>
          </p:nvPr>
        </p:nvSpPr>
        <p:spPr>
          <a:xfrm>
            <a:off x="2432242" y="6215230"/>
            <a:ext cx="6387748" cy="307777"/>
          </a:xfrm>
          <a:prstGeom prst="rect">
            <a:avLst/>
          </a:prstGeom>
        </p:spPr>
        <p:txBody>
          <a:bodyPr vert="horz"/>
          <a:lstStyle>
            <a:lvl1pPr algn="r">
              <a:defRPr sz="1800" b="1">
                <a:solidFill>
                  <a:schemeClr val="bg1"/>
                </a:solidFill>
              </a:defRPr>
            </a:lvl1pPr>
          </a:lstStyle>
          <a:p>
            <a:r>
              <a:rPr lang="en-US" dirty="0" smtClean="0"/>
              <a:t>Click to edit Master title style</a:t>
            </a:r>
            <a:endParaRPr lang="en-US" dirty="0"/>
          </a:p>
        </p:txBody>
      </p:sp>
      <p:sp>
        <p:nvSpPr>
          <p:cNvPr id="9" name="Text Placeholder 14"/>
          <p:cNvSpPr>
            <a:spLocks noGrp="1"/>
          </p:cNvSpPr>
          <p:nvPr>
            <p:ph type="body" sz="quarter" idx="16"/>
          </p:nvPr>
        </p:nvSpPr>
        <p:spPr>
          <a:xfrm>
            <a:off x="814388" y="738909"/>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91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03B">
    <p:spTree>
      <p:nvGrpSpPr>
        <p:cNvPr id="1" name=""/>
        <p:cNvGrpSpPr/>
        <p:nvPr/>
      </p:nvGrpSpPr>
      <p:grpSpPr>
        <a:xfrm>
          <a:off x="0" y="0"/>
          <a:ext cx="0" cy="0"/>
          <a:chOff x="0" y="0"/>
          <a:chExt cx="0" cy="0"/>
        </a:xfrm>
      </p:grpSpPr>
      <p:pic>
        <p:nvPicPr>
          <p:cNvPr id="4" name="Picture 1" descr="TrkB-PPT-V1-Green-Background-Footer.75.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14313" y="6396038"/>
            <a:ext cx="11922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romise-white.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77100" y="6411913"/>
            <a:ext cx="1690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6"/>
          </p:nvPr>
        </p:nvSpPr>
        <p:spPr>
          <a:xfrm>
            <a:off x="814388" y="1393152"/>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0"/>
          <p:cNvSpPr>
            <a:spLocks noGrp="1"/>
          </p:cNvSpPr>
          <p:nvPr>
            <p:ph type="title"/>
          </p:nvPr>
        </p:nvSpPr>
        <p:spPr>
          <a:xfrm>
            <a:off x="814388" y="565655"/>
            <a:ext cx="7562850" cy="481134"/>
          </a:xfrm>
          <a:prstGeom prst="rect">
            <a:avLst/>
          </a:prstGeom>
        </p:spPr>
        <p:txBody>
          <a:bodyPr vert="horz"/>
          <a:lstStyle>
            <a:lvl1pPr algn="l">
              <a:defRPr sz="24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939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03">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5943600"/>
            <a:ext cx="9144000" cy="914400"/>
            <a:chOff x="0" y="0"/>
            <a:chExt cx="9144000" cy="914400"/>
          </a:xfrm>
        </p:grpSpPr>
        <p:pic>
          <p:nvPicPr>
            <p:cNvPr id="5" name="Picture 2" descr="TrkB-PPT-V1-Green-Header.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78343" y="265721"/>
              <a:ext cx="1569568" cy="38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0"/>
          <p:cNvSpPr>
            <a:spLocks noGrp="1"/>
          </p:cNvSpPr>
          <p:nvPr>
            <p:ph type="title"/>
          </p:nvPr>
        </p:nvSpPr>
        <p:spPr>
          <a:xfrm>
            <a:off x="2432242" y="6215230"/>
            <a:ext cx="6387748" cy="307777"/>
          </a:xfrm>
          <a:prstGeom prst="rect">
            <a:avLst/>
          </a:prstGeom>
        </p:spPr>
        <p:txBody>
          <a:bodyPr vert="horz"/>
          <a:lstStyle>
            <a:lvl1pPr algn="r">
              <a:defRPr sz="18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0"/>
          </p:nvPr>
        </p:nvSpPr>
        <p:spPr>
          <a:xfrm>
            <a:off x="0" y="-1540"/>
            <a:ext cx="9144000" cy="5905115"/>
          </a:xfrm>
          <a:prstGeom prst="rect">
            <a:avLst/>
          </a:prstGeom>
        </p:spPr>
        <p:txBody>
          <a:bodyPr vert="horz"/>
          <a:lstStyle/>
          <a:p>
            <a:pPr lvl="0"/>
            <a:endParaRPr lang="en-US" noProof="0" dirty="0"/>
          </a:p>
        </p:txBody>
      </p:sp>
    </p:spTree>
    <p:extLst>
      <p:ext uri="{BB962C8B-B14F-4D97-AF65-F5344CB8AC3E}">
        <p14:creationId xmlns:p14="http://schemas.microsoft.com/office/powerpoint/2010/main" val="260177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04">
    <p:spTree>
      <p:nvGrpSpPr>
        <p:cNvPr id="1" name=""/>
        <p:cNvGrpSpPr/>
        <p:nvPr/>
      </p:nvGrpSpPr>
      <p:grpSpPr>
        <a:xfrm>
          <a:off x="0" y="0"/>
          <a:ext cx="0" cy="0"/>
          <a:chOff x="0" y="0"/>
          <a:chExt cx="0" cy="0"/>
        </a:xfrm>
      </p:grpSpPr>
      <p:pic>
        <p:nvPicPr>
          <p:cNvPr id="4" name="Picture 1" descr="TrkB-PPT-V2-Header1.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REVERS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2532303"/>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0"/>
          <p:cNvSpPr>
            <a:spLocks noGrp="1"/>
          </p:cNvSpPr>
          <p:nvPr>
            <p:ph type="title"/>
          </p:nvPr>
        </p:nvSpPr>
        <p:spPr>
          <a:xfrm>
            <a:off x="814388" y="1704806"/>
            <a:ext cx="7562850" cy="481134"/>
          </a:xfrm>
          <a:prstGeom prst="rect">
            <a:avLst/>
          </a:prstGeom>
        </p:spPr>
        <p:txBody>
          <a:bodyPr vert="horz"/>
          <a:lstStyle>
            <a:lvl1pPr algn="l">
              <a:defRPr sz="24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2500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 id="2147485738" r:id="rId13"/>
    <p:sldLayoutId id="2147485739" r:id="rId14"/>
    <p:sldLayoutId id="2147485740" r:id="rId15"/>
    <p:sldLayoutId id="2147485741" r:id="rId16"/>
    <p:sldLayoutId id="2147485742" r:id="rId17"/>
    <p:sldLayoutId id="2147485743" r:id="rId18"/>
    <p:sldLayoutId id="2147485744" r:id="rId19"/>
    <p:sldLayoutId id="2147485725" r:id="rId20"/>
    <p:sldLayoutId id="2147485745" r:id="rId21"/>
    <p:sldLayoutId id="2147485746" r:id="rId22"/>
    <p:sldLayoutId id="2147485747" r:id="rId23"/>
    <p:sldLayoutId id="2147485748" r:id="rId24"/>
    <p:sldLayoutId id="2147485749" r:id="rId25"/>
    <p:sldLayoutId id="2147485750" r:id="rId26"/>
    <p:sldLayoutId id="2147485751" r:id="rId27"/>
    <p:sldLayoutId id="2147485752" r:id="rId28"/>
    <p:sldLayoutId id="2147485753" r:id="rId29"/>
    <p:sldLayoutId id="2147485754" r:id="rId30"/>
    <p:sldLayoutId id="2147485755" r:id="rId31"/>
    <p:sldLayoutId id="2147485756" r:id="rId32"/>
    <p:sldLayoutId id="2147485757" r:id="rId33"/>
    <p:sldLayoutId id="2147485758" r:id="rId3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Wendy.abel@ualberta.ca"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mailto:jody.brookwell@ualberta.c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docs.google.com/a/ualberta.ca/forms/d/1-wnPb5ucqL3lX5-kwyXhbdjJfJ1x4h1aNAKonWqJ9RU/viewfor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2914" y="3731172"/>
            <a:ext cx="7562850" cy="1061546"/>
          </a:xfrm>
        </p:spPr>
        <p:txBody>
          <a:bodyPr/>
          <a:lstStyle/>
          <a:p>
            <a:pPr algn="ctr"/>
            <a:r>
              <a:rPr lang="en-US" sz="3200" dirty="0" smtClean="0">
                <a:latin typeface="Calibri" panose="020F0502020204030204" pitchFamily="34" charset="0"/>
              </a:rPr>
              <a:t>Introduction to </a:t>
            </a:r>
            <a:r>
              <a:rPr lang="en-US" sz="3200" dirty="0" err="1" smtClean="0">
                <a:latin typeface="Calibri" panose="020F0502020204030204" pitchFamily="34" charset="0"/>
              </a:rPr>
              <a:t>Ualberta’s</a:t>
            </a:r>
            <a:r>
              <a:rPr lang="en-US" sz="3200" dirty="0" smtClean="0">
                <a:latin typeface="Calibri" panose="020F0502020204030204" pitchFamily="34" charset="0"/>
              </a:rPr>
              <a:t> </a:t>
            </a:r>
            <a:r>
              <a:rPr lang="en-US" sz="3200" smtClean="0">
                <a:latin typeface="Calibri" panose="020F0502020204030204" pitchFamily="34" charset="0"/>
              </a:rPr>
              <a:t/>
            </a:r>
            <a:br>
              <a:rPr lang="en-US" sz="3200" smtClean="0">
                <a:latin typeface="Calibri" panose="020F0502020204030204" pitchFamily="34" charset="0"/>
              </a:rPr>
            </a:br>
            <a:r>
              <a:rPr lang="en-US" sz="3200" smtClean="0">
                <a:latin typeface="Calibri" panose="020F0502020204030204" pitchFamily="34" charset="0"/>
              </a:rPr>
              <a:t>New Purchasing Platform</a:t>
            </a:r>
            <a:r>
              <a:rPr lang="en-US" sz="3200" dirty="0" smtClean="0">
                <a:latin typeface="Calibri" panose="020F0502020204030204" pitchFamily="34" charset="0"/>
              </a:rPr>
              <a:t/>
            </a:r>
            <a:br>
              <a:rPr lang="en-US" sz="3200" dirty="0" smtClean="0">
                <a:latin typeface="Calibri" panose="020F0502020204030204" pitchFamily="34" charset="0"/>
              </a:rPr>
            </a:br>
            <a:r>
              <a:rPr lang="en-US" sz="3200" dirty="0">
                <a:latin typeface="Calibri" panose="020F0502020204030204" pitchFamily="34" charset="0"/>
              </a:rPr>
              <a:t/>
            </a:r>
            <a:br>
              <a:rPr lang="en-US" sz="3200" dirty="0">
                <a:latin typeface="Calibri" panose="020F0502020204030204" pitchFamily="34" charset="0"/>
              </a:rPr>
            </a:br>
            <a:r>
              <a:rPr lang="en-US" sz="3200" dirty="0" smtClean="0">
                <a:latin typeface="Calibri" panose="020F0502020204030204" pitchFamily="34" charset="0"/>
              </a:rPr>
              <a:t>RESEARCH ADMINISTRATION DAY 2016</a:t>
            </a:r>
            <a:br>
              <a:rPr lang="en-US" sz="3200" dirty="0" smtClean="0">
                <a:latin typeface="Calibri" panose="020F0502020204030204" pitchFamily="34" charset="0"/>
              </a:rPr>
            </a:br>
            <a:r>
              <a:rPr lang="en-US" sz="3200" dirty="0">
                <a:latin typeface="Calibri" panose="020F0502020204030204" pitchFamily="34" charset="0"/>
              </a:rPr>
              <a:t/>
            </a:r>
            <a:br>
              <a:rPr lang="en-US" sz="3200" dirty="0">
                <a:latin typeface="Calibri" panose="020F0502020204030204" pitchFamily="34" charset="0"/>
              </a:rPr>
            </a:br>
            <a:r>
              <a:rPr lang="en-US" sz="3200" dirty="0" smtClean="0"/>
              <a:t>												</a:t>
            </a:r>
            <a:r>
              <a:rPr lang="en-US" sz="1800" dirty="0" smtClean="0"/>
              <a:t>June 1 2016</a:t>
            </a:r>
            <a:endParaRPr lang="en-US" sz="1800" dirty="0">
              <a:latin typeface="Calibri" panose="020F0502020204030204" pitchFamily="34" charset="0"/>
            </a:endParaRPr>
          </a:p>
        </p:txBody>
      </p:sp>
      <p:pic>
        <p:nvPicPr>
          <p:cNvPr id="1027" name="Picture 3" descr="U:\Everyone\Coupa ePro Project\Free - Naming\SupplyNet Logo\Blue\jpg\supplynet_logo_18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462" y="2008264"/>
            <a:ext cx="3867807" cy="130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90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14387" y="1169292"/>
            <a:ext cx="7997103" cy="5528391"/>
          </a:xfrm>
        </p:spPr>
        <p:txBody>
          <a:bodyPr/>
          <a:lstStyle/>
          <a:p>
            <a:pPr marL="342900" indent="-342900">
              <a:spcBef>
                <a:spcPts val="1800"/>
              </a:spcBef>
              <a:spcAft>
                <a:spcPts val="0"/>
              </a:spcAft>
              <a:buSzPct val="100000"/>
              <a:buFont typeface="Arial" pitchFamily="34" charset="0"/>
              <a:buChar char="•"/>
            </a:pPr>
            <a:r>
              <a:rPr lang="en-US" sz="2200" b="0" dirty="0" smtClean="0">
                <a:latin typeface="Calibri" panose="020F0502020204030204" pitchFamily="34" charset="0"/>
              </a:rPr>
              <a:t>Requisition must be approved on-line </a:t>
            </a:r>
            <a:br>
              <a:rPr lang="en-US" sz="2200" b="0" dirty="0" smtClean="0">
                <a:latin typeface="Calibri" panose="020F0502020204030204" pitchFamily="34" charset="0"/>
              </a:rPr>
            </a:br>
            <a:r>
              <a:rPr lang="en-US" sz="2200" b="0" dirty="0" smtClean="0">
                <a:latin typeface="Calibri" panose="020F0502020204030204" pitchFamily="34" charset="0"/>
              </a:rPr>
              <a:t>(via </a:t>
            </a:r>
            <a:r>
              <a:rPr lang="en-US" sz="2200" b="0" dirty="0">
                <a:latin typeface="Calibri" panose="020F0502020204030204" pitchFamily="34" charset="0"/>
              </a:rPr>
              <a:t>E</a:t>
            </a:r>
            <a:r>
              <a:rPr lang="en-US" sz="2200" b="0" dirty="0" smtClean="0">
                <a:latin typeface="Calibri" panose="020F0502020204030204" pitchFamily="34" charset="0"/>
              </a:rPr>
              <a:t>mail /Mobile Device or in </a:t>
            </a:r>
            <a:r>
              <a:rPr lang="en-US" sz="2200" b="0" dirty="0" err="1" smtClean="0">
                <a:latin typeface="Calibri" panose="020F0502020204030204" pitchFamily="34" charset="0"/>
              </a:rPr>
              <a:t>SupplyNet</a:t>
            </a:r>
            <a:r>
              <a:rPr lang="en-US" sz="2200" b="0" dirty="0" smtClean="0">
                <a:latin typeface="Calibri" panose="020F0502020204030204" pitchFamily="34" charset="0"/>
              </a:rPr>
              <a:t>)</a:t>
            </a:r>
          </a:p>
          <a:p>
            <a:pPr marL="342900" indent="-342900">
              <a:spcBef>
                <a:spcPts val="1800"/>
              </a:spcBef>
              <a:spcAft>
                <a:spcPts val="0"/>
              </a:spcAft>
              <a:buSzPct val="100000"/>
              <a:buFont typeface="Arial" pitchFamily="34" charset="0"/>
              <a:buChar char="•"/>
            </a:pPr>
            <a:r>
              <a:rPr lang="en-US" sz="2200" b="0" dirty="0">
                <a:latin typeface="Calibri" panose="020F0502020204030204" pitchFamily="34" charset="0"/>
              </a:rPr>
              <a:t>Current paper based delegation will not drive approval workflow  rules in </a:t>
            </a:r>
            <a:r>
              <a:rPr lang="en-US" sz="2200" b="0" dirty="0" err="1">
                <a:latin typeface="Calibri" panose="020F0502020204030204" pitchFamily="34" charset="0"/>
              </a:rPr>
              <a:t>SupplyNet</a:t>
            </a:r>
            <a:endParaRPr lang="en-US" sz="2200" b="0" dirty="0">
              <a:latin typeface="Calibri" panose="020F0502020204030204" pitchFamily="34" charset="0"/>
            </a:endParaRPr>
          </a:p>
          <a:p>
            <a:pPr marL="342900" indent="-342900">
              <a:spcBef>
                <a:spcPts val="1800"/>
              </a:spcBef>
              <a:spcAft>
                <a:spcPts val="0"/>
              </a:spcAft>
              <a:buSzPct val="100000"/>
              <a:buFont typeface="Arial" pitchFamily="34" charset="0"/>
              <a:buChar char="•"/>
            </a:pPr>
            <a:r>
              <a:rPr lang="en-US" sz="2200" b="0" u="sng" dirty="0" smtClean="0">
                <a:latin typeface="Calibri" panose="020F0502020204030204" pitchFamily="34" charset="0"/>
              </a:rPr>
              <a:t>Only One</a:t>
            </a:r>
            <a:r>
              <a:rPr lang="en-US" sz="2200" b="0" dirty="0" smtClean="0">
                <a:latin typeface="Calibri" panose="020F0502020204030204" pitchFamily="34" charset="0"/>
              </a:rPr>
              <a:t> Approver can be assigned per </a:t>
            </a:r>
            <a:r>
              <a:rPr lang="en-US" sz="2200" b="0" dirty="0" err="1" smtClean="0">
                <a:latin typeface="Calibri" panose="020F0502020204030204" pitchFamily="34" charset="0"/>
              </a:rPr>
              <a:t>SpeedCode</a:t>
            </a:r>
            <a:r>
              <a:rPr lang="en-US" sz="2200" b="0" dirty="0" smtClean="0">
                <a:latin typeface="Calibri" panose="020F0502020204030204" pitchFamily="34" charset="0"/>
              </a:rPr>
              <a:t>: </a:t>
            </a:r>
          </a:p>
          <a:p>
            <a:pPr marL="571500" lvl="2" indent="-342900">
              <a:spcBef>
                <a:spcPts val="600"/>
              </a:spcBef>
              <a:spcAft>
                <a:spcPts val="0"/>
              </a:spcAft>
              <a:buSzPct val="100000"/>
            </a:pPr>
            <a:r>
              <a:rPr lang="en-US" sz="2000" b="0" dirty="0" smtClean="0">
                <a:latin typeface="Calibri" panose="020F0502020204030204" pitchFamily="34" charset="0"/>
              </a:rPr>
              <a:t>Budget Owner, or </a:t>
            </a:r>
          </a:p>
          <a:p>
            <a:pPr marL="571500" lvl="2" indent="-342900">
              <a:spcBef>
                <a:spcPts val="600"/>
              </a:spcBef>
              <a:spcAft>
                <a:spcPts val="0"/>
              </a:spcAft>
              <a:buSzPct val="100000"/>
            </a:pPr>
            <a:r>
              <a:rPr lang="en-US" sz="2000" b="0" dirty="0" smtClean="0">
                <a:latin typeface="Calibri" panose="020F0502020204030204" pitchFamily="34" charset="0"/>
              </a:rPr>
              <a:t>Proxy, or</a:t>
            </a:r>
          </a:p>
          <a:p>
            <a:pPr marL="571500" lvl="2" indent="-342900">
              <a:spcBef>
                <a:spcPts val="600"/>
              </a:spcBef>
              <a:spcAft>
                <a:spcPts val="0"/>
              </a:spcAft>
              <a:buSzPct val="100000"/>
            </a:pPr>
            <a:r>
              <a:rPr lang="en-US" sz="2000" b="0" dirty="0" smtClean="0">
                <a:latin typeface="Calibri" panose="020F0502020204030204" pitchFamily="34" charset="0"/>
              </a:rPr>
              <a:t>Project Sub-Delegate</a:t>
            </a:r>
            <a:endParaRPr lang="en-US" sz="2000" b="0" dirty="0">
              <a:latin typeface="Calibri" panose="020F0502020204030204" pitchFamily="34" charset="0"/>
            </a:endParaRPr>
          </a:p>
          <a:p>
            <a:pPr marL="342900" indent="-342900">
              <a:spcBef>
                <a:spcPts val="1800"/>
              </a:spcBef>
              <a:spcAft>
                <a:spcPts val="0"/>
              </a:spcAft>
              <a:buSzPct val="100000"/>
              <a:buFont typeface="Arial" pitchFamily="34" charset="0"/>
              <a:buChar char="•"/>
            </a:pPr>
            <a:r>
              <a:rPr lang="en-US" sz="2200" b="0" dirty="0" smtClean="0">
                <a:latin typeface="Calibri" panose="020F0502020204030204" pitchFamily="34" charset="0"/>
              </a:rPr>
              <a:t>Approval </a:t>
            </a:r>
            <a:r>
              <a:rPr lang="en-US" sz="2200" b="0" dirty="0">
                <a:latin typeface="Calibri" panose="020F0502020204030204" pitchFamily="34" charset="0"/>
              </a:rPr>
              <a:t>occurs before the Purchase Order is </a:t>
            </a:r>
            <a:r>
              <a:rPr lang="en-US" sz="2200" b="0" dirty="0" smtClean="0">
                <a:latin typeface="Calibri" panose="020F0502020204030204" pitchFamily="34" charset="0"/>
              </a:rPr>
              <a:t>issued versus on the invoice</a:t>
            </a:r>
          </a:p>
        </p:txBody>
      </p:sp>
      <p:sp>
        <p:nvSpPr>
          <p:cNvPr id="3" name="Title 2"/>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Approvals - What Does </a:t>
            </a:r>
            <a:r>
              <a:rPr lang="en-US" sz="2800" dirty="0" smtClean="0">
                <a:latin typeface="Calibri" panose="020F0502020204030204" pitchFamily="34" charset="0"/>
                <a:cs typeface="Calibri" panose="020F0502020204030204" pitchFamily="34" charset="0"/>
              </a:rPr>
              <a:t>Change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626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14387" y="1169292"/>
            <a:ext cx="7997103" cy="5528391"/>
          </a:xfrm>
        </p:spPr>
        <p:txBody>
          <a:bodyPr/>
          <a:lstStyle/>
          <a:p>
            <a:pPr marL="342900" indent="-342900">
              <a:spcBef>
                <a:spcPts val="1800"/>
              </a:spcBef>
              <a:spcAft>
                <a:spcPts val="0"/>
              </a:spcAft>
              <a:buSzPct val="100000"/>
              <a:buFont typeface="Arial" pitchFamily="34" charset="0"/>
              <a:buChar char="•"/>
            </a:pPr>
            <a:r>
              <a:rPr lang="en-US" sz="2200" b="0" dirty="0" smtClean="0">
                <a:latin typeface="Calibri" panose="020F0502020204030204" pitchFamily="34" charset="0"/>
              </a:rPr>
              <a:t>Invoice Approvals </a:t>
            </a:r>
          </a:p>
          <a:p>
            <a:pPr marL="571500" lvl="2" indent="-342900">
              <a:spcBef>
                <a:spcPts val="600"/>
              </a:spcBef>
              <a:spcAft>
                <a:spcPts val="0"/>
              </a:spcAft>
              <a:buSzPct val="100000"/>
            </a:pPr>
            <a:r>
              <a:rPr lang="en-US" sz="2000" dirty="0" smtClean="0">
                <a:latin typeface="Calibri" panose="020F0502020204030204" pitchFamily="34" charset="0"/>
              </a:rPr>
              <a:t>Invoices &gt; $10,000</a:t>
            </a:r>
            <a:endParaRPr lang="en-US" sz="2000" dirty="0">
              <a:latin typeface="Calibri" panose="020F0502020204030204" pitchFamily="34" charset="0"/>
            </a:endParaRPr>
          </a:p>
          <a:p>
            <a:pPr marL="571500" lvl="2" indent="-342900">
              <a:spcBef>
                <a:spcPts val="600"/>
              </a:spcBef>
              <a:spcAft>
                <a:spcPts val="0"/>
              </a:spcAft>
              <a:buSzPct val="100000"/>
            </a:pPr>
            <a:r>
              <a:rPr lang="en-US" sz="2000" dirty="0" smtClean="0">
                <a:latin typeface="Calibri" panose="020F0502020204030204" pitchFamily="34" charset="0"/>
              </a:rPr>
              <a:t>All Contract for Services Invoices</a:t>
            </a:r>
          </a:p>
          <a:p>
            <a:pPr marL="571500" lvl="2" indent="-342900">
              <a:spcBef>
                <a:spcPts val="600"/>
              </a:spcBef>
              <a:spcAft>
                <a:spcPts val="0"/>
              </a:spcAft>
              <a:buSzPct val="100000"/>
            </a:pPr>
            <a:r>
              <a:rPr lang="en-US" sz="2000" dirty="0" smtClean="0">
                <a:latin typeface="Calibri" panose="020F0502020204030204" pitchFamily="34" charset="0"/>
              </a:rPr>
              <a:t>PO Match Exceptions (multiple e.g. &gt; 10% or $500)</a:t>
            </a:r>
          </a:p>
          <a:p>
            <a:pPr marL="342900" indent="-342900">
              <a:spcBef>
                <a:spcPts val="1800"/>
              </a:spcBef>
              <a:spcAft>
                <a:spcPts val="0"/>
              </a:spcAft>
              <a:buSzPct val="100000"/>
              <a:buFont typeface="Arial" pitchFamily="34" charset="0"/>
              <a:buChar char="•"/>
            </a:pPr>
            <a:r>
              <a:rPr lang="en-US" sz="2200" b="0" dirty="0" smtClean="0">
                <a:latin typeface="Calibri" panose="020F0502020204030204" pitchFamily="34" charset="0"/>
              </a:rPr>
              <a:t>Change Order Approvals</a:t>
            </a:r>
            <a:br>
              <a:rPr lang="en-US" sz="2200" b="0" dirty="0" smtClean="0">
                <a:latin typeface="Calibri" panose="020F0502020204030204" pitchFamily="34" charset="0"/>
              </a:rPr>
            </a:br>
            <a:r>
              <a:rPr lang="en-US" sz="2200" b="0" dirty="0" smtClean="0">
                <a:latin typeface="Calibri" panose="020F0502020204030204" pitchFamily="34" charset="0"/>
              </a:rPr>
              <a:t>Requester can initiate Change Order on-line </a:t>
            </a:r>
          </a:p>
        </p:txBody>
      </p:sp>
      <p:sp>
        <p:nvSpPr>
          <p:cNvPr id="3" name="Title 2"/>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Other Electronic Approvals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1139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95003" y="931792"/>
            <a:ext cx="8894618" cy="5742140"/>
          </a:xfrm>
        </p:spPr>
        <p:txBody>
          <a:bodyPr/>
          <a:lstStyle/>
          <a:p>
            <a:pPr lvl="0">
              <a:lnSpc>
                <a:spcPct val="114000"/>
              </a:lnSpc>
              <a:spcBef>
                <a:spcPts val="0"/>
              </a:spcBef>
              <a:spcAft>
                <a:spcPts val="0"/>
              </a:spcAft>
              <a:buSzPct val="25000"/>
            </a:pPr>
            <a:r>
              <a:rPr lang="en-US" dirty="0">
                <a:solidFill>
                  <a:srgbClr val="176238"/>
                </a:solidFill>
                <a:latin typeface="Calibri" panose="020F0502020204030204" pitchFamily="34" charset="0"/>
                <a:ea typeface="Arial"/>
                <a:cs typeface="Calibri" panose="020F0502020204030204" pitchFamily="34" charset="0"/>
                <a:sym typeface="Arial"/>
              </a:rPr>
              <a:t>Financial Approval Roles</a:t>
            </a:r>
          </a:p>
          <a:p>
            <a:pPr lvl="0">
              <a:lnSpc>
                <a:spcPct val="114000"/>
              </a:lnSpc>
              <a:spcBef>
                <a:spcPts val="600"/>
              </a:spcBef>
              <a:spcAft>
                <a:spcPts val="0"/>
              </a:spcAft>
              <a:buSzPct val="25000"/>
            </a:pPr>
            <a:r>
              <a:rPr lang="en-US" sz="1600" dirty="0" smtClean="0">
                <a:solidFill>
                  <a:srgbClr val="000000"/>
                </a:solidFill>
                <a:latin typeface="Calibri" panose="020F0502020204030204" pitchFamily="34" charset="0"/>
                <a:ea typeface="Arial"/>
                <a:cs typeface="Calibri" panose="020F0502020204030204" pitchFamily="34" charset="0"/>
                <a:sym typeface="Arial"/>
              </a:rPr>
              <a:t>Operating</a:t>
            </a:r>
          </a:p>
          <a:p>
            <a:pPr marL="285750" lvl="0" indent="-285750">
              <a:lnSpc>
                <a:spcPct val="114000"/>
              </a:lnSpc>
              <a:spcBef>
                <a:spcPts val="600"/>
              </a:spcBef>
              <a:spcAft>
                <a:spcPts val="0"/>
              </a:spcAft>
              <a:buClr>
                <a:srgbClr val="000000"/>
              </a:buClr>
              <a:buSzPct val="100000"/>
              <a:buFont typeface="Arial"/>
              <a:buChar char="•"/>
            </a:pPr>
            <a:r>
              <a:rPr lang="en-US" sz="1600" b="0" dirty="0" smtClean="0">
                <a:solidFill>
                  <a:srgbClr val="000000"/>
                </a:solidFill>
                <a:latin typeface="Calibri" panose="020F0502020204030204" pitchFamily="34" charset="0"/>
                <a:ea typeface="Arial"/>
                <a:cs typeface="Calibri" panose="020F0502020204030204" pitchFamily="34" charset="0"/>
                <a:sym typeface="Arial"/>
              </a:rPr>
              <a:t>Department </a:t>
            </a:r>
            <a:r>
              <a:rPr lang="en-US" sz="1600" b="0" dirty="0">
                <a:solidFill>
                  <a:srgbClr val="000000"/>
                </a:solidFill>
                <a:latin typeface="Calibri" panose="020F0502020204030204" pitchFamily="34" charset="0"/>
                <a:ea typeface="Arial"/>
                <a:cs typeface="Calibri" panose="020F0502020204030204" pitchFamily="34" charset="0"/>
                <a:sym typeface="Arial"/>
              </a:rPr>
              <a:t>Budget </a:t>
            </a:r>
            <a:r>
              <a:rPr lang="en-US" sz="1600" b="0" dirty="0" smtClean="0">
                <a:solidFill>
                  <a:srgbClr val="000000"/>
                </a:solidFill>
                <a:latin typeface="Calibri" panose="020F0502020204030204" pitchFamily="34" charset="0"/>
                <a:ea typeface="Arial"/>
                <a:cs typeface="Calibri" panose="020F0502020204030204" pitchFamily="34" charset="0"/>
                <a:sym typeface="Arial"/>
              </a:rPr>
              <a:t>Owner (or Proxy) </a:t>
            </a:r>
            <a:r>
              <a:rPr lang="en-US" sz="1600" b="0" dirty="0">
                <a:solidFill>
                  <a:srgbClr val="000000"/>
                </a:solidFill>
                <a:latin typeface="Calibri" panose="020F0502020204030204" pitchFamily="34" charset="0"/>
                <a:ea typeface="Arial"/>
                <a:cs typeface="Calibri" panose="020F0502020204030204" pitchFamily="34" charset="0"/>
                <a:sym typeface="Arial"/>
              </a:rPr>
              <a:t>approves requisitions</a:t>
            </a:r>
          </a:p>
          <a:p>
            <a:pPr lvl="0">
              <a:lnSpc>
                <a:spcPct val="114000"/>
              </a:lnSpc>
              <a:spcBef>
                <a:spcPts val="600"/>
              </a:spcBef>
              <a:spcAft>
                <a:spcPts val="0"/>
              </a:spcAft>
              <a:buSzPct val="25000"/>
            </a:pPr>
            <a:r>
              <a:rPr lang="en-US" sz="1600" dirty="0">
                <a:solidFill>
                  <a:srgbClr val="000000"/>
                </a:solidFill>
                <a:latin typeface="Calibri" panose="020F0502020204030204" pitchFamily="34" charset="0"/>
                <a:ea typeface="Arial"/>
                <a:cs typeface="Calibri" panose="020F0502020204030204" pitchFamily="34" charset="0"/>
                <a:sym typeface="Arial"/>
              </a:rPr>
              <a:t>Research</a:t>
            </a:r>
          </a:p>
          <a:p>
            <a:pPr marL="285750" lvl="0" indent="-285750">
              <a:lnSpc>
                <a:spcPct val="114000"/>
              </a:lnSpc>
              <a:spcBef>
                <a:spcPts val="600"/>
              </a:spcBef>
              <a:spcAft>
                <a:spcPts val="0"/>
              </a:spcAft>
              <a:buClr>
                <a:srgbClr val="000000"/>
              </a:buClr>
              <a:buSzPct val="100000"/>
              <a:buFont typeface="Arial"/>
              <a:buChar char="•"/>
            </a:pPr>
            <a:r>
              <a:rPr lang="en-US" sz="1600" b="0" dirty="0">
                <a:solidFill>
                  <a:srgbClr val="000000"/>
                </a:solidFill>
                <a:latin typeface="Calibri" panose="020F0502020204030204" pitchFamily="34" charset="0"/>
                <a:ea typeface="Arial"/>
                <a:cs typeface="Calibri" panose="020F0502020204030204" pitchFamily="34" charset="0"/>
                <a:sym typeface="Arial"/>
              </a:rPr>
              <a:t>Project Budget Owner </a:t>
            </a:r>
            <a:r>
              <a:rPr lang="en-US" sz="1600" b="0" dirty="0" smtClean="0">
                <a:solidFill>
                  <a:srgbClr val="000000"/>
                </a:solidFill>
                <a:latin typeface="Calibri" panose="020F0502020204030204" pitchFamily="34" charset="0"/>
                <a:ea typeface="Arial"/>
                <a:cs typeface="Calibri" panose="020F0502020204030204" pitchFamily="34" charset="0"/>
                <a:sym typeface="Arial"/>
              </a:rPr>
              <a:t>(or Proxy, or Sub-Delegate) </a:t>
            </a:r>
            <a:r>
              <a:rPr lang="en-US" sz="1600" b="0" dirty="0">
                <a:solidFill>
                  <a:srgbClr val="000000"/>
                </a:solidFill>
                <a:latin typeface="Calibri" panose="020F0502020204030204" pitchFamily="34" charset="0"/>
                <a:ea typeface="Arial"/>
                <a:cs typeface="Calibri" panose="020F0502020204030204" pitchFamily="34" charset="0"/>
                <a:sym typeface="Arial"/>
              </a:rPr>
              <a:t>approves requisitions</a:t>
            </a:r>
          </a:p>
          <a:p>
            <a:pPr lvl="0">
              <a:lnSpc>
                <a:spcPct val="114000"/>
              </a:lnSpc>
              <a:spcBef>
                <a:spcPts val="600"/>
              </a:spcBef>
              <a:spcAft>
                <a:spcPts val="0"/>
              </a:spcAft>
              <a:buSzPct val="25000"/>
            </a:pPr>
            <a:r>
              <a:rPr lang="en-US" sz="1600" dirty="0" smtClean="0">
                <a:solidFill>
                  <a:srgbClr val="000000"/>
                </a:solidFill>
                <a:latin typeface="Calibri" panose="020F0502020204030204" pitchFamily="34" charset="0"/>
                <a:ea typeface="Arial"/>
                <a:cs typeface="Calibri" panose="020F0502020204030204" pitchFamily="34" charset="0"/>
                <a:sym typeface="Arial"/>
              </a:rPr>
              <a:t>Institutional </a:t>
            </a:r>
            <a:r>
              <a:rPr lang="en-US" sz="1600" dirty="0">
                <a:solidFill>
                  <a:srgbClr val="000000"/>
                </a:solidFill>
                <a:latin typeface="Calibri" panose="020F0502020204030204" pitchFamily="34" charset="0"/>
                <a:ea typeface="Arial"/>
                <a:cs typeface="Calibri" panose="020F0502020204030204" pitchFamily="34" charset="0"/>
                <a:sym typeface="Arial"/>
              </a:rPr>
              <a:t>Research (CFI)</a:t>
            </a:r>
          </a:p>
          <a:p>
            <a:pPr marL="285750" lvl="0" indent="-285750">
              <a:lnSpc>
                <a:spcPct val="114000"/>
              </a:lnSpc>
              <a:spcBef>
                <a:spcPts val="600"/>
              </a:spcBef>
              <a:spcAft>
                <a:spcPts val="0"/>
              </a:spcAft>
              <a:buClr>
                <a:srgbClr val="000000"/>
              </a:buClr>
              <a:buSzPct val="100000"/>
              <a:buFont typeface="Arial"/>
              <a:buChar char="•"/>
            </a:pPr>
            <a:r>
              <a:rPr lang="en-US" sz="1600" b="0" dirty="0">
                <a:solidFill>
                  <a:srgbClr val="000000"/>
                </a:solidFill>
                <a:latin typeface="Calibri" panose="020F0502020204030204" pitchFamily="34" charset="0"/>
                <a:ea typeface="Arial"/>
                <a:cs typeface="Calibri" panose="020F0502020204030204" pitchFamily="34" charset="0"/>
                <a:sym typeface="Arial"/>
              </a:rPr>
              <a:t>Project Leader approves all transactions</a:t>
            </a:r>
          </a:p>
          <a:p>
            <a:pPr marL="285750" lvl="0" indent="-285750">
              <a:lnSpc>
                <a:spcPct val="114000"/>
              </a:lnSpc>
              <a:spcBef>
                <a:spcPts val="600"/>
              </a:spcBef>
              <a:spcAft>
                <a:spcPts val="0"/>
              </a:spcAft>
              <a:buClr>
                <a:srgbClr val="000000"/>
              </a:buClr>
              <a:buSzPct val="100000"/>
              <a:buFont typeface="Arial"/>
              <a:buChar char="•"/>
            </a:pPr>
            <a:r>
              <a:rPr lang="en-US" sz="1600" b="0" dirty="0">
                <a:solidFill>
                  <a:srgbClr val="000000"/>
                </a:solidFill>
                <a:latin typeface="Calibri" panose="020F0502020204030204" pitchFamily="34" charset="0"/>
                <a:ea typeface="Arial"/>
                <a:cs typeface="Calibri" panose="020F0502020204030204" pitchFamily="34" charset="0"/>
                <a:sym typeface="Arial"/>
              </a:rPr>
              <a:t>RSO workflow approvals for amounts &gt;$10,000</a:t>
            </a:r>
          </a:p>
          <a:p>
            <a:pPr lvl="0">
              <a:lnSpc>
                <a:spcPct val="114000"/>
              </a:lnSpc>
              <a:spcBef>
                <a:spcPts val="600"/>
              </a:spcBef>
              <a:spcAft>
                <a:spcPts val="0"/>
              </a:spcAft>
              <a:buSzPct val="25000"/>
            </a:pPr>
            <a:r>
              <a:rPr lang="en-US" dirty="0">
                <a:solidFill>
                  <a:srgbClr val="176238"/>
                </a:solidFill>
                <a:latin typeface="Calibri" panose="020F0502020204030204" pitchFamily="34" charset="0"/>
                <a:ea typeface="Arial"/>
                <a:cs typeface="Calibri" panose="020F0502020204030204" pitchFamily="34" charset="0"/>
                <a:sym typeface="Arial"/>
              </a:rPr>
              <a:t>Supply Management Services Workflow</a:t>
            </a:r>
          </a:p>
          <a:p>
            <a:pPr marL="285750" lvl="0" indent="-285750">
              <a:lnSpc>
                <a:spcPct val="114000"/>
              </a:lnSpc>
              <a:spcBef>
                <a:spcPts val="600"/>
              </a:spcBef>
              <a:spcAft>
                <a:spcPts val="0"/>
              </a:spcAft>
              <a:buClr>
                <a:srgbClr val="000000"/>
              </a:buClr>
              <a:buSzPct val="100000"/>
              <a:buFont typeface="Arial"/>
              <a:buChar char="•"/>
            </a:pPr>
            <a:r>
              <a:rPr lang="en-US" sz="1600" b="0" dirty="0">
                <a:solidFill>
                  <a:srgbClr val="000000"/>
                </a:solidFill>
                <a:latin typeface="Calibri" panose="020F0502020204030204" pitchFamily="34" charset="0"/>
                <a:ea typeface="Arial"/>
                <a:cs typeface="Calibri" panose="020F0502020204030204" pitchFamily="34" charset="0"/>
                <a:sym typeface="Arial"/>
              </a:rPr>
              <a:t>New suppliers or supplier email updates required in system in on-boarding process</a:t>
            </a:r>
          </a:p>
          <a:p>
            <a:pPr marL="285750" lvl="0" indent="-285750">
              <a:lnSpc>
                <a:spcPct val="114000"/>
              </a:lnSpc>
              <a:spcBef>
                <a:spcPts val="600"/>
              </a:spcBef>
              <a:spcAft>
                <a:spcPts val="0"/>
              </a:spcAft>
              <a:buClr>
                <a:srgbClr val="000000"/>
              </a:buClr>
              <a:buSzPct val="100000"/>
              <a:buFont typeface="Arial"/>
              <a:buChar char="•"/>
            </a:pPr>
            <a:r>
              <a:rPr lang="en-US" sz="1600" b="0" dirty="0" smtClean="0">
                <a:solidFill>
                  <a:srgbClr val="000000"/>
                </a:solidFill>
                <a:latin typeface="Calibri" panose="020F0502020204030204" pitchFamily="34" charset="0"/>
                <a:ea typeface="Arial"/>
                <a:cs typeface="Calibri" panose="020F0502020204030204" pitchFamily="34" charset="0"/>
                <a:sym typeface="Arial"/>
              </a:rPr>
              <a:t>Requisitions </a:t>
            </a:r>
            <a:r>
              <a:rPr lang="en-US" sz="1600" b="0" dirty="0">
                <a:solidFill>
                  <a:srgbClr val="000000"/>
                </a:solidFill>
                <a:latin typeface="Calibri" panose="020F0502020204030204" pitchFamily="34" charset="0"/>
                <a:ea typeface="Arial"/>
                <a:cs typeface="Calibri" panose="020F0502020204030204" pitchFamily="34" charset="0"/>
                <a:sym typeface="Arial"/>
              </a:rPr>
              <a:t>greater than $10,000 </a:t>
            </a:r>
          </a:p>
          <a:p>
            <a:pPr marL="285750" lvl="0" indent="-285750">
              <a:lnSpc>
                <a:spcPct val="114000"/>
              </a:lnSpc>
              <a:spcBef>
                <a:spcPts val="600"/>
              </a:spcBef>
              <a:spcAft>
                <a:spcPts val="0"/>
              </a:spcAft>
              <a:buClr>
                <a:srgbClr val="000000"/>
              </a:buClr>
              <a:buSzPct val="100000"/>
              <a:buFont typeface="Arial"/>
              <a:buChar char="•"/>
            </a:pPr>
            <a:r>
              <a:rPr lang="en-US" sz="1600" b="0" dirty="0" smtClean="0">
                <a:solidFill>
                  <a:srgbClr val="000000"/>
                </a:solidFill>
                <a:latin typeface="Calibri" panose="020F0502020204030204" pitchFamily="34" charset="0"/>
                <a:ea typeface="Arial"/>
                <a:cs typeface="Calibri" panose="020F0502020204030204" pitchFamily="34" charset="0"/>
                <a:sym typeface="Arial"/>
              </a:rPr>
              <a:t>Contracts </a:t>
            </a:r>
            <a:r>
              <a:rPr lang="en-US" sz="1600" b="0" dirty="0">
                <a:solidFill>
                  <a:srgbClr val="000000"/>
                </a:solidFill>
                <a:latin typeface="Calibri" panose="020F0502020204030204" pitchFamily="34" charset="0"/>
                <a:ea typeface="Arial"/>
                <a:cs typeface="Calibri" panose="020F0502020204030204" pitchFamily="34" charset="0"/>
                <a:sym typeface="Arial"/>
              </a:rPr>
              <a:t>for Services with </a:t>
            </a:r>
            <a:r>
              <a:rPr lang="en-US" sz="1600" b="0" dirty="0" smtClean="0">
                <a:solidFill>
                  <a:srgbClr val="000000"/>
                </a:solidFill>
                <a:latin typeface="Calibri" panose="020F0502020204030204" pitchFamily="34" charset="0"/>
                <a:ea typeface="Arial"/>
                <a:cs typeface="Calibri" panose="020F0502020204030204" pitchFamily="34" charset="0"/>
                <a:sym typeface="Arial"/>
              </a:rPr>
              <a:t>individuals</a:t>
            </a:r>
          </a:p>
          <a:p>
            <a:pPr marL="285750" indent="-285750">
              <a:lnSpc>
                <a:spcPct val="114000"/>
              </a:lnSpc>
              <a:spcBef>
                <a:spcPts val="600"/>
              </a:spcBef>
              <a:spcAft>
                <a:spcPts val="0"/>
              </a:spcAft>
              <a:buClr>
                <a:srgbClr val="000000"/>
              </a:buClr>
              <a:buSzPct val="100000"/>
              <a:buFont typeface="Arial"/>
              <a:buChar char="•"/>
            </a:pPr>
            <a:r>
              <a:rPr lang="en-US" sz="1600" b="0" dirty="0">
                <a:solidFill>
                  <a:srgbClr val="000000"/>
                </a:solidFill>
                <a:latin typeface="Calibri" panose="020F0502020204030204" pitchFamily="34" charset="0"/>
                <a:ea typeface="Arial"/>
                <a:cs typeface="Calibri" panose="020F0502020204030204" pitchFamily="34" charset="0"/>
                <a:sym typeface="Arial"/>
              </a:rPr>
              <a:t>Unique approvers for some commodities (radioactive commodities, software, conference hotels</a:t>
            </a:r>
            <a:r>
              <a:rPr lang="en-US" sz="1600" b="0" dirty="0" smtClean="0">
                <a:solidFill>
                  <a:srgbClr val="000000"/>
                </a:solidFill>
                <a:latin typeface="Calibri" panose="020F0502020204030204" pitchFamily="34" charset="0"/>
                <a:ea typeface="Arial"/>
                <a:cs typeface="Calibri" panose="020F0502020204030204" pitchFamily="34" charset="0"/>
                <a:sym typeface="Arial"/>
              </a:rPr>
              <a:t>)</a:t>
            </a:r>
            <a:endParaRPr lang="en-US" sz="1600" b="0" dirty="0">
              <a:solidFill>
                <a:srgbClr val="000000"/>
              </a:solidFill>
              <a:latin typeface="Calibri" panose="020F0502020204030204" pitchFamily="34" charset="0"/>
              <a:ea typeface="Arial"/>
              <a:cs typeface="Calibri" panose="020F0502020204030204" pitchFamily="34" charset="0"/>
              <a:sym typeface="Arial"/>
            </a:endParaRPr>
          </a:p>
        </p:txBody>
      </p:sp>
      <p:sp>
        <p:nvSpPr>
          <p:cNvPr id="3" name="Title 2"/>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Approval Workflow</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2853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14388" y="1796053"/>
            <a:ext cx="7562850" cy="3748424"/>
          </a:xfrm>
        </p:spPr>
        <p:txBody>
          <a:bodyPr/>
          <a:lstStyle/>
          <a:p>
            <a:r>
              <a:rPr lang="en-US" sz="3600" dirty="0" err="1" smtClean="0">
                <a:latin typeface="Calibri" panose="020F0502020204030204" pitchFamily="34" charset="0"/>
                <a:cs typeface="Calibri" panose="020F0502020204030204" pitchFamily="34" charset="0"/>
              </a:rPr>
              <a:t>SupplyNet</a:t>
            </a:r>
            <a:r>
              <a:rPr lang="en-US" sz="3600" dirty="0" smtClean="0">
                <a:latin typeface="Calibri" panose="020F0502020204030204" pitchFamily="34" charset="0"/>
                <a:cs typeface="Calibri" panose="020F0502020204030204" pitchFamily="34" charset="0"/>
              </a:rPr>
              <a:t> Demo</a:t>
            </a:r>
            <a:endParaRPr lang="en-US" sz="3200" dirty="0">
              <a:latin typeface="Calibri" panose="020F0502020204030204" pitchFamily="34" charset="0"/>
              <a:cs typeface="Calibri" panose="020F0502020204030204" pitchFamily="34" charset="0"/>
            </a:endParaRPr>
          </a:p>
          <a:p>
            <a:pPr marL="514350" indent="-514350">
              <a:lnSpc>
                <a:spcPct val="150000"/>
              </a:lnSpc>
              <a:buFont typeface="+mj-lt"/>
              <a:buAutoNum type="arabicPeriod"/>
            </a:pPr>
            <a:r>
              <a:rPr lang="en-US" sz="2400" dirty="0" smtClean="0">
                <a:latin typeface="Calibri" panose="020F0502020204030204" pitchFamily="34" charset="0"/>
                <a:cs typeface="Calibri" panose="020F0502020204030204" pitchFamily="34" charset="0"/>
              </a:rPr>
              <a:t>Requisition</a:t>
            </a:r>
            <a:r>
              <a:rPr lang="en-US" sz="2400" dirty="0">
                <a:latin typeface="Calibri" panose="020F0502020204030204" pitchFamily="34" charset="0"/>
                <a:cs typeface="Calibri" panose="020F0502020204030204" pitchFamily="34" charset="0"/>
              </a:rPr>
              <a:t>, Approval and Receipt</a:t>
            </a:r>
          </a:p>
          <a:p>
            <a:pPr marL="514350" indent="-514350">
              <a:lnSpc>
                <a:spcPct val="150000"/>
              </a:lnSpc>
              <a:buFont typeface="+mj-lt"/>
              <a:buAutoNum type="arabicPeriod"/>
            </a:pPr>
            <a:r>
              <a:rPr lang="en-US" sz="2400" dirty="0" smtClean="0">
                <a:latin typeface="Calibri" panose="020F0502020204030204" pitchFamily="34" charset="0"/>
                <a:cs typeface="Calibri" panose="020F0502020204030204" pitchFamily="34" charset="0"/>
              </a:rPr>
              <a:t>Inquiry</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21068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14387" y="1169292"/>
            <a:ext cx="7997103" cy="5528391"/>
          </a:xfrm>
        </p:spPr>
        <p:txBody>
          <a:bodyPr/>
          <a:lstStyle/>
          <a:p>
            <a:pPr lvl="0">
              <a:spcBef>
                <a:spcPts val="1800"/>
              </a:spcBef>
              <a:spcAft>
                <a:spcPts val="0"/>
              </a:spcAft>
              <a:buSzPct val="100000"/>
            </a:pPr>
            <a:r>
              <a:rPr lang="en-US" dirty="0">
                <a:solidFill>
                  <a:srgbClr val="176238"/>
                </a:solidFill>
                <a:latin typeface="Calibri" panose="020F0502020204030204" pitchFamily="34" charset="0"/>
                <a:ea typeface="Arial"/>
                <a:cs typeface="Calibri" panose="020F0502020204030204" pitchFamily="34" charset="0"/>
                <a:sym typeface="Arial"/>
              </a:rPr>
              <a:t>Encumbrance Reporting </a:t>
            </a:r>
            <a:r>
              <a:rPr lang="en-US" dirty="0" smtClean="0">
                <a:solidFill>
                  <a:srgbClr val="176238"/>
                </a:solidFill>
                <a:latin typeface="Calibri" panose="020F0502020204030204" pitchFamily="34" charset="0"/>
                <a:ea typeface="Arial"/>
                <a:cs typeface="Calibri" panose="020F0502020204030204" pitchFamily="34" charset="0"/>
                <a:sym typeface="Arial"/>
              </a:rPr>
              <a:t>Improvements</a:t>
            </a:r>
            <a:endParaRPr lang="en-US" dirty="0">
              <a:solidFill>
                <a:srgbClr val="176238"/>
              </a:solidFill>
              <a:latin typeface="Calibri" panose="020F0502020204030204" pitchFamily="34" charset="0"/>
              <a:ea typeface="Arial"/>
              <a:cs typeface="Calibri" panose="020F0502020204030204" pitchFamily="34" charset="0"/>
              <a:sym typeface="Arial"/>
            </a:endParaRPr>
          </a:p>
          <a:p>
            <a:pPr marL="342900" indent="-342900">
              <a:spcBef>
                <a:spcPts val="1800"/>
              </a:spcBef>
              <a:spcAft>
                <a:spcPts val="0"/>
              </a:spcAft>
              <a:buSzPct val="100000"/>
              <a:buFont typeface="Arial" pitchFamily="34" charset="0"/>
              <a:buChar char="•"/>
            </a:pPr>
            <a:r>
              <a:rPr lang="en-US" sz="2200" b="0" dirty="0" smtClean="0">
                <a:latin typeface="Calibri" panose="020F0502020204030204" pitchFamily="34" charset="0"/>
              </a:rPr>
              <a:t>More accurate current Encumbrance Balance</a:t>
            </a:r>
            <a:br>
              <a:rPr lang="en-US" sz="2200" b="0" dirty="0" smtClean="0">
                <a:latin typeface="Calibri" panose="020F0502020204030204" pitchFamily="34" charset="0"/>
              </a:rPr>
            </a:br>
            <a:r>
              <a:rPr lang="en-US" sz="2200" b="0" dirty="0" smtClean="0">
                <a:latin typeface="Calibri" panose="020F0502020204030204" pitchFamily="34" charset="0"/>
              </a:rPr>
              <a:t>(PSA and LDP transactions were not encumbered before)</a:t>
            </a:r>
          </a:p>
          <a:p>
            <a:pPr marL="342900" indent="-342900">
              <a:spcBef>
                <a:spcPts val="1800"/>
              </a:spcBef>
              <a:spcAft>
                <a:spcPts val="0"/>
              </a:spcAft>
              <a:buSzPct val="100000"/>
              <a:buFont typeface="Arial" pitchFamily="34" charset="0"/>
              <a:buChar char="•"/>
            </a:pPr>
            <a:r>
              <a:rPr lang="en-US" sz="2200" b="0" dirty="0" smtClean="0">
                <a:latin typeface="Calibri" panose="020F0502020204030204" pitchFamily="34" charset="0"/>
              </a:rPr>
              <a:t>Line Item Detail instead of Summary</a:t>
            </a:r>
          </a:p>
          <a:p>
            <a:pPr marL="342900" indent="-342900">
              <a:spcBef>
                <a:spcPts val="1800"/>
              </a:spcBef>
              <a:spcAft>
                <a:spcPts val="0"/>
              </a:spcAft>
              <a:buSzPct val="100000"/>
              <a:buFont typeface="Arial" pitchFamily="34" charset="0"/>
              <a:buChar char="•"/>
            </a:pPr>
            <a:r>
              <a:rPr lang="en-US" sz="2200" b="0" dirty="0" err="1" smtClean="0">
                <a:latin typeface="Calibri" panose="020F0502020204030204" pitchFamily="34" charset="0"/>
              </a:rPr>
              <a:t>eTRAC</a:t>
            </a:r>
            <a:r>
              <a:rPr lang="en-US" sz="2200" b="0" dirty="0" smtClean="0">
                <a:latin typeface="Calibri" panose="020F0502020204030204" pitchFamily="34" charset="0"/>
              </a:rPr>
              <a:t> only displays line item detail for lines with a current remaining encumbrance balance (</a:t>
            </a:r>
            <a:r>
              <a:rPr lang="en-US" sz="2200" b="0" dirty="0" err="1" smtClean="0">
                <a:latin typeface="Calibri" panose="020F0502020204030204" pitchFamily="34" charset="0"/>
              </a:rPr>
              <a:t>SupplyNet</a:t>
            </a:r>
            <a:r>
              <a:rPr lang="en-US" sz="2200" b="0" dirty="0" smtClean="0">
                <a:latin typeface="Calibri" panose="020F0502020204030204" pitchFamily="34" charset="0"/>
              </a:rPr>
              <a:t> Orders only)</a:t>
            </a:r>
          </a:p>
          <a:p>
            <a:pPr lvl="0">
              <a:spcBef>
                <a:spcPts val="1800"/>
              </a:spcBef>
              <a:spcAft>
                <a:spcPts val="0"/>
              </a:spcAft>
              <a:buSzPct val="100000"/>
            </a:pPr>
            <a:r>
              <a:rPr lang="en-US" dirty="0" smtClean="0">
                <a:solidFill>
                  <a:srgbClr val="176238"/>
                </a:solidFill>
                <a:latin typeface="Calibri" panose="020F0502020204030204" pitchFamily="34" charset="0"/>
                <a:ea typeface="Arial"/>
                <a:cs typeface="Calibri" panose="020F0502020204030204" pitchFamily="34" charset="0"/>
                <a:sym typeface="Arial"/>
              </a:rPr>
              <a:t>Expense and GL Reporting</a:t>
            </a:r>
            <a:endParaRPr lang="en-US" dirty="0">
              <a:solidFill>
                <a:srgbClr val="176238"/>
              </a:solidFill>
              <a:latin typeface="Calibri" panose="020F0502020204030204" pitchFamily="34" charset="0"/>
              <a:ea typeface="Arial"/>
              <a:cs typeface="Calibri" panose="020F0502020204030204" pitchFamily="34" charset="0"/>
              <a:sym typeface="Arial"/>
            </a:endParaRPr>
          </a:p>
          <a:p>
            <a:pPr marL="342900" indent="-342900">
              <a:spcBef>
                <a:spcPts val="1800"/>
              </a:spcBef>
              <a:spcAft>
                <a:spcPts val="0"/>
              </a:spcAft>
              <a:buSzPct val="100000"/>
              <a:buFont typeface="Arial" pitchFamily="34" charset="0"/>
              <a:buChar char="•"/>
            </a:pPr>
            <a:r>
              <a:rPr lang="en-US" sz="2200" b="0" dirty="0" smtClean="0">
                <a:latin typeface="Calibri" panose="020F0502020204030204" pitchFamily="34" charset="0"/>
              </a:rPr>
              <a:t>Line Item Detail instead of Summary</a:t>
            </a:r>
          </a:p>
          <a:p>
            <a:pPr lvl="0">
              <a:spcBef>
                <a:spcPts val="1800"/>
              </a:spcBef>
              <a:spcAft>
                <a:spcPts val="0"/>
              </a:spcAft>
              <a:buSzPct val="100000"/>
            </a:pPr>
            <a:r>
              <a:rPr lang="en-US" dirty="0" smtClean="0">
                <a:solidFill>
                  <a:srgbClr val="176238"/>
                </a:solidFill>
                <a:latin typeface="Calibri" panose="020F0502020204030204" pitchFamily="34" charset="0"/>
                <a:ea typeface="Arial"/>
                <a:cs typeface="Calibri" panose="020F0502020204030204" pitchFamily="34" charset="0"/>
                <a:sym typeface="Arial"/>
              </a:rPr>
              <a:t>New Queries for </a:t>
            </a:r>
            <a:r>
              <a:rPr lang="en-US" dirty="0" err="1" smtClean="0">
                <a:solidFill>
                  <a:srgbClr val="176238"/>
                </a:solidFill>
                <a:latin typeface="Calibri" panose="020F0502020204030204" pitchFamily="34" charset="0"/>
                <a:ea typeface="Arial"/>
                <a:cs typeface="Calibri" panose="020F0502020204030204" pitchFamily="34" charset="0"/>
                <a:sym typeface="Arial"/>
              </a:rPr>
              <a:t>SupplyNet</a:t>
            </a:r>
            <a:r>
              <a:rPr lang="en-US" dirty="0" smtClean="0">
                <a:solidFill>
                  <a:srgbClr val="176238"/>
                </a:solidFill>
                <a:latin typeface="Calibri" panose="020F0502020204030204" pitchFamily="34" charset="0"/>
                <a:ea typeface="Arial"/>
                <a:cs typeface="Calibri" panose="020F0502020204030204" pitchFamily="34" charset="0"/>
                <a:sym typeface="Arial"/>
              </a:rPr>
              <a:t> PO Detail and Encumbrances</a:t>
            </a:r>
            <a:endParaRPr lang="en-US" dirty="0">
              <a:solidFill>
                <a:srgbClr val="176238"/>
              </a:solidFill>
              <a:latin typeface="Calibri" panose="020F0502020204030204" pitchFamily="34" charset="0"/>
              <a:ea typeface="Arial"/>
              <a:cs typeface="Calibri" panose="020F0502020204030204" pitchFamily="34" charset="0"/>
              <a:sym typeface="Arial"/>
            </a:endParaRPr>
          </a:p>
        </p:txBody>
      </p:sp>
      <p:sp>
        <p:nvSpPr>
          <p:cNvPr id="3" name="Title 2"/>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PeopleSoft / </a:t>
            </a:r>
            <a:r>
              <a:rPr lang="en-US" sz="2800" dirty="0" err="1">
                <a:latin typeface="Calibri" panose="020F0502020204030204" pitchFamily="34" charset="0"/>
                <a:cs typeface="Calibri" panose="020F0502020204030204" pitchFamily="34" charset="0"/>
              </a:rPr>
              <a:t>eTRAC</a:t>
            </a:r>
            <a:r>
              <a:rPr lang="en-US" sz="2800" dirty="0">
                <a:latin typeface="Calibri" panose="020F0502020204030204" pitchFamily="34" charset="0"/>
                <a:cs typeface="Calibri" panose="020F0502020204030204" pitchFamily="34" charset="0"/>
              </a:rPr>
              <a:t> Inquiry and Reporting</a:t>
            </a:r>
          </a:p>
        </p:txBody>
      </p:sp>
    </p:spTree>
    <p:extLst>
      <p:ext uri="{BB962C8B-B14F-4D97-AF65-F5344CB8AC3E}">
        <p14:creationId xmlns:p14="http://schemas.microsoft.com/office/powerpoint/2010/main" val="2165243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 y="2837442"/>
            <a:ext cx="9116987" cy="40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PeopleSoft / </a:t>
            </a:r>
            <a:r>
              <a:rPr lang="en-US" sz="2800" dirty="0" err="1">
                <a:latin typeface="Calibri" panose="020F0502020204030204" pitchFamily="34" charset="0"/>
                <a:cs typeface="Calibri" panose="020F0502020204030204" pitchFamily="34" charset="0"/>
              </a:rPr>
              <a:t>eTRAC</a:t>
            </a:r>
            <a:r>
              <a:rPr lang="en-US" sz="2800" dirty="0">
                <a:latin typeface="Calibri" panose="020F0502020204030204" pitchFamily="34" charset="0"/>
                <a:cs typeface="Calibri" panose="020F0502020204030204" pitchFamily="34" charset="0"/>
              </a:rPr>
              <a:t> Inquiry and Reporting</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0" y="1739734"/>
            <a:ext cx="9169890" cy="10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 y="3258823"/>
            <a:ext cx="9116987" cy="77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468783" y="3242423"/>
            <a:ext cx="1145773" cy="8189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4810" y="3259293"/>
            <a:ext cx="1599013" cy="8189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73984" y="3266172"/>
            <a:ext cx="555439" cy="8189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1" y="2482931"/>
            <a:ext cx="1293849" cy="3557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2" y="2836698"/>
            <a:ext cx="9116986" cy="2570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1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061" y="1791154"/>
            <a:ext cx="9088602" cy="2176277"/>
            <a:chOff x="0" y="3105150"/>
            <a:chExt cx="14992350" cy="2162387"/>
          </a:xfrm>
        </p:grpSpPr>
        <p:grpSp>
          <p:nvGrpSpPr>
            <p:cNvPr id="7" name="Group 6"/>
            <p:cNvGrpSpPr/>
            <p:nvPr/>
          </p:nvGrpSpPr>
          <p:grpSpPr>
            <a:xfrm>
              <a:off x="0" y="3105150"/>
              <a:ext cx="14992350" cy="802618"/>
              <a:chOff x="0" y="3105150"/>
              <a:chExt cx="14992350" cy="802618"/>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5150"/>
                <a:ext cx="149923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83" y="3698218"/>
                <a:ext cx="8667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83" y="3934037"/>
              <a:ext cx="148018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itle 2"/>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PeopleSoft / </a:t>
            </a:r>
            <a:r>
              <a:rPr lang="en-US" sz="2800" dirty="0" err="1">
                <a:latin typeface="Calibri" panose="020F0502020204030204" pitchFamily="34" charset="0"/>
                <a:cs typeface="Calibri" panose="020F0502020204030204" pitchFamily="34" charset="0"/>
              </a:rPr>
              <a:t>eTRAC</a:t>
            </a:r>
            <a:r>
              <a:rPr lang="en-US" sz="2800" dirty="0">
                <a:latin typeface="Calibri" panose="020F0502020204030204" pitchFamily="34" charset="0"/>
                <a:cs typeface="Calibri" panose="020F0502020204030204" pitchFamily="34" charset="0"/>
              </a:rPr>
              <a:t> Inquiry and Reporting</a:t>
            </a:r>
          </a:p>
        </p:txBody>
      </p:sp>
      <p:sp>
        <p:nvSpPr>
          <p:cNvPr id="17" name="Rectangle 16"/>
          <p:cNvSpPr/>
          <p:nvPr/>
        </p:nvSpPr>
        <p:spPr>
          <a:xfrm>
            <a:off x="95561" y="2340432"/>
            <a:ext cx="685935" cy="2703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1043" y="2879293"/>
            <a:ext cx="8973118" cy="8733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92217" y="2871618"/>
            <a:ext cx="1598484" cy="8733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5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PeopleSoft Queries</a:t>
            </a:r>
            <a:endParaRPr lang="en-US" sz="2800"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27" y="1237689"/>
            <a:ext cx="6388857" cy="156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69209"/>
            <a:ext cx="3048000" cy="158115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66811" y="2340431"/>
            <a:ext cx="6778823" cy="5808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31" y="4883418"/>
            <a:ext cx="7989887"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50631" y="5097980"/>
            <a:ext cx="7989887" cy="1865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630" y="5283285"/>
            <a:ext cx="7989887" cy="7526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67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PeopleSoft / </a:t>
            </a:r>
            <a:r>
              <a:rPr lang="en-US" sz="2800" dirty="0" err="1">
                <a:latin typeface="Calibri" panose="020F0502020204030204" pitchFamily="34" charset="0"/>
                <a:cs typeface="Calibri" panose="020F0502020204030204" pitchFamily="34" charset="0"/>
              </a:rPr>
              <a:t>eTRAC</a:t>
            </a:r>
            <a:r>
              <a:rPr lang="en-US" sz="2800" dirty="0">
                <a:latin typeface="Calibri" panose="020F0502020204030204" pitchFamily="34" charset="0"/>
                <a:cs typeface="Calibri" panose="020F0502020204030204" pitchFamily="34" charset="0"/>
              </a:rPr>
              <a:t> Inquiry and Reporting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9" y="932888"/>
            <a:ext cx="3009693" cy="25228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289464" y="1059793"/>
            <a:ext cx="5165765" cy="1200329"/>
          </a:xfrm>
          <a:prstGeom prst="rect">
            <a:avLst/>
          </a:prstGeom>
        </p:spPr>
        <p:txBody>
          <a:bodyPr wrap="square">
            <a:spAutoFit/>
          </a:bodyPr>
          <a:lstStyle/>
          <a:p>
            <a:r>
              <a:rPr lang="en-US" dirty="0" err="1" smtClean="0">
                <a:latin typeface="Calibri" panose="020F0502020204030204" pitchFamily="34" charset="0"/>
              </a:rPr>
              <a:t>SupplyNet</a:t>
            </a:r>
            <a:r>
              <a:rPr lang="en-US" dirty="0" smtClean="0">
                <a:latin typeface="Calibri" panose="020F0502020204030204" pitchFamily="34" charset="0"/>
              </a:rPr>
              <a:t> Transactions only – </a:t>
            </a:r>
            <a:br>
              <a:rPr lang="en-US" dirty="0" smtClean="0">
                <a:latin typeface="Calibri" panose="020F0502020204030204" pitchFamily="34" charset="0"/>
              </a:rPr>
            </a:br>
            <a:r>
              <a:rPr lang="en-US" dirty="0" smtClean="0">
                <a:latin typeface="Calibri" panose="020F0502020204030204" pitchFamily="34" charset="0"/>
              </a:rPr>
              <a:t>Line Details on Remaining Encumbrances or All Orders</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81228"/>
            <a:ext cx="9037122" cy="206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405777" y="2610804"/>
            <a:ext cx="685935" cy="2703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710347"/>
            <a:ext cx="6222670" cy="20358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22670" y="3710347"/>
            <a:ext cx="2315688" cy="20358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8357" y="3681228"/>
            <a:ext cx="484909" cy="20358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019" y="1359328"/>
            <a:ext cx="1504846" cy="2703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33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body" idx="4294967295"/>
          </p:nvPr>
        </p:nvSpPr>
        <p:spPr>
          <a:xfrm>
            <a:off x="178130" y="1169290"/>
            <a:ext cx="8716488" cy="5302761"/>
          </a:xfrm>
          <a:prstGeom prst="rect">
            <a:avLst/>
          </a:prstGeom>
          <a:noFill/>
          <a:ln>
            <a:noFill/>
          </a:ln>
        </p:spPr>
        <p:txBody>
          <a:bodyPr lIns="91425" tIns="45700" rIns="91425" bIns="45700" anchor="t" anchorCtr="0">
            <a:noAutofit/>
          </a:bodyPr>
          <a:lstStyle/>
          <a:p>
            <a:pPr lvl="0">
              <a:spcBef>
                <a:spcPts val="1800"/>
              </a:spcBef>
              <a:buNone/>
            </a:pPr>
            <a:r>
              <a:rPr lang="en-US" sz="2400" b="1" dirty="0">
                <a:solidFill>
                  <a:srgbClr val="007C41"/>
                </a:solidFill>
                <a:latin typeface="Calibri" panose="020F0502020204030204" pitchFamily="34" charset="0"/>
                <a:cs typeface="Calibri" panose="020F0502020204030204" pitchFamily="34" charset="0"/>
              </a:rPr>
              <a:t>Simplify your internal procurement process </a:t>
            </a:r>
          </a:p>
          <a:p>
            <a:pPr marL="457200" lvl="0">
              <a:spcBef>
                <a:spcPts val="600"/>
              </a:spcBef>
              <a:spcAft>
                <a:spcPts val="600"/>
              </a:spcAft>
              <a:buSzPct val="75000"/>
              <a:buChar char="●"/>
            </a:pPr>
            <a:r>
              <a:rPr lang="en-US" sz="2400" dirty="0">
                <a:latin typeface="Calibri" panose="020F0502020204030204" pitchFamily="34" charset="0"/>
                <a:cs typeface="Calibri" panose="020F0502020204030204" pitchFamily="34" charset="0"/>
              </a:rPr>
              <a:t>Minimize duplicate entry</a:t>
            </a:r>
          </a:p>
          <a:p>
            <a:pPr marL="457200" lvl="0">
              <a:spcBef>
                <a:spcPts val="600"/>
              </a:spcBef>
              <a:spcAft>
                <a:spcPts val="600"/>
              </a:spcAft>
              <a:buSzPct val="75000"/>
              <a:buChar char="●"/>
            </a:pPr>
            <a:r>
              <a:rPr lang="en-US" sz="2400" dirty="0">
                <a:latin typeface="Calibri" panose="020F0502020204030204" pitchFamily="34" charset="0"/>
                <a:cs typeface="Calibri" panose="020F0502020204030204" pitchFamily="34" charset="0"/>
              </a:rPr>
              <a:t>Automate workflow and approvals</a:t>
            </a:r>
          </a:p>
          <a:p>
            <a:pPr marL="457200" lvl="0">
              <a:spcBef>
                <a:spcPts val="600"/>
              </a:spcBef>
              <a:spcAft>
                <a:spcPts val="600"/>
              </a:spcAft>
              <a:buSzPct val="75000"/>
              <a:buChar char="●"/>
            </a:pPr>
            <a:r>
              <a:rPr lang="en-US" sz="2400" dirty="0">
                <a:latin typeface="Calibri" panose="020F0502020204030204" pitchFamily="34" charset="0"/>
                <a:cs typeface="Calibri" panose="020F0502020204030204" pitchFamily="34" charset="0"/>
              </a:rPr>
              <a:t>Reduce paper handling and records management</a:t>
            </a:r>
          </a:p>
          <a:p>
            <a:pPr marL="457200" lvl="0">
              <a:spcBef>
                <a:spcPts val="600"/>
              </a:spcBef>
              <a:spcAft>
                <a:spcPts val="600"/>
              </a:spcAft>
              <a:buSzPct val="75000"/>
              <a:buChar char="●"/>
            </a:pPr>
            <a:r>
              <a:rPr lang="en-US" sz="2400" dirty="0">
                <a:latin typeface="Calibri" panose="020F0502020204030204" pitchFamily="34" charset="0"/>
                <a:cs typeface="Calibri" panose="020F0502020204030204" pitchFamily="34" charset="0"/>
              </a:rPr>
              <a:t>Reduce amount of time tracking documents; i.e. invoices</a:t>
            </a:r>
          </a:p>
          <a:p>
            <a:pPr marL="0" indent="0">
              <a:buNone/>
            </a:pPr>
            <a:r>
              <a:rPr lang="en-US" sz="2400" b="1" dirty="0">
                <a:solidFill>
                  <a:srgbClr val="007C41"/>
                </a:solidFill>
                <a:latin typeface="Calibri" panose="020F0502020204030204" pitchFamily="34" charset="0"/>
                <a:cs typeface="Calibri" panose="020F0502020204030204" pitchFamily="34" charset="0"/>
              </a:rPr>
              <a:t>Go </a:t>
            </a:r>
            <a:r>
              <a:rPr lang="en-US" sz="2400" b="1" dirty="0" smtClean="0">
                <a:solidFill>
                  <a:srgbClr val="007C41"/>
                </a:solidFill>
                <a:latin typeface="Calibri" panose="020F0502020204030204" pitchFamily="34" charset="0"/>
                <a:cs typeface="Calibri" panose="020F0502020204030204" pitchFamily="34" charset="0"/>
              </a:rPr>
              <a:t>“Green”</a:t>
            </a:r>
            <a:endParaRPr lang="en-US" sz="2400" b="1" dirty="0">
              <a:solidFill>
                <a:srgbClr val="007C41"/>
              </a:solidFill>
              <a:latin typeface="Calibri" panose="020F0502020204030204" pitchFamily="34" charset="0"/>
              <a:cs typeface="Calibri" panose="020F0502020204030204" pitchFamily="34" charset="0"/>
            </a:endParaRPr>
          </a:p>
          <a:p>
            <a:pPr marL="457200" lvl="0">
              <a:spcBef>
                <a:spcPts val="600"/>
              </a:spcBef>
              <a:spcAft>
                <a:spcPts val="600"/>
              </a:spcAft>
              <a:buSzPct val="75000"/>
              <a:buChar char="●"/>
            </a:pPr>
            <a:r>
              <a:rPr lang="en-US" sz="2400" dirty="0">
                <a:latin typeface="Calibri" panose="020F0502020204030204" pitchFamily="34" charset="0"/>
                <a:cs typeface="Calibri" panose="020F0502020204030204" pitchFamily="34" charset="0"/>
              </a:rPr>
              <a:t>Use Online Receiving functionality; no paper packing slips</a:t>
            </a:r>
          </a:p>
          <a:p>
            <a:pPr marL="457200" lvl="0">
              <a:spcBef>
                <a:spcPts val="600"/>
              </a:spcBef>
              <a:spcAft>
                <a:spcPts val="600"/>
              </a:spcAft>
              <a:buSzPct val="75000"/>
              <a:buChar char="●"/>
            </a:pPr>
            <a:r>
              <a:rPr lang="en-US" sz="2400" dirty="0">
                <a:latin typeface="Calibri" panose="020F0502020204030204" pitchFamily="34" charset="0"/>
                <a:cs typeface="Calibri" panose="020F0502020204030204" pitchFamily="34" charset="0"/>
              </a:rPr>
              <a:t>Use “Attachment” functionality</a:t>
            </a:r>
          </a:p>
          <a:p>
            <a:pPr marL="457200" lvl="0">
              <a:spcBef>
                <a:spcPts val="600"/>
              </a:spcBef>
              <a:spcAft>
                <a:spcPts val="600"/>
              </a:spcAft>
              <a:buSzPct val="75000"/>
              <a:buChar char="●"/>
            </a:pPr>
            <a:r>
              <a:rPr lang="en-US" sz="2400" dirty="0">
                <a:latin typeface="Calibri" panose="020F0502020204030204" pitchFamily="34" charset="0"/>
                <a:cs typeface="Calibri" panose="020F0502020204030204" pitchFamily="34" charset="0"/>
              </a:rPr>
              <a:t>Records retained online versus paper files</a:t>
            </a:r>
          </a:p>
          <a:p>
            <a:pPr marR="0" lvl="0" algn="l" rtl="0">
              <a:spcBef>
                <a:spcPts val="1800"/>
              </a:spcBef>
              <a:spcAft>
                <a:spcPts val="0"/>
              </a:spcAft>
              <a:buNone/>
            </a:pPr>
            <a:endParaRPr sz="2400" dirty="0">
              <a:latin typeface="Calibri" panose="020F0502020204030204" pitchFamily="34" charset="0"/>
              <a:cs typeface="Calibri" panose="020F0502020204030204" pitchFamily="34" charset="0"/>
            </a:endParaRPr>
          </a:p>
        </p:txBody>
      </p:sp>
      <p:sp>
        <p:nvSpPr>
          <p:cNvPr id="388" name="Shape 388"/>
          <p:cNvSpPr txBox="1">
            <a:spLocks noGrp="1"/>
          </p:cNvSpPr>
          <p:nvPr>
            <p:ph type="title"/>
          </p:nvPr>
        </p:nvSpPr>
        <p:spPr>
          <a:xfrm>
            <a:off x="2432241" y="340903"/>
            <a:ext cx="6387748" cy="4441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2800" b="1" i="0" u="none" strike="noStrike" cap="none" dirty="0" smtClean="0">
                <a:solidFill>
                  <a:schemeClr val="lt1"/>
                </a:solidFill>
                <a:latin typeface="Calibri" panose="020F0502020204030204" pitchFamily="34" charset="0"/>
                <a:ea typeface="Arial"/>
                <a:cs typeface="Calibri" panose="020F0502020204030204" pitchFamily="34" charset="0"/>
                <a:sym typeface="Arial"/>
              </a:rPr>
              <a:t>Opportunities</a:t>
            </a:r>
            <a:endParaRPr lang="en-US" sz="2800" b="1"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93073090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body" idx="4294967295"/>
          </p:nvPr>
        </p:nvSpPr>
        <p:spPr>
          <a:xfrm>
            <a:off x="814387" y="1608666"/>
            <a:ext cx="7562850" cy="4664362"/>
          </a:xfrm>
          <a:prstGeom prst="rect">
            <a:avLst/>
          </a:prstGeom>
          <a:noFill/>
          <a:ln>
            <a:noFill/>
          </a:ln>
        </p:spPr>
        <p:txBody>
          <a:bodyPr lIns="91425" tIns="45700" rIns="91425" bIns="45700" anchor="t" anchorCtr="0">
            <a:noAutofit/>
          </a:bodyPr>
          <a:lstStyle/>
          <a:p>
            <a:pPr>
              <a:spcBef>
                <a:spcPts val="0"/>
              </a:spcBef>
              <a:spcAft>
                <a:spcPts val="0"/>
              </a:spcAft>
              <a:buClr>
                <a:schemeClr val="dk1"/>
              </a:buClr>
              <a:buSzPct val="100000"/>
              <a:buFont typeface="Wingdings" panose="05000000000000000000" pitchFamily="2" charset="2"/>
              <a:buChar char="ü"/>
            </a:pPr>
            <a:r>
              <a:rPr lang="en-US" sz="2800" dirty="0" smtClean="0">
                <a:latin typeface="Calibri" panose="020F0502020204030204" pitchFamily="34" charset="0"/>
                <a:cs typeface="Calibri" panose="020F0502020204030204" pitchFamily="34" charset="0"/>
              </a:rPr>
              <a:t>Introducing </a:t>
            </a:r>
            <a:r>
              <a:rPr lang="en-US" sz="2800" dirty="0" err="1" smtClean="0">
                <a:latin typeface="Calibri" panose="020F0502020204030204" pitchFamily="34" charset="0"/>
                <a:cs typeface="Calibri" panose="020F0502020204030204" pitchFamily="34" charset="0"/>
              </a:rPr>
              <a:t>SupplyNet</a:t>
            </a:r>
            <a:endParaRPr lang="en-US" sz="2800" dirty="0" smtClean="0">
              <a:latin typeface="Calibri" panose="020F0502020204030204" pitchFamily="34" charset="0"/>
              <a:cs typeface="Calibri" panose="020F0502020204030204" pitchFamily="34" charset="0"/>
            </a:endParaRPr>
          </a:p>
          <a:p>
            <a:pPr>
              <a:spcBef>
                <a:spcPts val="0"/>
              </a:spcBef>
              <a:spcAft>
                <a:spcPts val="0"/>
              </a:spcAft>
              <a:buClr>
                <a:schemeClr val="dk1"/>
              </a:buClr>
              <a:buSzPct val="100000"/>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Project </a:t>
            </a:r>
            <a:r>
              <a:rPr lang="en-US" sz="2800" dirty="0" smtClean="0">
                <a:latin typeface="Calibri" panose="020F0502020204030204" pitchFamily="34" charset="0"/>
                <a:cs typeface="Calibri" panose="020F0502020204030204" pitchFamily="34" charset="0"/>
              </a:rPr>
              <a:t>Objectives</a:t>
            </a:r>
            <a:endParaRPr lang="en-US" sz="2800" dirty="0">
              <a:latin typeface="Calibri" panose="020F0502020204030204" pitchFamily="34" charset="0"/>
              <a:cs typeface="Calibri" panose="020F0502020204030204" pitchFamily="34" charset="0"/>
            </a:endParaRPr>
          </a:p>
          <a:p>
            <a:pPr>
              <a:spcBef>
                <a:spcPts val="0"/>
              </a:spcBef>
              <a:spcAft>
                <a:spcPts val="0"/>
              </a:spcAft>
              <a:buClr>
                <a:schemeClr val="dk1"/>
              </a:buClr>
              <a:buSzPct val="100000"/>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Supplier Connection</a:t>
            </a:r>
          </a:p>
          <a:p>
            <a:pPr marR="0" lvl="0" algn="l" rtl="0">
              <a:spcBef>
                <a:spcPts val="0"/>
              </a:spcBef>
              <a:spcAft>
                <a:spcPts val="0"/>
              </a:spcAft>
              <a:buClr>
                <a:schemeClr val="dk1"/>
              </a:buClr>
              <a:buSzPct val="100000"/>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How does SupplyNet work</a:t>
            </a:r>
            <a:endParaRPr lang="en-US" sz="2800" b="0" dirty="0">
              <a:latin typeface="Calibri" panose="020F0502020204030204" pitchFamily="34" charset="0"/>
              <a:cs typeface="Calibri" panose="020F0502020204030204" pitchFamily="34" charset="0"/>
            </a:endParaRPr>
          </a:p>
          <a:p>
            <a:pPr marR="0" lvl="0" algn="l" rtl="0">
              <a:spcBef>
                <a:spcPts val="0"/>
              </a:spcBef>
              <a:spcAft>
                <a:spcPts val="0"/>
              </a:spcAft>
              <a:buClr>
                <a:schemeClr val="dk1"/>
              </a:buClr>
              <a:buSzPct val="100000"/>
              <a:buFont typeface="Wingdings" panose="05000000000000000000" pitchFamily="2" charset="2"/>
              <a:buChar char="ü"/>
            </a:pPr>
            <a:r>
              <a:rPr lang="en-US" sz="2800" b="0" i="0" u="none" strike="noStrike" cap="none" dirty="0" smtClean="0">
                <a:solidFill>
                  <a:schemeClr val="dk1"/>
                </a:solidFill>
                <a:latin typeface="Calibri" panose="020F0502020204030204" pitchFamily="34" charset="0"/>
                <a:ea typeface="Arial"/>
                <a:cs typeface="Calibri" panose="020F0502020204030204" pitchFamily="34" charset="0"/>
                <a:sym typeface="Arial"/>
              </a:rPr>
              <a:t>Demo</a:t>
            </a:r>
          </a:p>
          <a:p>
            <a:pPr marR="0" lvl="0" algn="l" rtl="0">
              <a:spcBef>
                <a:spcPts val="0"/>
              </a:spcBef>
              <a:spcAft>
                <a:spcPts val="0"/>
              </a:spcAft>
              <a:buClr>
                <a:schemeClr val="dk1"/>
              </a:buClr>
              <a:buSzPct val="100000"/>
              <a:buFont typeface="Wingdings" panose="05000000000000000000" pitchFamily="2" charset="2"/>
              <a:buChar char="ü"/>
            </a:pPr>
            <a:r>
              <a:rPr lang="en-US" sz="2800" dirty="0" smtClean="0">
                <a:solidFill>
                  <a:schemeClr val="dk1"/>
                </a:solidFill>
                <a:latin typeface="Calibri" panose="020F0502020204030204" pitchFamily="34" charset="0"/>
                <a:ea typeface="Arial"/>
                <a:cs typeface="Calibri" panose="020F0502020204030204" pitchFamily="34" charset="0"/>
                <a:sym typeface="Arial"/>
              </a:rPr>
              <a:t>Inquiry</a:t>
            </a:r>
            <a:endParaRPr lang="en-US" sz="2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R="0" lvl="0" algn="l" rtl="0">
              <a:spcBef>
                <a:spcPts val="0"/>
              </a:spcBef>
              <a:spcAft>
                <a:spcPts val="0"/>
              </a:spcAft>
              <a:buClr>
                <a:schemeClr val="dk1"/>
              </a:buClr>
              <a:buSzPct val="100000"/>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Opportunities</a:t>
            </a:r>
          </a:p>
          <a:p>
            <a:pPr marR="0" lvl="0" algn="l" rtl="0">
              <a:spcBef>
                <a:spcPts val="0"/>
              </a:spcBef>
              <a:spcAft>
                <a:spcPts val="0"/>
              </a:spcAft>
              <a:buClr>
                <a:schemeClr val="dk1"/>
              </a:buClr>
              <a:buSzPct val="100000"/>
              <a:buFont typeface="Wingdings" panose="05000000000000000000" pitchFamily="2" charset="2"/>
              <a:buChar char="ü"/>
            </a:pPr>
            <a:r>
              <a:rPr lang="en-US" sz="2800" dirty="0" smtClean="0">
                <a:latin typeface="Calibri" panose="020F0502020204030204" pitchFamily="34" charset="0"/>
                <a:cs typeface="Calibri" panose="020F0502020204030204" pitchFamily="34" charset="0"/>
              </a:rPr>
              <a:t>Schedule </a:t>
            </a:r>
          </a:p>
          <a:p>
            <a:pPr marR="0" lvl="0" algn="l" rtl="0">
              <a:spcBef>
                <a:spcPts val="0"/>
              </a:spcBef>
              <a:spcAft>
                <a:spcPts val="0"/>
              </a:spcAft>
              <a:buClr>
                <a:schemeClr val="dk1"/>
              </a:buClr>
              <a:buSzPct val="100000"/>
              <a:buFont typeface="Wingdings" panose="05000000000000000000" pitchFamily="2" charset="2"/>
              <a:buChar char="ü"/>
            </a:pPr>
            <a:r>
              <a:rPr lang="en-US" sz="2800" dirty="0" smtClean="0">
                <a:latin typeface="Calibri" panose="020F0502020204030204" pitchFamily="34" charset="0"/>
                <a:cs typeface="Calibri" panose="020F0502020204030204" pitchFamily="34" charset="0"/>
              </a:rPr>
              <a:t>Website, Communications &amp; Training</a:t>
            </a:r>
          </a:p>
          <a:p>
            <a:pPr marR="0" lvl="0" algn="l" rtl="0">
              <a:spcBef>
                <a:spcPts val="0"/>
              </a:spcBef>
              <a:spcAft>
                <a:spcPts val="0"/>
              </a:spcAft>
              <a:buClr>
                <a:schemeClr val="dk1"/>
              </a:buClr>
              <a:buSzPct val="100000"/>
              <a:buFont typeface="Wingdings" panose="05000000000000000000" pitchFamily="2" charset="2"/>
              <a:buChar char="ü"/>
            </a:pPr>
            <a:r>
              <a:rPr lang="en-US" sz="2800" b="0" i="0" u="none" strike="noStrike" cap="none" dirty="0" smtClean="0">
                <a:solidFill>
                  <a:schemeClr val="dk1"/>
                </a:solidFill>
                <a:latin typeface="Calibri" panose="020F0502020204030204" pitchFamily="34" charset="0"/>
                <a:ea typeface="Arial"/>
                <a:cs typeface="Calibri" panose="020F0502020204030204" pitchFamily="34" charset="0"/>
                <a:sym typeface="Arial"/>
              </a:rPr>
              <a:t>Questions?</a:t>
            </a:r>
            <a:endParaRPr lang="en-US" sz="2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R="0" lvl="0" algn="l" rtl="0">
              <a:spcBef>
                <a:spcPts val="1800"/>
              </a:spcBef>
              <a:spcAft>
                <a:spcPts val="0"/>
              </a:spcAft>
              <a:buClr>
                <a:schemeClr val="dk1"/>
              </a:buClr>
              <a:buSzPct val="100000"/>
              <a:buFont typeface="Wingdings" panose="05000000000000000000" pitchFamily="2" charset="2"/>
              <a:buChar char="ü"/>
            </a:pPr>
            <a:endParaRPr sz="2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L="342900" marR="0" lvl="0" indent="-342900" algn="l" rtl="0">
              <a:spcBef>
                <a:spcPts val="1800"/>
              </a:spcBef>
              <a:spcAft>
                <a:spcPts val="0"/>
              </a:spcAft>
              <a:buClr>
                <a:schemeClr val="dk1"/>
              </a:buClr>
              <a:buSzPct val="100000"/>
              <a:buFont typeface="Arial"/>
              <a:buNone/>
            </a:pPr>
            <a:endParaRPr sz="2800" b="1" i="0" u="none" strike="noStrike" cap="none" dirty="0">
              <a:solidFill>
                <a:schemeClr val="dk1"/>
              </a:solidFill>
              <a:latin typeface="Calibri" panose="020F0502020204030204" pitchFamily="34" charset="0"/>
              <a:ea typeface="Arial"/>
              <a:cs typeface="Calibri" panose="020F0502020204030204" pitchFamily="34" charset="0"/>
              <a:sym typeface="Arial"/>
            </a:endParaRPr>
          </a:p>
        </p:txBody>
      </p:sp>
      <p:sp>
        <p:nvSpPr>
          <p:cNvPr id="373" name="Shape 373"/>
          <p:cNvSpPr txBox="1">
            <a:spLocks noGrp="1"/>
          </p:cNvSpPr>
          <p:nvPr>
            <p:ph type="title"/>
          </p:nvPr>
        </p:nvSpPr>
        <p:spPr>
          <a:xfrm>
            <a:off x="2432241" y="340903"/>
            <a:ext cx="6387748" cy="4441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2800" dirty="0" smtClean="0">
                <a:solidFill>
                  <a:schemeClr val="lt1"/>
                </a:solidFill>
                <a:latin typeface="Calibri" panose="020F0502020204030204" pitchFamily="34" charset="0"/>
                <a:ea typeface="Arial"/>
                <a:cs typeface="Calibri" panose="020F0502020204030204" pitchFamily="34" charset="0"/>
                <a:sym typeface="Arial"/>
              </a:rPr>
              <a:t>Presentation Points</a:t>
            </a:r>
            <a:endParaRPr lang="en-US" sz="2800" b="1"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417729142"/>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Project Schedule &amp; Rollout</a:t>
            </a:r>
            <a:endParaRPr lang="en-US" sz="28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83127" y="1151927"/>
            <a:ext cx="8906494" cy="239543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221459020"/>
              </p:ext>
            </p:extLst>
          </p:nvPr>
        </p:nvGraphicFramePr>
        <p:xfrm>
          <a:off x="142503" y="3633849"/>
          <a:ext cx="8847117" cy="3075708"/>
        </p:xfrm>
        <a:graphic>
          <a:graphicData uri="http://schemas.openxmlformats.org/drawingml/2006/table">
            <a:tbl>
              <a:tblPr firstRow="1" firstCol="1" bandRow="1">
                <a:tableStyleId>{5C22544A-7EE6-4342-B048-85BDC9FD1C3A}</a:tableStyleId>
              </a:tblPr>
              <a:tblGrid>
                <a:gridCol w="3862217"/>
                <a:gridCol w="4984900"/>
              </a:tblGrid>
              <a:tr h="687662">
                <a:tc>
                  <a:txBody>
                    <a:bodyPr/>
                    <a:lstStyle/>
                    <a:p>
                      <a:pPr marL="0" marR="0">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Roll-out Dates</a:t>
                      </a:r>
                      <a:endParaRPr lang="en-US" sz="2400" dirty="0">
                        <a:effectLst/>
                        <a:latin typeface="Calibri" panose="020F0502020204030204" pitchFamily="34" charset="0"/>
                        <a:ea typeface="Arial"/>
                        <a:cs typeface="Calibri" panose="020F0502020204030204" pitchFamily="34" charset="0"/>
                      </a:endParaRPr>
                    </a:p>
                  </a:txBody>
                  <a:tcPr marL="36830" marR="36830" marT="18415" marB="18415">
                    <a:solidFill>
                      <a:srgbClr val="92D050"/>
                    </a:solidFill>
                  </a:tcPr>
                </a:tc>
                <a:tc>
                  <a:txBody>
                    <a:bodyPr/>
                    <a:lstStyle/>
                    <a:p>
                      <a:pPr marL="0" marR="0">
                        <a:lnSpc>
                          <a:spcPct val="115000"/>
                        </a:lnSpc>
                        <a:spcBef>
                          <a:spcPts val="0"/>
                        </a:spcBef>
                        <a:spcAft>
                          <a:spcPts val="0"/>
                        </a:spcAft>
                      </a:pPr>
                      <a:r>
                        <a:rPr lang="en-US" sz="2400" dirty="0">
                          <a:effectLst/>
                          <a:latin typeface="Calibri" panose="020F0502020204030204" pitchFamily="34" charset="0"/>
                          <a:cs typeface="Calibri" panose="020F0502020204030204" pitchFamily="34" charset="0"/>
                        </a:rPr>
                        <a:t>Groups</a:t>
                      </a:r>
                      <a:endParaRPr lang="en-US" sz="2400" dirty="0">
                        <a:effectLst/>
                        <a:latin typeface="Calibri" panose="020F0502020204030204" pitchFamily="34" charset="0"/>
                        <a:ea typeface="Arial"/>
                        <a:cs typeface="Calibri" panose="020F0502020204030204" pitchFamily="34" charset="0"/>
                      </a:endParaRPr>
                    </a:p>
                  </a:txBody>
                  <a:tcPr marL="36830" marR="36830" marT="18415" marB="18415">
                    <a:solidFill>
                      <a:srgbClr val="92D050"/>
                    </a:solidFill>
                  </a:tcPr>
                </a:tc>
              </a:tr>
              <a:tr h="582279">
                <a:tc>
                  <a:txBody>
                    <a:bodyPr/>
                    <a:lstStyle/>
                    <a:p>
                      <a:pPr marL="0" marR="0">
                        <a:lnSpc>
                          <a:spcPct val="115000"/>
                        </a:lnSpc>
                        <a:spcBef>
                          <a:spcPts val="0"/>
                        </a:spcBef>
                        <a:spcAft>
                          <a:spcPts val="0"/>
                        </a:spcAft>
                      </a:pPr>
                      <a:r>
                        <a:rPr lang="en-US" sz="2000" baseline="0" dirty="0">
                          <a:solidFill>
                            <a:schemeClr val="tx1"/>
                          </a:solidFill>
                          <a:effectLst/>
                          <a:latin typeface="Calibri" panose="020F0502020204030204" pitchFamily="34" charset="0"/>
                          <a:cs typeface="Calibri" panose="020F0502020204030204" pitchFamily="34" charset="0"/>
                        </a:rPr>
                        <a:t>May 16, 2016</a:t>
                      </a:r>
                      <a:endParaRPr lang="en-US" sz="2000" baseline="0" dirty="0">
                        <a:solidFill>
                          <a:schemeClr val="tx1"/>
                        </a:solidFill>
                        <a:effectLst/>
                        <a:latin typeface="Calibri" panose="020F0502020204030204" pitchFamily="34" charset="0"/>
                        <a:ea typeface="Arial"/>
                        <a:cs typeface="Calibri" panose="020F0502020204030204" pitchFamily="34" charset="0"/>
                      </a:endParaRPr>
                    </a:p>
                  </a:txBody>
                  <a:tcPr marL="36830" marR="36830" marT="18415" marB="18415">
                    <a:solidFill>
                      <a:schemeClr val="bg1">
                        <a:lumMod val="85000"/>
                      </a:schemeClr>
                    </a:solidFill>
                  </a:tcPr>
                </a:tc>
                <a:tc>
                  <a:txBody>
                    <a:bodyPr/>
                    <a:lstStyle/>
                    <a:p>
                      <a:pPr marL="0" marR="0">
                        <a:lnSpc>
                          <a:spcPct val="115000"/>
                        </a:lnSpc>
                        <a:spcBef>
                          <a:spcPts val="0"/>
                        </a:spcBef>
                        <a:spcAft>
                          <a:spcPts val="0"/>
                        </a:spcAft>
                      </a:pPr>
                      <a:r>
                        <a:rPr lang="en-US" sz="2000" b="1" dirty="0">
                          <a:effectLst/>
                          <a:latin typeface="Calibri" panose="020F0502020204030204" pitchFamily="34" charset="0"/>
                          <a:cs typeface="Calibri" panose="020F0502020204030204" pitchFamily="34" charset="0"/>
                        </a:rPr>
                        <a:t>Information Services &amp; Technology</a:t>
                      </a:r>
                      <a:endParaRPr lang="en-US" sz="2000" b="1" dirty="0">
                        <a:effectLst/>
                        <a:latin typeface="Calibri" panose="020F0502020204030204" pitchFamily="34" charset="0"/>
                        <a:ea typeface="Arial"/>
                        <a:cs typeface="Calibri" panose="020F0502020204030204" pitchFamily="34" charset="0"/>
                      </a:endParaRPr>
                    </a:p>
                  </a:txBody>
                  <a:tcPr marL="36830" marR="36830" marT="18415" marB="18415">
                    <a:solidFill>
                      <a:schemeClr val="bg1">
                        <a:lumMod val="85000"/>
                      </a:schemeClr>
                    </a:solidFill>
                  </a:tcPr>
                </a:tc>
              </a:tr>
              <a:tr h="582279">
                <a:tc>
                  <a:txBody>
                    <a:bodyPr/>
                    <a:lstStyle/>
                    <a:p>
                      <a:pPr marL="0" marR="0">
                        <a:lnSpc>
                          <a:spcPct val="115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May 30, 2016</a:t>
                      </a:r>
                      <a:endParaRPr lang="en-US" sz="2000" dirty="0">
                        <a:solidFill>
                          <a:schemeClr val="tx1"/>
                        </a:solidFill>
                        <a:effectLst/>
                        <a:latin typeface="Calibri" panose="020F0502020204030204" pitchFamily="34" charset="0"/>
                        <a:ea typeface="Arial"/>
                        <a:cs typeface="Calibri" panose="020F0502020204030204" pitchFamily="34" charset="0"/>
                      </a:endParaRPr>
                    </a:p>
                  </a:txBody>
                  <a:tcPr marL="36830" marR="36830" marT="18415" marB="18415">
                    <a:solidFill>
                      <a:schemeClr val="bg1">
                        <a:lumMod val="85000"/>
                      </a:schemeClr>
                    </a:solidFill>
                  </a:tcPr>
                </a:tc>
                <a:tc>
                  <a:txBody>
                    <a:bodyPr/>
                    <a:lstStyle/>
                    <a:p>
                      <a:pPr marL="0" marR="0">
                        <a:lnSpc>
                          <a:spcPct val="115000"/>
                        </a:lnSpc>
                        <a:spcBef>
                          <a:spcPts val="0"/>
                        </a:spcBef>
                        <a:spcAft>
                          <a:spcPts val="0"/>
                        </a:spcAft>
                      </a:pPr>
                      <a:r>
                        <a:rPr lang="en-US" sz="2000" b="1" dirty="0">
                          <a:effectLst/>
                          <a:latin typeface="Calibri" panose="020F0502020204030204" pitchFamily="34" charset="0"/>
                          <a:cs typeface="Calibri" panose="020F0502020204030204" pitchFamily="34" charset="0"/>
                        </a:rPr>
                        <a:t>Facilities &amp; Operations</a:t>
                      </a:r>
                      <a:endParaRPr lang="en-US" sz="2000" b="1" dirty="0">
                        <a:effectLst/>
                        <a:latin typeface="Calibri" panose="020F0502020204030204" pitchFamily="34" charset="0"/>
                        <a:ea typeface="Arial"/>
                        <a:cs typeface="Calibri" panose="020F0502020204030204" pitchFamily="34" charset="0"/>
                      </a:endParaRPr>
                    </a:p>
                  </a:txBody>
                  <a:tcPr marL="36830" marR="36830" marT="18415" marB="18415">
                    <a:solidFill>
                      <a:schemeClr val="bg1">
                        <a:lumMod val="85000"/>
                      </a:schemeClr>
                    </a:solidFill>
                  </a:tcPr>
                </a:tc>
              </a:tr>
              <a:tr h="582279">
                <a:tc>
                  <a:txBody>
                    <a:bodyPr/>
                    <a:lstStyle/>
                    <a:p>
                      <a:pPr marL="0" marR="0">
                        <a:lnSpc>
                          <a:spcPct val="115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June 13, 2016</a:t>
                      </a:r>
                      <a:endParaRPr lang="en-US" sz="2000" dirty="0">
                        <a:solidFill>
                          <a:schemeClr val="tx1"/>
                        </a:solidFill>
                        <a:effectLst/>
                        <a:latin typeface="Calibri" panose="020F0502020204030204" pitchFamily="34" charset="0"/>
                        <a:ea typeface="Arial"/>
                        <a:cs typeface="Calibri" panose="020F0502020204030204" pitchFamily="34" charset="0"/>
                      </a:endParaRPr>
                    </a:p>
                  </a:txBody>
                  <a:tcPr marL="36830" marR="36830" marT="18415" marB="18415">
                    <a:solidFill>
                      <a:schemeClr val="bg1">
                        <a:lumMod val="85000"/>
                      </a:schemeClr>
                    </a:solidFill>
                  </a:tcPr>
                </a:tc>
                <a:tc>
                  <a:txBody>
                    <a:bodyPr/>
                    <a:lstStyle/>
                    <a:p>
                      <a:pPr marL="0" marR="0">
                        <a:lnSpc>
                          <a:spcPct val="115000"/>
                        </a:lnSpc>
                        <a:spcBef>
                          <a:spcPts val="0"/>
                        </a:spcBef>
                        <a:spcAft>
                          <a:spcPts val="0"/>
                        </a:spcAft>
                      </a:pPr>
                      <a:r>
                        <a:rPr lang="en-US" sz="2000" b="1" dirty="0">
                          <a:effectLst/>
                          <a:latin typeface="Calibri" panose="020F0502020204030204" pitchFamily="34" charset="0"/>
                          <a:cs typeface="Calibri" panose="020F0502020204030204" pitchFamily="34" charset="0"/>
                        </a:rPr>
                        <a:t>Faculty of Science</a:t>
                      </a:r>
                      <a:endParaRPr lang="en-US" sz="2000" b="1" dirty="0">
                        <a:effectLst/>
                        <a:latin typeface="Calibri" panose="020F0502020204030204" pitchFamily="34" charset="0"/>
                        <a:ea typeface="Arial"/>
                        <a:cs typeface="Calibri" panose="020F0502020204030204" pitchFamily="34" charset="0"/>
                      </a:endParaRPr>
                    </a:p>
                  </a:txBody>
                  <a:tcPr marL="36830" marR="36830" marT="18415" marB="18415">
                    <a:solidFill>
                      <a:schemeClr val="bg1">
                        <a:lumMod val="85000"/>
                      </a:schemeClr>
                    </a:solidFill>
                  </a:tcPr>
                </a:tc>
              </a:tr>
              <a:tr h="641209">
                <a:tc>
                  <a:txBody>
                    <a:bodyPr/>
                    <a:lstStyle/>
                    <a:p>
                      <a:pPr marL="0" marR="0">
                        <a:lnSpc>
                          <a:spcPct val="115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June 27, 2016</a:t>
                      </a:r>
                      <a:endParaRPr lang="en-US" sz="2000" dirty="0">
                        <a:solidFill>
                          <a:schemeClr val="tx1"/>
                        </a:solidFill>
                        <a:effectLst/>
                        <a:latin typeface="Calibri" panose="020F0502020204030204" pitchFamily="34" charset="0"/>
                        <a:ea typeface="Arial"/>
                        <a:cs typeface="Calibri" panose="020F0502020204030204" pitchFamily="34" charset="0"/>
                      </a:endParaRPr>
                    </a:p>
                  </a:txBody>
                  <a:tcPr marL="36830" marR="36830" marT="18415" marB="18415">
                    <a:solidFill>
                      <a:schemeClr val="bg1">
                        <a:lumMod val="85000"/>
                      </a:schemeClr>
                    </a:solidFill>
                  </a:tcPr>
                </a:tc>
                <a:tc>
                  <a:txBody>
                    <a:bodyPr/>
                    <a:lstStyle/>
                    <a:p>
                      <a:pPr marL="0" marR="0">
                        <a:lnSpc>
                          <a:spcPct val="115000"/>
                        </a:lnSpc>
                        <a:spcBef>
                          <a:spcPts val="0"/>
                        </a:spcBef>
                        <a:spcAft>
                          <a:spcPts val="0"/>
                        </a:spcAft>
                      </a:pPr>
                      <a:r>
                        <a:rPr lang="en-US" sz="2000" b="1" dirty="0">
                          <a:effectLst/>
                          <a:latin typeface="Calibri" panose="020F0502020204030204" pitchFamily="34" charset="0"/>
                          <a:cs typeface="Calibri" panose="020F0502020204030204" pitchFamily="34" charset="0"/>
                        </a:rPr>
                        <a:t>Remaining Faculties and Departments</a:t>
                      </a:r>
                      <a:endParaRPr lang="en-US" sz="2000" b="1" dirty="0">
                        <a:effectLst/>
                        <a:latin typeface="Calibri" panose="020F0502020204030204" pitchFamily="34" charset="0"/>
                        <a:ea typeface="Arial"/>
                        <a:cs typeface="Calibri" panose="020F0502020204030204" pitchFamily="34" charset="0"/>
                      </a:endParaRPr>
                    </a:p>
                  </a:txBody>
                  <a:tcPr marL="36830" marR="36830" marT="18415" marB="18415">
                    <a:solidFill>
                      <a:schemeClr val="bg1">
                        <a:lumMod val="85000"/>
                      </a:schemeClr>
                    </a:solidFill>
                  </a:tcPr>
                </a:tc>
              </a:tr>
            </a:tbl>
          </a:graphicData>
        </a:graphic>
      </p:graphicFrame>
    </p:spTree>
    <p:extLst>
      <p:ext uri="{BB962C8B-B14F-4D97-AF65-F5344CB8AC3E}">
        <p14:creationId xmlns:p14="http://schemas.microsoft.com/office/powerpoint/2010/main" val="574623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body" idx="4294967295"/>
          </p:nvPr>
        </p:nvSpPr>
        <p:spPr>
          <a:xfrm>
            <a:off x="178130" y="1169290"/>
            <a:ext cx="8716488" cy="5302761"/>
          </a:xfrm>
          <a:prstGeom prst="rect">
            <a:avLst/>
          </a:prstGeom>
          <a:noFill/>
          <a:ln>
            <a:noFill/>
          </a:ln>
        </p:spPr>
        <p:txBody>
          <a:bodyPr lIns="91425" tIns="45700" rIns="91425" bIns="45700" anchor="t" anchorCtr="0">
            <a:noAutofit/>
          </a:bodyPr>
          <a:lstStyle/>
          <a:p>
            <a:pPr marL="457200" lvl="0">
              <a:spcBef>
                <a:spcPts val="600"/>
              </a:spcBef>
              <a:spcAft>
                <a:spcPts val="600"/>
              </a:spcAft>
              <a:buSzPct val="75000"/>
              <a:buChar char="●"/>
            </a:pPr>
            <a:r>
              <a:rPr lang="en-US" sz="2400" dirty="0" smtClean="0">
                <a:latin typeface="Calibri" panose="020F0502020204030204" pitchFamily="34" charset="0"/>
                <a:cs typeface="Calibri" panose="020F0502020204030204" pitchFamily="34" charset="0"/>
              </a:rPr>
              <a:t>Roll-out Package will be distributed to each Faculty:</a:t>
            </a:r>
          </a:p>
          <a:p>
            <a:pPr marL="857250" lvl="1">
              <a:spcBef>
                <a:spcPts val="600"/>
              </a:spcBef>
              <a:spcAft>
                <a:spcPts val="600"/>
              </a:spcAft>
              <a:buSzPct val="75000"/>
              <a:buFont typeface="Arial" pitchFamily="34" charset="0"/>
              <a:buChar char="●"/>
            </a:pPr>
            <a:r>
              <a:rPr lang="en-US" sz="2000" dirty="0">
                <a:latin typeface="Calibri" panose="020F0502020204030204" pitchFamily="34" charset="0"/>
                <a:cs typeface="Calibri" panose="020F0502020204030204" pitchFamily="34" charset="0"/>
              </a:rPr>
              <a:t>Security Spreadsheets to </a:t>
            </a:r>
            <a:r>
              <a:rPr lang="en-US" sz="2000" dirty="0" smtClean="0">
                <a:latin typeface="Calibri" panose="020F0502020204030204" pitchFamily="34" charset="0"/>
                <a:cs typeface="Calibri" panose="020F0502020204030204" pitchFamily="34" charset="0"/>
              </a:rPr>
              <a:t>assist with set-up in </a:t>
            </a:r>
            <a:r>
              <a:rPr lang="en-US" sz="2000" dirty="0" err="1" smtClean="0">
                <a:latin typeface="Calibri" panose="020F0502020204030204" pitchFamily="34" charset="0"/>
                <a:cs typeface="Calibri" panose="020F0502020204030204" pitchFamily="34" charset="0"/>
              </a:rPr>
              <a:t>SupplyNet</a:t>
            </a:r>
            <a:endParaRPr lang="en-US" sz="2000" dirty="0" smtClean="0">
              <a:latin typeface="Calibri" panose="020F0502020204030204" pitchFamily="34" charset="0"/>
              <a:cs typeface="Calibri" panose="020F0502020204030204" pitchFamily="34" charset="0"/>
            </a:endParaRPr>
          </a:p>
          <a:p>
            <a:pPr marL="857250" lvl="1">
              <a:spcBef>
                <a:spcPts val="600"/>
              </a:spcBef>
              <a:spcAft>
                <a:spcPts val="600"/>
              </a:spcAft>
              <a:buSzPct val="75000"/>
              <a:buChar char="●"/>
            </a:pPr>
            <a:r>
              <a:rPr lang="en-US" sz="2000" dirty="0" smtClean="0">
                <a:latin typeface="Calibri" panose="020F0502020204030204" pitchFamily="34" charset="0"/>
                <a:cs typeface="Calibri" panose="020F0502020204030204" pitchFamily="34" charset="0"/>
              </a:rPr>
              <a:t>Listing of </a:t>
            </a:r>
            <a:r>
              <a:rPr lang="en-US" sz="2000" dirty="0" err="1" smtClean="0">
                <a:latin typeface="Calibri" panose="020F0502020204030204" pitchFamily="34" charset="0"/>
                <a:cs typeface="Calibri" panose="020F0502020204030204" pitchFamily="34" charset="0"/>
              </a:rPr>
              <a:t>SupplyNet</a:t>
            </a:r>
            <a:r>
              <a:rPr lang="en-US" sz="2000" dirty="0" smtClean="0">
                <a:latin typeface="Calibri" panose="020F0502020204030204" pitchFamily="34" charset="0"/>
                <a:cs typeface="Calibri" panose="020F0502020204030204" pitchFamily="34" charset="0"/>
              </a:rPr>
              <a:t> Users who will be automatically set-up in </a:t>
            </a:r>
            <a:r>
              <a:rPr lang="en-US" sz="2000" dirty="0" err="1" smtClean="0">
                <a:latin typeface="Calibri" panose="020F0502020204030204" pitchFamily="34" charset="0"/>
                <a:cs typeface="Calibri" panose="020F0502020204030204" pitchFamily="34" charset="0"/>
              </a:rPr>
              <a:t>SupplyNet</a:t>
            </a:r>
            <a:r>
              <a:rPr lang="en-US" sz="2000" dirty="0" smtClean="0">
                <a:latin typeface="Calibri" panose="020F0502020204030204" pitchFamily="34" charset="0"/>
                <a:cs typeface="Calibri" panose="020F0502020204030204" pitchFamily="34" charset="0"/>
              </a:rPr>
              <a:t> (Budget Owners and Departmental Requesters)</a:t>
            </a:r>
          </a:p>
          <a:p>
            <a:pPr marL="857250" lvl="1">
              <a:spcBef>
                <a:spcPts val="600"/>
              </a:spcBef>
              <a:spcAft>
                <a:spcPts val="600"/>
              </a:spcAft>
              <a:buSzPct val="75000"/>
              <a:buChar char="●"/>
            </a:pPr>
            <a:r>
              <a:rPr lang="en-US" sz="2000" dirty="0" smtClean="0">
                <a:latin typeface="Calibri" panose="020F0502020204030204" pitchFamily="34" charset="0"/>
                <a:cs typeface="Calibri" panose="020F0502020204030204" pitchFamily="34" charset="0"/>
              </a:rPr>
              <a:t>FY2016 Transaction Detail for Faculty Review</a:t>
            </a:r>
          </a:p>
          <a:p>
            <a:pPr marL="457200">
              <a:spcBef>
                <a:spcPts val="600"/>
              </a:spcBef>
              <a:spcAft>
                <a:spcPts val="600"/>
              </a:spcAft>
              <a:buSzPct val="75000"/>
              <a:buChar char="●"/>
            </a:pPr>
            <a:r>
              <a:rPr lang="en-US" sz="2400" dirty="0" smtClean="0">
                <a:latin typeface="Calibri" panose="020F0502020204030204" pitchFamily="34" charset="0"/>
                <a:cs typeface="Calibri" panose="020F0502020204030204" pitchFamily="34" charset="0"/>
              </a:rPr>
              <a:t>SMS to assist Departments as required with Roll-Out</a:t>
            </a:r>
            <a:endParaRPr lang="en-US" sz="2400" dirty="0">
              <a:latin typeface="Calibri" panose="020F0502020204030204" pitchFamily="34" charset="0"/>
              <a:cs typeface="Calibri" panose="020F0502020204030204" pitchFamily="34" charset="0"/>
            </a:endParaRPr>
          </a:p>
          <a:p>
            <a:pPr marR="0" lvl="0" algn="l" rtl="0">
              <a:spcBef>
                <a:spcPts val="1800"/>
              </a:spcBef>
              <a:spcAft>
                <a:spcPts val="0"/>
              </a:spcAft>
              <a:buNone/>
            </a:pPr>
            <a:endParaRPr sz="2400" dirty="0">
              <a:latin typeface="Calibri" panose="020F0502020204030204" pitchFamily="34" charset="0"/>
              <a:cs typeface="Calibri" panose="020F0502020204030204" pitchFamily="34" charset="0"/>
            </a:endParaRPr>
          </a:p>
        </p:txBody>
      </p:sp>
      <p:sp>
        <p:nvSpPr>
          <p:cNvPr id="388" name="Shape 388"/>
          <p:cNvSpPr txBox="1">
            <a:spLocks noGrp="1"/>
          </p:cNvSpPr>
          <p:nvPr>
            <p:ph type="title"/>
          </p:nvPr>
        </p:nvSpPr>
        <p:spPr>
          <a:xfrm>
            <a:off x="2432241" y="340903"/>
            <a:ext cx="6387748" cy="4441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2800" b="1" i="0" u="none" strike="noStrike" cap="none" dirty="0" smtClean="0">
                <a:solidFill>
                  <a:schemeClr val="lt1"/>
                </a:solidFill>
                <a:latin typeface="Calibri" panose="020F0502020204030204" pitchFamily="34" charset="0"/>
                <a:ea typeface="Arial"/>
                <a:cs typeface="Calibri" panose="020F0502020204030204" pitchFamily="34" charset="0"/>
                <a:sym typeface="Arial"/>
              </a:rPr>
              <a:t>Roll-Out</a:t>
            </a:r>
            <a:endParaRPr lang="en-US" sz="2800" b="1"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161067866"/>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Shape 388"/>
          <p:cNvSpPr txBox="1">
            <a:spLocks noGrp="1"/>
          </p:cNvSpPr>
          <p:nvPr>
            <p:ph type="title"/>
          </p:nvPr>
        </p:nvSpPr>
        <p:spPr>
          <a:xfrm>
            <a:off x="2432241" y="340903"/>
            <a:ext cx="6387748" cy="444100"/>
          </a:xfrm>
          <a:prstGeom prst="rect">
            <a:avLst/>
          </a:prstGeom>
          <a:noFill/>
          <a:ln>
            <a:noFill/>
          </a:ln>
        </p:spPr>
        <p:txBody>
          <a:bodyPr lIns="91425" tIns="45700" rIns="91425" bIns="45700" anchor="t" anchorCtr="0">
            <a:noAutofit/>
          </a:bodyPr>
          <a:lstStyle/>
          <a:p>
            <a:pPr lvl="0">
              <a:spcBef>
                <a:spcPts val="0"/>
              </a:spcBef>
              <a:spcAft>
                <a:spcPts val="0"/>
              </a:spcAft>
              <a:buSzPct val="25000"/>
            </a:pPr>
            <a:r>
              <a:rPr lang="en-US" sz="2800" b="1" i="0" u="none" strike="noStrike" cap="none" dirty="0" err="1" smtClean="0">
                <a:solidFill>
                  <a:schemeClr val="lt1"/>
                </a:solidFill>
                <a:latin typeface="Calibri" panose="020F0502020204030204" pitchFamily="34" charset="0"/>
                <a:ea typeface="Arial"/>
                <a:cs typeface="Calibri" panose="020F0502020204030204" pitchFamily="34" charset="0"/>
                <a:sym typeface="Arial"/>
              </a:rPr>
              <a:t>SupplyNet</a:t>
            </a:r>
            <a:r>
              <a:rPr lang="en-US" sz="2800" dirty="0">
                <a:solidFill>
                  <a:schemeClr val="lt1"/>
                </a:solidFill>
                <a:latin typeface="Calibri" panose="020F0502020204030204" pitchFamily="34" charset="0"/>
                <a:ea typeface="Arial"/>
                <a:cs typeface="Calibri" panose="020F0502020204030204" pitchFamily="34" charset="0"/>
                <a:sym typeface="Arial"/>
              </a:rPr>
              <a:t> - </a:t>
            </a:r>
            <a:r>
              <a:rPr lang="en-US" sz="2800" dirty="0" smtClean="0">
                <a:solidFill>
                  <a:schemeClr val="lt1"/>
                </a:solidFill>
                <a:latin typeface="Calibri" panose="020F0502020204030204" pitchFamily="34" charset="0"/>
                <a:ea typeface="Arial"/>
                <a:cs typeface="Calibri" panose="020F0502020204030204" pitchFamily="34" charset="0"/>
                <a:sym typeface="Arial"/>
              </a:rPr>
              <a:t>www.sms.ualberta.ca</a:t>
            </a:r>
            <a:endParaRPr lang="en-US" sz="2800" b="1"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8" y="935433"/>
            <a:ext cx="6648708" cy="581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30528" y="2933206"/>
            <a:ext cx="650771" cy="2786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28552" y="3211861"/>
            <a:ext cx="1294017" cy="179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7241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80" y="1036281"/>
            <a:ext cx="8799616" cy="570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7390" y="2541320"/>
            <a:ext cx="971405" cy="2786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80" y="1081453"/>
            <a:ext cx="8614867" cy="577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755468" y="3097481"/>
            <a:ext cx="6246028" cy="4532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55468" y="3714997"/>
            <a:ext cx="1210890" cy="7382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38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888" y="1852551"/>
            <a:ext cx="3182587" cy="2308324"/>
          </a:xfrm>
          <a:prstGeom prst="rect">
            <a:avLst/>
          </a:prstGeom>
          <a:noFill/>
        </p:spPr>
        <p:txBody>
          <a:bodyPr wrap="square" rtlCol="0">
            <a:spAutoFit/>
          </a:bodyPr>
          <a:lstStyle/>
          <a:p>
            <a:r>
              <a:rPr lang="en-US" dirty="0" smtClean="0">
                <a:latin typeface="Calibri" panose="020F0502020204030204" pitchFamily="34" charset="0"/>
              </a:rPr>
              <a:t>Subscribe to the </a:t>
            </a:r>
            <a:r>
              <a:rPr lang="en-US" b="1" dirty="0" smtClean="0">
                <a:solidFill>
                  <a:srgbClr val="467E4F"/>
                </a:solidFill>
                <a:latin typeface="Calibri" panose="020F0502020204030204" pitchFamily="34" charset="0"/>
              </a:rPr>
              <a:t>SupplyNet Newsletter</a:t>
            </a:r>
            <a:r>
              <a:rPr lang="en-US" dirty="0" smtClean="0">
                <a:latin typeface="Calibri" panose="020F0502020204030204" pitchFamily="34" charset="0"/>
              </a:rPr>
              <a:t> for project updates, new Preferred Suppliers, and new features!</a:t>
            </a:r>
            <a:endParaRPr lang="en-US" dirty="0">
              <a:latin typeface="Calibri" panose="020F050202020403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597" y="2891"/>
            <a:ext cx="5581403" cy="6878860"/>
          </a:xfrm>
          <a:prstGeom prst="rect">
            <a:avLst/>
          </a:prstGeom>
          <a:noFill/>
          <a:ln w="9525">
            <a:solidFill>
              <a:srgbClr val="44754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7131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75" y="1009403"/>
            <a:ext cx="7899828" cy="583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64325" y="6014177"/>
            <a:ext cx="3726480" cy="8342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64325" y="5489684"/>
            <a:ext cx="3726480" cy="52449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52449" y="5117591"/>
            <a:ext cx="3726480" cy="37209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73494" y="2598717"/>
            <a:ext cx="605445" cy="2751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1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5867307"/>
              </p:ext>
            </p:extLst>
          </p:nvPr>
        </p:nvGraphicFramePr>
        <p:xfrm>
          <a:off x="95005" y="2847075"/>
          <a:ext cx="8930242" cy="1737360"/>
        </p:xfrm>
        <a:graphic>
          <a:graphicData uri="http://schemas.openxmlformats.org/drawingml/2006/table">
            <a:tbl>
              <a:tblPr firstRow="1" bandRow="1">
                <a:tableStyleId>{5C22544A-7EE6-4342-B048-85BDC9FD1C3A}</a:tableStyleId>
              </a:tblPr>
              <a:tblGrid>
                <a:gridCol w="2168102"/>
                <a:gridCol w="2683760"/>
                <a:gridCol w="4078380"/>
              </a:tblGrid>
              <a:tr h="370840">
                <a:tc>
                  <a:txBody>
                    <a:bodyPr/>
                    <a:lstStyle/>
                    <a:p>
                      <a:r>
                        <a:rPr lang="en-US" sz="2400" dirty="0" smtClean="0">
                          <a:solidFill>
                            <a:srgbClr val="007C41"/>
                          </a:solidFill>
                          <a:latin typeface="Calibri" panose="020F0502020204030204" pitchFamily="34" charset="0"/>
                        </a:rPr>
                        <a:t>Contact Name</a:t>
                      </a:r>
                      <a:endParaRPr lang="en-US" sz="2400" dirty="0">
                        <a:solidFill>
                          <a:srgbClr val="007C41"/>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2400" dirty="0" smtClean="0">
                          <a:solidFill>
                            <a:srgbClr val="007C41"/>
                          </a:solidFill>
                          <a:latin typeface="Calibri" panose="020F0502020204030204" pitchFamily="34" charset="0"/>
                        </a:rPr>
                        <a:t>Contact Role</a:t>
                      </a:r>
                      <a:endParaRPr lang="en-US" sz="2400" dirty="0">
                        <a:solidFill>
                          <a:srgbClr val="007C41"/>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2400" dirty="0" smtClean="0">
                          <a:solidFill>
                            <a:srgbClr val="007C41"/>
                          </a:solidFill>
                          <a:latin typeface="Calibri" panose="020F0502020204030204" pitchFamily="34" charset="0"/>
                        </a:rPr>
                        <a:t>Contact Email Address</a:t>
                      </a:r>
                      <a:endParaRPr lang="en-US" sz="2400" dirty="0">
                        <a:solidFill>
                          <a:srgbClr val="007C41"/>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0840">
                <a:tc>
                  <a:txBody>
                    <a:bodyPr/>
                    <a:lstStyle/>
                    <a:p>
                      <a:r>
                        <a:rPr lang="en-US" sz="2400" dirty="0" smtClean="0">
                          <a:solidFill>
                            <a:schemeClr val="tx1">
                              <a:lumMod val="75000"/>
                              <a:lumOff val="25000"/>
                            </a:schemeClr>
                          </a:solidFill>
                          <a:latin typeface="Calibri" panose="020F0502020204030204" pitchFamily="34" charset="0"/>
                        </a:rPr>
                        <a:t>Wendy Abel</a:t>
                      </a:r>
                      <a:endParaRPr lang="en-US" sz="2400" dirty="0">
                        <a:solidFill>
                          <a:schemeClr val="tx1">
                            <a:lumMod val="75000"/>
                            <a:lumOff val="25000"/>
                          </a:schemeClr>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2400" dirty="0" smtClean="0">
                          <a:solidFill>
                            <a:schemeClr val="tx1">
                              <a:lumMod val="75000"/>
                              <a:lumOff val="25000"/>
                            </a:schemeClr>
                          </a:solidFill>
                          <a:latin typeface="Calibri" panose="020F0502020204030204" pitchFamily="34" charset="0"/>
                        </a:rPr>
                        <a:t>Project Sponsor</a:t>
                      </a:r>
                      <a:endParaRPr lang="en-US" sz="2400" dirty="0">
                        <a:solidFill>
                          <a:schemeClr val="tx1">
                            <a:lumMod val="75000"/>
                            <a:lumOff val="25000"/>
                          </a:schemeClr>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2400" dirty="0" smtClean="0">
                          <a:solidFill>
                            <a:schemeClr val="tx1">
                              <a:lumMod val="75000"/>
                              <a:lumOff val="25000"/>
                            </a:schemeClr>
                          </a:solidFill>
                          <a:latin typeface="Calibri" panose="020F0502020204030204" pitchFamily="34" charset="0"/>
                          <a:hlinkClick r:id="rId3"/>
                        </a:rPr>
                        <a:t>wendy.abel@ualberta.ca</a:t>
                      </a:r>
                      <a:endParaRPr lang="en-US" sz="2400" dirty="0">
                        <a:solidFill>
                          <a:schemeClr val="tx1">
                            <a:lumMod val="75000"/>
                            <a:lumOff val="25000"/>
                          </a:schemeClr>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70840">
                <a:tc>
                  <a:txBody>
                    <a:bodyPr/>
                    <a:lstStyle/>
                    <a:p>
                      <a:r>
                        <a:rPr lang="en-US" sz="2400" dirty="0" smtClean="0">
                          <a:solidFill>
                            <a:schemeClr val="tx1">
                              <a:lumMod val="75000"/>
                              <a:lumOff val="25000"/>
                            </a:schemeClr>
                          </a:solidFill>
                          <a:latin typeface="Calibri" panose="020F0502020204030204" pitchFamily="34" charset="0"/>
                        </a:rPr>
                        <a:t>Jody </a:t>
                      </a:r>
                      <a:r>
                        <a:rPr lang="en-US" sz="2400" dirty="0" err="1" smtClean="0">
                          <a:solidFill>
                            <a:schemeClr val="tx1">
                              <a:lumMod val="75000"/>
                              <a:lumOff val="25000"/>
                            </a:schemeClr>
                          </a:solidFill>
                          <a:latin typeface="Calibri" panose="020F0502020204030204" pitchFamily="34" charset="0"/>
                        </a:rPr>
                        <a:t>Brookwell</a:t>
                      </a:r>
                      <a:endParaRPr lang="en-US" sz="2400" dirty="0">
                        <a:solidFill>
                          <a:schemeClr val="tx1">
                            <a:lumMod val="75000"/>
                            <a:lumOff val="25000"/>
                          </a:schemeClr>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2400" dirty="0" smtClean="0">
                          <a:solidFill>
                            <a:schemeClr val="tx1">
                              <a:lumMod val="75000"/>
                              <a:lumOff val="25000"/>
                            </a:schemeClr>
                          </a:solidFill>
                          <a:latin typeface="Calibri" panose="020F0502020204030204" pitchFamily="34" charset="0"/>
                        </a:rPr>
                        <a:t>Business Change Lead</a:t>
                      </a:r>
                      <a:endParaRPr lang="en-US" sz="2400" dirty="0">
                        <a:solidFill>
                          <a:schemeClr val="tx1">
                            <a:lumMod val="75000"/>
                            <a:lumOff val="25000"/>
                          </a:schemeClr>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2400" dirty="0" smtClean="0">
                          <a:solidFill>
                            <a:schemeClr val="tx1">
                              <a:lumMod val="75000"/>
                              <a:lumOff val="25000"/>
                            </a:schemeClr>
                          </a:solidFill>
                          <a:latin typeface="Calibri" panose="020F0502020204030204" pitchFamily="34" charset="0"/>
                          <a:hlinkClick r:id="rId4"/>
                        </a:rPr>
                        <a:t>jody.brookwell@ualberta.ca</a:t>
                      </a:r>
                      <a:endParaRPr lang="en-US" sz="2400" dirty="0">
                        <a:solidFill>
                          <a:schemeClr val="tx1">
                            <a:lumMod val="75000"/>
                            <a:lumOff val="25000"/>
                          </a:schemeClr>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76111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917865" y="2184783"/>
            <a:ext cx="6044540" cy="3467595"/>
          </a:xfrm>
          <a:prstGeom prst="cloudCallout">
            <a:avLst/>
          </a:prstGeom>
          <a:gradFill>
            <a:gsLst>
              <a:gs pos="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918857" y="3087584"/>
            <a:ext cx="2042556" cy="1323439"/>
          </a:xfrm>
          <a:prstGeom prst="rect">
            <a:avLst/>
          </a:prstGeom>
          <a:noFill/>
        </p:spPr>
        <p:txBody>
          <a:bodyPr wrap="square" rtlCol="0">
            <a:spAutoFit/>
          </a:bodyPr>
          <a:lstStyle/>
          <a:p>
            <a:endParaRPr lang="en-US" dirty="0" smtClean="0"/>
          </a:p>
          <a:p>
            <a:r>
              <a:rPr lang="en-US" sz="2800" b="1" dirty="0" smtClean="0">
                <a:latin typeface="Calibri" panose="020F0502020204030204" pitchFamily="34" charset="0"/>
                <a:cs typeface="Calibri" panose="020F0502020204030204" pitchFamily="34" charset="0"/>
              </a:rPr>
              <a:t>QUESTIONS</a:t>
            </a:r>
            <a:br>
              <a:rPr lang="en-US" sz="2800" b="1" dirty="0" smtClean="0">
                <a:latin typeface="Calibri" panose="020F0502020204030204" pitchFamily="34" charset="0"/>
                <a:cs typeface="Calibri" panose="020F0502020204030204" pitchFamily="34" charset="0"/>
              </a:rPr>
            </a:br>
            <a:r>
              <a:rPr lang="en-US" sz="2800" b="1" dirty="0" smtClean="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5767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marL="342900" indent="-342900">
              <a:buFont typeface="Arial" panose="020B0604020202020204" pitchFamily="34" charset="0"/>
              <a:buChar char="•"/>
            </a:pPr>
            <a:r>
              <a:rPr lang="en-US" b="0"/>
              <a:t>We appreciate your help in evaluating this presentation!</a:t>
            </a:r>
          </a:p>
          <a:p>
            <a:pPr marL="342900" indent="-342900">
              <a:buFont typeface="Arial" panose="020B0604020202020204" pitchFamily="34" charset="0"/>
              <a:buChar char="•"/>
            </a:pPr>
            <a:r>
              <a:rPr lang="en-US" b="0"/>
              <a:t>The RAD evaluation form is accessible online. </a:t>
            </a:r>
            <a:r>
              <a:rPr lang="en-US" b="0">
                <a:hlinkClick r:id="rId2"/>
              </a:rPr>
              <a:t>Click here</a:t>
            </a:r>
            <a:r>
              <a:rPr lang="en-US" b="0"/>
              <a:t> or click on the blue checkmark below (</a:t>
            </a:r>
            <a:r>
              <a:rPr lang="en-US" b="0" i="1"/>
              <a:t>right-click the hyperlink(s) and click Open Hyperlink</a:t>
            </a:r>
            <a:r>
              <a:rPr lang="en-US" b="0"/>
              <a:t> </a:t>
            </a:r>
            <a:r>
              <a:rPr lang="en-US" b="0" i="1"/>
              <a:t>to activate</a:t>
            </a:r>
            <a:r>
              <a:rPr lang="en-US" b="0"/>
              <a:t>).</a:t>
            </a:r>
          </a:p>
          <a:p>
            <a:endParaRPr lang="en-US"/>
          </a:p>
        </p:txBody>
      </p:sp>
      <p:sp>
        <p:nvSpPr>
          <p:cNvPr id="3" name="Title 2"/>
          <p:cNvSpPr>
            <a:spLocks noGrp="1"/>
          </p:cNvSpPr>
          <p:nvPr>
            <p:ph type="title"/>
          </p:nvPr>
        </p:nvSpPr>
        <p:spPr/>
        <p:txBody>
          <a:bodyPr/>
          <a:lstStyle/>
          <a:p>
            <a:r>
              <a:rPr lang="en-US" smtClean="0"/>
              <a:t>Online Evaluation Form</a:t>
            </a:r>
            <a:endParaRPr lang="en-US"/>
          </a:p>
        </p:txBody>
      </p:sp>
      <p:pic>
        <p:nvPicPr>
          <p:cNvPr id="5" name="Picture 4" descr="C:\Users\efmadsen\AppData\Local\Microsoft\Windows\Temporary Internet Files\Content.IE5\SN6SFSDZ\MC900442153[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678" y="4304805"/>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7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4294967295"/>
          </p:nvPr>
        </p:nvSpPr>
        <p:spPr>
          <a:xfrm>
            <a:off x="814387" y="1608666"/>
            <a:ext cx="7562999" cy="4664400"/>
          </a:xfrm>
          <a:prstGeom prst="rect">
            <a:avLst/>
          </a:prstGeom>
        </p:spPr>
        <p:txBody>
          <a:bodyPr lIns="91425" tIns="91425" rIns="91425" bIns="91425" anchor="t" anchorCtr="0">
            <a:noAutofit/>
          </a:bodyPr>
          <a:lstStyle/>
          <a:p>
            <a:pPr lvl="0" rtl="0">
              <a:spcBef>
                <a:spcPts val="0"/>
              </a:spcBef>
              <a:buNone/>
            </a:pPr>
            <a:r>
              <a:rPr lang="en-US" sz="2400" dirty="0">
                <a:latin typeface="Calibri" panose="020F0502020204030204" pitchFamily="34" charset="0"/>
                <a:cs typeface="Calibri" panose="020F0502020204030204" pitchFamily="34" charset="0"/>
              </a:rPr>
              <a:t>Introducing. . . .</a:t>
            </a:r>
          </a:p>
          <a:p>
            <a:pPr lvl="0" rtl="0">
              <a:spcBef>
                <a:spcPts val="0"/>
              </a:spcBef>
              <a:buNone/>
            </a:pPr>
            <a:endParaRPr b="0" dirty="0"/>
          </a:p>
          <a:p>
            <a:pPr lvl="0" rtl="0">
              <a:spcBef>
                <a:spcPts val="0"/>
              </a:spcBef>
              <a:buNone/>
            </a:pPr>
            <a:endParaRPr b="0" dirty="0"/>
          </a:p>
          <a:p>
            <a:pPr lvl="0" rtl="0">
              <a:spcBef>
                <a:spcPts val="0"/>
              </a:spcBef>
              <a:buNone/>
            </a:pPr>
            <a:endParaRPr sz="2000" dirty="0"/>
          </a:p>
          <a:p>
            <a:pPr lvl="0" rtl="0">
              <a:spcBef>
                <a:spcPts val="0"/>
              </a:spcBef>
              <a:buNone/>
            </a:pPr>
            <a:endParaRPr sz="2000" dirty="0"/>
          </a:p>
          <a:p>
            <a:pPr lvl="0" rtl="0">
              <a:spcBef>
                <a:spcPts val="0"/>
              </a:spcBef>
              <a:buNone/>
            </a:pPr>
            <a:endParaRPr lang="en-US" sz="2000" dirty="0" smtClean="0"/>
          </a:p>
          <a:p>
            <a:pPr lvl="0" rtl="0">
              <a:spcBef>
                <a:spcPts val="0"/>
              </a:spcBef>
              <a:buNone/>
            </a:pPr>
            <a:endParaRPr lang="en-US" sz="2400" dirty="0" smtClean="0">
              <a:latin typeface="Calibri" panose="020F0502020204030204" pitchFamily="34" charset="0"/>
              <a:cs typeface="Calibri" panose="020F0502020204030204" pitchFamily="34" charset="0"/>
            </a:endParaRPr>
          </a:p>
          <a:p>
            <a:pPr lvl="0" rtl="0">
              <a:spcBef>
                <a:spcPts val="0"/>
              </a:spcBef>
              <a:buNone/>
            </a:pPr>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University of Alberta’s new eProcurement system</a:t>
            </a:r>
          </a:p>
          <a:p>
            <a:pPr marL="457200" lvl="0" indent="-342900" rtl="0">
              <a:spcBef>
                <a:spcPts val="0"/>
              </a:spcBef>
              <a:buSzPct val="100000"/>
              <a:buChar char="-"/>
            </a:pPr>
            <a:r>
              <a:rPr lang="en-US" sz="2400" b="0" dirty="0" err="1">
                <a:latin typeface="Calibri" panose="020F0502020204030204" pitchFamily="34" charset="0"/>
                <a:cs typeface="Calibri" panose="020F0502020204030204" pitchFamily="34" charset="0"/>
              </a:rPr>
              <a:t>Coupa</a:t>
            </a:r>
            <a:r>
              <a:rPr lang="en-US" sz="2400" b="0" dirty="0">
                <a:latin typeface="Calibri" panose="020F0502020204030204" pitchFamily="34" charset="0"/>
                <a:cs typeface="Calibri" panose="020F0502020204030204" pitchFamily="34" charset="0"/>
              </a:rPr>
              <a:t> software platform</a:t>
            </a:r>
          </a:p>
          <a:p>
            <a:pPr marL="457200" lvl="0" indent="-342900" rtl="0">
              <a:spcBef>
                <a:spcPts val="0"/>
              </a:spcBef>
              <a:buSzPct val="100000"/>
              <a:buChar char="-"/>
            </a:pPr>
            <a:r>
              <a:rPr lang="en-US" sz="2400" b="0" dirty="0">
                <a:latin typeface="Calibri" panose="020F0502020204030204" pitchFamily="34" charset="0"/>
                <a:cs typeface="Calibri" panose="020F0502020204030204" pitchFamily="34" charset="0"/>
              </a:rPr>
              <a:t>Connecting Suppliers to the U of A campus community</a:t>
            </a:r>
          </a:p>
          <a:p>
            <a:pPr marL="457200" lvl="0" indent="-342900" rtl="0">
              <a:spcBef>
                <a:spcPts val="0"/>
              </a:spcBef>
              <a:buSzPct val="100000"/>
              <a:buChar char="-"/>
            </a:pPr>
            <a:r>
              <a:rPr lang="en-US" sz="2400" b="0" dirty="0">
                <a:latin typeface="Calibri" panose="020F0502020204030204" pitchFamily="34" charset="0"/>
                <a:cs typeface="Calibri" panose="020F0502020204030204" pitchFamily="34" charset="0"/>
              </a:rPr>
              <a:t>An end to end, procure to payment </a:t>
            </a:r>
            <a:r>
              <a:rPr lang="en-US" sz="2400" b="0" dirty="0" smtClean="0">
                <a:latin typeface="Calibri" panose="020F0502020204030204" pitchFamily="34" charset="0"/>
                <a:cs typeface="Calibri" panose="020F0502020204030204" pitchFamily="34" charset="0"/>
              </a:rPr>
              <a:t>solution</a:t>
            </a:r>
          </a:p>
          <a:p>
            <a:pPr marL="457200" lvl="0" indent="-342900" rtl="0">
              <a:spcBef>
                <a:spcPts val="0"/>
              </a:spcBef>
              <a:buSzPct val="100000"/>
              <a:buChar char="-"/>
            </a:pPr>
            <a:r>
              <a:rPr lang="en-US" sz="2400" dirty="0" smtClean="0">
                <a:latin typeface="Calibri" panose="020F0502020204030204" pitchFamily="34" charset="0"/>
                <a:cs typeface="Calibri" panose="020F0502020204030204" pitchFamily="34" charset="0"/>
              </a:rPr>
              <a:t>One solution to replace multiple Ordering Processes (PeopleSoft Requisitions, LDP process etc.)</a:t>
            </a:r>
            <a:endParaRPr lang="en-US" sz="2400" b="0" dirty="0">
              <a:latin typeface="Calibri" panose="020F0502020204030204" pitchFamily="34" charset="0"/>
              <a:cs typeface="Calibri" panose="020F0502020204030204" pitchFamily="34" charset="0"/>
            </a:endParaRPr>
          </a:p>
        </p:txBody>
      </p:sp>
      <p:sp>
        <p:nvSpPr>
          <p:cNvPr id="380" name="Shape 380"/>
          <p:cNvSpPr txBox="1">
            <a:spLocks noGrp="1"/>
          </p:cNvSpPr>
          <p:nvPr>
            <p:ph type="title"/>
          </p:nvPr>
        </p:nvSpPr>
        <p:spPr>
          <a:xfrm>
            <a:off x="2432241" y="340903"/>
            <a:ext cx="6387599" cy="307800"/>
          </a:xfrm>
          <a:prstGeom prst="rect">
            <a:avLst/>
          </a:prstGeom>
        </p:spPr>
        <p:txBody>
          <a:bodyPr lIns="91425" tIns="91425" rIns="91425" bIns="91425" anchor="t" anchorCtr="0">
            <a:noAutofit/>
          </a:bodyPr>
          <a:lstStyle/>
          <a:p>
            <a:pPr lvl="0">
              <a:spcBef>
                <a:spcPts val="0"/>
              </a:spcBef>
              <a:buNone/>
            </a:pPr>
            <a:r>
              <a:rPr lang="en-US" dirty="0"/>
              <a:t> </a:t>
            </a:r>
            <a:r>
              <a:rPr lang="en-US" sz="2800" dirty="0">
                <a:latin typeface="Calibri" panose="020F0502020204030204" pitchFamily="34" charset="0"/>
                <a:cs typeface="Calibri" panose="020F0502020204030204" pitchFamily="34" charset="0"/>
              </a:rPr>
              <a:t>Introducing </a:t>
            </a:r>
            <a:r>
              <a:rPr lang="en-US" sz="2800" dirty="0" err="1">
                <a:latin typeface="Calibri" panose="020F0502020204030204" pitchFamily="34" charset="0"/>
                <a:cs typeface="Calibri" panose="020F0502020204030204" pitchFamily="34" charset="0"/>
              </a:rPr>
              <a:t>SupplyNet</a:t>
            </a:r>
            <a:endParaRPr lang="en-US" sz="2800" dirty="0">
              <a:latin typeface="Calibri" panose="020F0502020204030204" pitchFamily="34" charset="0"/>
              <a:cs typeface="Calibri" panose="020F0502020204030204" pitchFamily="34" charset="0"/>
            </a:endParaRPr>
          </a:p>
        </p:txBody>
      </p:sp>
      <p:pic>
        <p:nvPicPr>
          <p:cNvPr id="5" name="Picture 3" descr="U:\Everyone\Coupa ePro Project\Free - Naming\SupplyNet Logo\Blue\jpg\supplynet_logo_18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461" y="2662568"/>
            <a:ext cx="3867807" cy="130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1426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4294967295"/>
          </p:nvPr>
        </p:nvSpPr>
        <p:spPr>
          <a:xfrm>
            <a:off x="624121" y="2724946"/>
            <a:ext cx="8638634" cy="4664400"/>
          </a:xfrm>
          <a:prstGeom prst="rect">
            <a:avLst/>
          </a:prstGeom>
        </p:spPr>
        <p:txBody>
          <a:bodyPr lIns="91425" tIns="91425" rIns="91425" bIns="91425" anchor="t" anchorCtr="0">
            <a:noAutofit/>
          </a:bodyPr>
          <a:lstStyle/>
          <a:p>
            <a:pPr lvl="0">
              <a:spcBef>
                <a:spcPts val="0"/>
              </a:spcBef>
              <a:spcAft>
                <a:spcPts val="0"/>
              </a:spcAft>
              <a:buClr>
                <a:schemeClr val="dk1"/>
              </a:buClr>
              <a:buSzPct val="100000"/>
              <a:buFont typeface="Arial"/>
              <a:buChar char="•"/>
            </a:pPr>
            <a:r>
              <a:rPr lang="en-US" sz="2400" dirty="0" smtClean="0">
                <a:solidFill>
                  <a:schemeClr val="dk1"/>
                </a:solidFill>
                <a:latin typeface="Calibri" panose="020F0502020204030204" pitchFamily="34" charset="0"/>
                <a:ea typeface="Arial"/>
                <a:cs typeface="Calibri" panose="020F0502020204030204" pitchFamily="34" charset="0"/>
                <a:sym typeface="Arial"/>
              </a:rPr>
              <a:t>Rated as the most intuitive and user friendly Product</a:t>
            </a:r>
          </a:p>
          <a:p>
            <a:pPr lvl="0">
              <a:spcBef>
                <a:spcPts val="0"/>
              </a:spcBef>
              <a:spcAft>
                <a:spcPts val="0"/>
              </a:spcAft>
              <a:buClr>
                <a:schemeClr val="dk1"/>
              </a:buClr>
              <a:buSzPct val="100000"/>
              <a:buFont typeface="Arial"/>
              <a:buChar char="•"/>
            </a:pPr>
            <a:r>
              <a:rPr lang="en-US" sz="2400" dirty="0" smtClean="0">
                <a:solidFill>
                  <a:schemeClr val="dk1"/>
                </a:solidFill>
                <a:latin typeface="Calibri" panose="020F0502020204030204" pitchFamily="34" charset="0"/>
                <a:cs typeface="Calibri" panose="020F0502020204030204" pitchFamily="34" charset="0"/>
                <a:sym typeface="Arial"/>
              </a:rPr>
              <a:t>Highest ranked Procure to Pay Solution (Gartner 2015)</a:t>
            </a:r>
            <a:br>
              <a:rPr lang="en-US" sz="2400" dirty="0" smtClean="0">
                <a:solidFill>
                  <a:schemeClr val="dk1"/>
                </a:solidFill>
                <a:latin typeface="Calibri" panose="020F0502020204030204" pitchFamily="34" charset="0"/>
                <a:cs typeface="Calibri" panose="020F0502020204030204" pitchFamily="34" charset="0"/>
                <a:sym typeface="Arial"/>
              </a:rPr>
            </a:br>
            <a:endParaRPr lang="en-US" sz="2400" dirty="0" smtClean="0">
              <a:solidFill>
                <a:schemeClr val="dk1"/>
              </a:solidFill>
              <a:latin typeface="Calibri" panose="020F0502020204030204" pitchFamily="34" charset="0"/>
              <a:cs typeface="Calibri" panose="020F0502020204030204" pitchFamily="34" charset="0"/>
              <a:sym typeface="Arial"/>
            </a:endParaRPr>
          </a:p>
          <a:p>
            <a:pPr>
              <a:spcBef>
                <a:spcPts val="0"/>
              </a:spcBef>
              <a:spcAft>
                <a:spcPts val="0"/>
              </a:spcAft>
              <a:buClr>
                <a:schemeClr val="dk1"/>
              </a:buClr>
              <a:buSzPct val="100000"/>
              <a:buFont typeface="Arial"/>
              <a:buChar char="•"/>
            </a:pPr>
            <a:r>
              <a:rPr lang="en-US" sz="2400" dirty="0" smtClean="0">
                <a:latin typeface="Calibri" panose="020F0502020204030204" pitchFamily="34" charset="0"/>
                <a:cs typeface="Calibri" panose="020F0502020204030204" pitchFamily="34" charset="0"/>
              </a:rPr>
              <a:t>Other Clients:</a:t>
            </a:r>
          </a:p>
          <a:p>
            <a:pPr lvl="1">
              <a:spcBef>
                <a:spcPts val="0"/>
              </a:spcBef>
              <a:spcAft>
                <a:spcPts val="0"/>
              </a:spcAft>
              <a:buClr>
                <a:schemeClr val="dk1"/>
              </a:buClr>
              <a:buSzPct val="100000"/>
            </a:pPr>
            <a:r>
              <a:rPr lang="en-US" sz="2000" dirty="0" smtClean="0">
                <a:latin typeface="Calibri" panose="020F0502020204030204" pitchFamily="34" charset="0"/>
                <a:cs typeface="Calibri" panose="020F0502020204030204" pitchFamily="34" charset="0"/>
              </a:rPr>
              <a:t>Massachusetts Institute of Technology – MIT </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(Procurement and Expenses)</a:t>
            </a:r>
          </a:p>
          <a:p>
            <a:pPr lvl="1">
              <a:spcBef>
                <a:spcPts val="0"/>
              </a:spcBef>
              <a:spcAft>
                <a:spcPts val="0"/>
              </a:spcAft>
              <a:buClr>
                <a:schemeClr val="dk1"/>
              </a:buClr>
              <a:buSzPct val="100000"/>
            </a:pPr>
            <a:r>
              <a:rPr lang="en-US" sz="2000" dirty="0" smtClean="0">
                <a:latin typeface="Calibri" panose="020F0502020204030204" pitchFamily="34" charset="0"/>
                <a:cs typeface="Calibri" panose="020F0502020204030204" pitchFamily="34" charset="0"/>
              </a:rPr>
              <a:t>Major Canadian Banks</a:t>
            </a:r>
            <a:endParaRPr lang="en-US" sz="2400" dirty="0">
              <a:latin typeface="Calibri" panose="020F0502020204030204" pitchFamily="34" charset="0"/>
              <a:cs typeface="Calibri" panose="020F0502020204030204" pitchFamily="34" charset="0"/>
            </a:endParaRPr>
          </a:p>
        </p:txBody>
      </p:sp>
      <p:sp>
        <p:nvSpPr>
          <p:cNvPr id="380" name="Shape 380"/>
          <p:cNvSpPr txBox="1">
            <a:spLocks noGrp="1"/>
          </p:cNvSpPr>
          <p:nvPr>
            <p:ph type="title"/>
          </p:nvPr>
        </p:nvSpPr>
        <p:spPr>
          <a:xfrm>
            <a:off x="2432241" y="340903"/>
            <a:ext cx="6387599" cy="307800"/>
          </a:xfrm>
          <a:prstGeom prst="rect">
            <a:avLst/>
          </a:prstGeom>
        </p:spPr>
        <p:txBody>
          <a:bodyPr lIns="91425" tIns="91425" rIns="91425" bIns="91425" anchor="t" anchorCtr="0">
            <a:noAutofit/>
          </a:bodyPr>
          <a:lstStyle/>
          <a:p>
            <a:pPr lvl="0">
              <a:spcBef>
                <a:spcPts val="0"/>
              </a:spcBef>
              <a:buNone/>
            </a:pPr>
            <a:r>
              <a:rPr lang="en-US" dirty="0"/>
              <a:t> </a:t>
            </a:r>
            <a:r>
              <a:rPr lang="en-US" sz="2800" dirty="0" smtClean="0">
                <a:latin typeface="Calibri" panose="020F0502020204030204" pitchFamily="34" charset="0"/>
                <a:cs typeface="Calibri" panose="020F0502020204030204" pitchFamily="34" charset="0"/>
              </a:rPr>
              <a:t>Introducing </a:t>
            </a:r>
            <a:r>
              <a:rPr lang="en-US" sz="2800" dirty="0" err="1" smtClean="0">
                <a:latin typeface="Calibri" panose="020F0502020204030204" pitchFamily="34" charset="0"/>
                <a:cs typeface="Calibri" panose="020F0502020204030204" pitchFamily="34" charset="0"/>
              </a:rPr>
              <a:t>SupplyNet</a:t>
            </a:r>
            <a:endParaRPr lang="en-US" sz="2800" dirty="0">
              <a:latin typeface="Calibri" panose="020F0502020204030204" pitchFamily="34" charset="0"/>
              <a:cs typeface="Calibri" panose="020F0502020204030204" pitchFamily="34" charset="0"/>
            </a:endParaRPr>
          </a:p>
        </p:txBody>
      </p:sp>
      <p:pic>
        <p:nvPicPr>
          <p:cNvPr id="4" name="Picture 3" descr="U:\Everyone\Coupa ePro Project\Free - Naming\SupplyNet Logo\Blue\jpg\supplynet_logo_18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36" y="1578684"/>
            <a:ext cx="2521800" cy="8532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087" y="1529418"/>
            <a:ext cx="2975894" cy="96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85337" y="1524880"/>
            <a:ext cx="567784" cy="1015663"/>
          </a:xfrm>
          <a:prstGeom prst="rect">
            <a:avLst/>
          </a:prstGeom>
        </p:spPr>
        <p:txBody>
          <a:bodyPr wrap="none">
            <a:spAutoFit/>
          </a:bodyPr>
          <a:lstStyle/>
          <a:p>
            <a:r>
              <a:rPr lang="en-US" sz="6000" dirty="0" smtClean="0">
                <a:solidFill>
                  <a:srgbClr val="00B0F0"/>
                </a:solidFill>
                <a:latin typeface="Calibri" panose="020F0502020204030204" pitchFamily="34" charset="0"/>
                <a:cs typeface="Calibri" panose="020F0502020204030204" pitchFamily="34" charset="0"/>
              </a:rPr>
              <a:t>=</a:t>
            </a:r>
            <a:endParaRPr lang="en-US" sz="6000" dirty="0">
              <a:solidFill>
                <a:srgbClr val="00B0F0"/>
              </a:solidFill>
            </a:endParaRPr>
          </a:p>
        </p:txBody>
      </p:sp>
    </p:spTree>
    <p:extLst>
      <p:ext uri="{BB962C8B-B14F-4D97-AF65-F5344CB8AC3E}">
        <p14:creationId xmlns:p14="http://schemas.microsoft.com/office/powerpoint/2010/main" val="679024777"/>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body" idx="4294967295"/>
          </p:nvPr>
        </p:nvSpPr>
        <p:spPr>
          <a:xfrm>
            <a:off x="142504" y="997527"/>
            <a:ext cx="8918369" cy="52755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endPar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endParaRPr>
          </a:p>
          <a:p>
            <a:pPr marL="342900" marR="0" lvl="0" indent="-342900" algn="l" rtl="0">
              <a:spcBef>
                <a:spcPts val="0"/>
              </a:spcBef>
              <a:spcAft>
                <a:spcPts val="0"/>
              </a:spcAft>
              <a:buClr>
                <a:schemeClr val="dk1"/>
              </a:buClr>
              <a:buSzPct val="100000"/>
              <a:buFont typeface="Arial"/>
              <a:buChar char="•"/>
            </a:pPr>
            <a:endParaRPr lang="en-US" sz="2400" dirty="0">
              <a:solidFill>
                <a:schemeClr val="dk1"/>
              </a:solidFill>
              <a:latin typeface="Calibri" panose="020F0502020204030204" pitchFamily="34" charset="0"/>
              <a:ea typeface="Arial"/>
              <a:cs typeface="Calibri" panose="020F0502020204030204" pitchFamily="34" charset="0"/>
              <a:sym typeface="Arial"/>
            </a:endParaRPr>
          </a:p>
          <a:p>
            <a:pPr marL="342900" marR="0" lvl="0" indent="-342900" algn="l" rtl="0">
              <a:spcBef>
                <a:spcPts val="0"/>
              </a:spcBef>
              <a:spcAft>
                <a:spcPts val="0"/>
              </a:spcAft>
              <a:buClr>
                <a:schemeClr val="dk1"/>
              </a:buClr>
              <a:buSzPct val="100000"/>
              <a:buFont typeface="Arial"/>
              <a:buChar char="•"/>
            </a:pPr>
            <a:r>
              <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rPr>
              <a:t>Implement </a:t>
            </a:r>
            <a:r>
              <a:rPr lang="en-US" sz="2400" b="0" i="0" u="none" strike="noStrike" cap="none" dirty="0">
                <a:solidFill>
                  <a:schemeClr val="dk1"/>
                </a:solidFill>
                <a:latin typeface="Calibri" panose="020F0502020204030204" pitchFamily="34" charset="0"/>
                <a:ea typeface="Arial"/>
                <a:cs typeface="Calibri" panose="020F0502020204030204" pitchFamily="34" charset="0"/>
                <a:sym typeface="Arial"/>
              </a:rPr>
              <a:t>an efficient, easy-to-use eProcurement solution</a:t>
            </a:r>
          </a:p>
          <a:p>
            <a:pPr marL="342900" marR="0" lvl="0" indent="-342900" algn="l" rtl="0">
              <a:spcBef>
                <a:spcPts val="1800"/>
              </a:spcBef>
              <a:spcAft>
                <a:spcPts val="0"/>
              </a:spcAft>
              <a:buClr>
                <a:schemeClr val="dk1"/>
              </a:buClr>
              <a:buSzPct val="100000"/>
              <a:buFont typeface="Arial"/>
              <a:buChar char="•"/>
            </a:pPr>
            <a:r>
              <a:rPr lang="en-US" sz="2400" b="0" i="0" u="none" strike="noStrike" cap="none" dirty="0">
                <a:solidFill>
                  <a:schemeClr val="dk1"/>
                </a:solidFill>
                <a:latin typeface="Calibri" panose="020F0502020204030204" pitchFamily="34" charset="0"/>
                <a:ea typeface="Arial"/>
                <a:cs typeface="Calibri" panose="020F0502020204030204" pitchFamily="34" charset="0"/>
                <a:sym typeface="Arial"/>
              </a:rPr>
              <a:t>Position the University to significantly reduce manual purchasing and payables activities</a:t>
            </a:r>
          </a:p>
          <a:p>
            <a:pPr marL="342900" marR="0" lvl="0" indent="-342900" algn="l" rtl="0">
              <a:spcBef>
                <a:spcPts val="1800"/>
              </a:spcBef>
              <a:spcAft>
                <a:spcPts val="0"/>
              </a:spcAft>
              <a:buClr>
                <a:schemeClr val="dk1"/>
              </a:buClr>
              <a:buSzPct val="100000"/>
              <a:buFont typeface="Arial"/>
              <a:buChar char="•"/>
            </a:pPr>
            <a:r>
              <a:rPr lang="en-US" sz="2400" b="0" i="0" u="none" strike="noStrike" cap="none" dirty="0">
                <a:solidFill>
                  <a:schemeClr val="dk1"/>
                </a:solidFill>
                <a:latin typeface="Calibri" panose="020F0502020204030204" pitchFamily="34" charset="0"/>
                <a:ea typeface="Arial"/>
                <a:cs typeface="Calibri" panose="020F0502020204030204" pitchFamily="34" charset="0"/>
                <a:sym typeface="Arial"/>
              </a:rPr>
              <a:t>Reduce the number of available purchasing processes. </a:t>
            </a:r>
            <a:r>
              <a:rPr lang="en-US" sz="2400" b="0" dirty="0">
                <a:latin typeface="Calibri" panose="020F0502020204030204" pitchFamily="34" charset="0"/>
                <a:cs typeface="Calibri" panose="020F0502020204030204" pitchFamily="34" charset="0"/>
              </a:rPr>
              <a:t>Bring what is currently “distributed purchasing activity” into an eProcurement platform</a:t>
            </a:r>
          </a:p>
          <a:p>
            <a:pPr marL="342900" marR="0" lvl="0" indent="-342900" algn="l" rtl="0">
              <a:spcBef>
                <a:spcPts val="1800"/>
              </a:spcBef>
              <a:spcAft>
                <a:spcPts val="0"/>
              </a:spcAft>
              <a:buClr>
                <a:schemeClr val="dk1"/>
              </a:buClr>
              <a:buSzPct val="100000"/>
              <a:buFont typeface="Arial"/>
              <a:buChar char="•"/>
            </a:pPr>
            <a:r>
              <a:rPr lang="en-US" sz="2400" b="0" i="0" u="none" strike="noStrike" cap="none" dirty="0">
                <a:solidFill>
                  <a:schemeClr val="dk1"/>
                </a:solidFill>
                <a:latin typeface="Calibri" panose="020F0502020204030204" pitchFamily="34" charset="0"/>
                <a:ea typeface="Arial"/>
                <a:cs typeface="Calibri" panose="020F0502020204030204" pitchFamily="34" charset="0"/>
                <a:sym typeface="Arial"/>
              </a:rPr>
              <a:t>Improve spend visibility, management and controls</a:t>
            </a:r>
            <a:r>
              <a:rPr lang="en-US" sz="2400" b="0" dirty="0">
                <a:latin typeface="Calibri" panose="020F0502020204030204" pitchFamily="34" charset="0"/>
                <a:cs typeface="Calibri" panose="020F0502020204030204" pitchFamily="34" charset="0"/>
              </a:rPr>
              <a:t>.  All purchasing activity in one solution</a:t>
            </a:r>
          </a:p>
          <a:p>
            <a:pPr marR="0" lvl="0" algn="l" rtl="0">
              <a:spcBef>
                <a:spcPts val="1800"/>
              </a:spcBef>
              <a:spcAft>
                <a:spcPts val="0"/>
              </a:spcAft>
              <a:buNone/>
            </a:pPr>
            <a:endParaRPr sz="2400" dirty="0">
              <a:latin typeface="Calibri" panose="020F0502020204030204" pitchFamily="34" charset="0"/>
              <a:cs typeface="Calibri" panose="020F0502020204030204" pitchFamily="34" charset="0"/>
            </a:endParaRPr>
          </a:p>
        </p:txBody>
      </p:sp>
      <p:sp>
        <p:nvSpPr>
          <p:cNvPr id="388" name="Shape 388"/>
          <p:cNvSpPr txBox="1">
            <a:spLocks noGrp="1"/>
          </p:cNvSpPr>
          <p:nvPr>
            <p:ph type="title"/>
          </p:nvPr>
        </p:nvSpPr>
        <p:spPr>
          <a:xfrm>
            <a:off x="2432241" y="340903"/>
            <a:ext cx="6387748" cy="4441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2800" b="1" i="0" u="none" strike="noStrike" cap="none" dirty="0">
                <a:solidFill>
                  <a:schemeClr val="lt1"/>
                </a:solidFill>
                <a:latin typeface="Calibri" panose="020F0502020204030204" pitchFamily="34" charset="0"/>
                <a:ea typeface="Arial"/>
                <a:cs typeface="Calibri" panose="020F0502020204030204" pitchFamily="34" charset="0"/>
                <a:sym typeface="Arial"/>
              </a:rPr>
              <a:t>Objectives</a:t>
            </a:r>
          </a:p>
        </p:txBody>
      </p:sp>
    </p:spTree>
    <p:extLst>
      <p:ext uri="{BB962C8B-B14F-4D97-AF65-F5344CB8AC3E}">
        <p14:creationId xmlns:p14="http://schemas.microsoft.com/office/powerpoint/2010/main" val="113778670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body" idx="4294967295"/>
          </p:nvPr>
        </p:nvSpPr>
        <p:spPr>
          <a:xfrm>
            <a:off x="790562" y="1570066"/>
            <a:ext cx="7562999" cy="46644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r>
              <a:rPr lang="en-US" sz="2400" b="1" i="0" u="none" strike="noStrike" cap="none" dirty="0">
                <a:solidFill>
                  <a:schemeClr val="dk1"/>
                </a:solidFill>
                <a:latin typeface="Calibri" panose="020F0502020204030204" pitchFamily="34" charset="0"/>
                <a:ea typeface="Arial"/>
                <a:cs typeface="Calibri" panose="020F0502020204030204" pitchFamily="34" charset="0"/>
                <a:sym typeface="Arial"/>
              </a:rPr>
              <a:t>Connects with Suppliers in three different </a:t>
            </a:r>
            <a:r>
              <a:rPr lang="en-US" sz="2400" b="1" i="0" u="none" strike="noStrike" cap="none" dirty="0" smtClean="0">
                <a:solidFill>
                  <a:schemeClr val="dk1"/>
                </a:solidFill>
                <a:latin typeface="Calibri" panose="020F0502020204030204" pitchFamily="34" charset="0"/>
                <a:ea typeface="Arial"/>
                <a:cs typeface="Calibri" panose="020F0502020204030204" pitchFamily="34" charset="0"/>
                <a:sym typeface="Arial"/>
              </a:rPr>
              <a:t>ways</a:t>
            </a:r>
            <a:r>
              <a:rPr lang="en-US" sz="2400" b="1" dirty="0" smtClean="0">
                <a:solidFill>
                  <a:schemeClr val="dk1"/>
                </a:solidFill>
                <a:latin typeface="Calibri" panose="020F0502020204030204" pitchFamily="34" charset="0"/>
                <a:ea typeface="Arial"/>
                <a:cs typeface="Calibri" panose="020F0502020204030204" pitchFamily="34" charset="0"/>
                <a:sym typeface="Arial"/>
              </a:rPr>
              <a:t>:</a:t>
            </a:r>
          </a:p>
          <a:p>
            <a:pPr marR="0" lvl="0" algn="l" rtl="0">
              <a:spcBef>
                <a:spcPts val="0"/>
              </a:spcBef>
              <a:spcAft>
                <a:spcPts val="0"/>
              </a:spcAft>
              <a:buFont typeface="+mj-lt"/>
              <a:buAutoNum type="arabicPeriod"/>
            </a:pPr>
            <a:r>
              <a:rPr lang="en-US" sz="2400" b="0" dirty="0" smtClean="0">
                <a:latin typeface="Calibri" panose="020F0502020204030204" pitchFamily="34" charset="0"/>
                <a:cs typeface="Calibri" panose="020F0502020204030204" pitchFamily="34" charset="0"/>
              </a:rPr>
              <a:t>“</a:t>
            </a:r>
            <a:r>
              <a:rPr lang="en-US" sz="2400" b="0" dirty="0" err="1" smtClean="0">
                <a:latin typeface="Calibri" panose="020F0502020204030204" pitchFamily="34" charset="0"/>
                <a:cs typeface="Calibri" panose="020F0502020204030204" pitchFamily="34" charset="0"/>
              </a:rPr>
              <a:t>Punchout</a:t>
            </a:r>
            <a:r>
              <a:rPr lang="en-US" sz="2400" b="0" dirty="0">
                <a:latin typeface="Calibri" panose="020F0502020204030204" pitchFamily="34" charset="0"/>
                <a:cs typeface="Calibri" panose="020F0502020204030204" pitchFamily="34" charset="0"/>
              </a:rPr>
              <a:t>” or </a:t>
            </a:r>
            <a:r>
              <a:rPr lang="en-US" sz="2400" b="0" i="0" u="none" strike="noStrike" cap="none" dirty="0" err="1" smtClean="0">
                <a:solidFill>
                  <a:schemeClr val="dk1"/>
                </a:solidFill>
                <a:latin typeface="Calibri" panose="020F0502020204030204" pitchFamily="34" charset="0"/>
                <a:ea typeface="Arial"/>
                <a:cs typeface="Calibri" panose="020F0502020204030204" pitchFamily="34" charset="0"/>
                <a:sym typeface="Arial"/>
              </a:rPr>
              <a:t>CxML</a:t>
            </a:r>
            <a:r>
              <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rPr>
              <a:t> </a:t>
            </a:r>
            <a:r>
              <a:rPr lang="en-US" sz="2400" b="0" i="0" u="none" strike="noStrike" cap="none" dirty="0">
                <a:solidFill>
                  <a:schemeClr val="dk1"/>
                </a:solidFill>
                <a:latin typeface="Calibri" panose="020F0502020204030204" pitchFamily="34" charset="0"/>
                <a:ea typeface="Arial"/>
                <a:cs typeface="Calibri" panose="020F0502020204030204" pitchFamily="34" charset="0"/>
                <a:sym typeface="Arial"/>
              </a:rPr>
              <a:t>(Commerce </a:t>
            </a:r>
            <a:r>
              <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rPr>
              <a:t>Extensive </a:t>
            </a:r>
            <a:r>
              <a:rPr lang="en-US" sz="2400" b="0" i="0" u="none" strike="noStrike" cap="none" dirty="0">
                <a:solidFill>
                  <a:schemeClr val="dk1"/>
                </a:solidFill>
                <a:latin typeface="Calibri" panose="020F0502020204030204" pitchFamily="34" charset="0"/>
                <a:ea typeface="Arial"/>
                <a:cs typeface="Calibri" panose="020F0502020204030204" pitchFamily="34" charset="0"/>
                <a:sym typeface="Arial"/>
              </a:rPr>
              <a:t>Markup Language) </a:t>
            </a:r>
            <a:endPar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endParaRPr>
          </a:p>
          <a:p>
            <a:pPr marR="0" lvl="0" algn="l" rtl="0">
              <a:spcBef>
                <a:spcPts val="0"/>
              </a:spcBef>
              <a:spcAft>
                <a:spcPts val="0"/>
              </a:spcAft>
              <a:buFont typeface="+mj-lt"/>
              <a:buAutoNum type="arabicPeriod"/>
            </a:pPr>
            <a:r>
              <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rPr>
              <a:t>CSN </a:t>
            </a:r>
            <a:r>
              <a:rPr lang="en-US" sz="2400" b="0" i="0" u="none" strike="noStrike" cap="none" dirty="0">
                <a:solidFill>
                  <a:schemeClr val="dk1"/>
                </a:solidFill>
                <a:latin typeface="Calibri" panose="020F0502020204030204" pitchFamily="34" charset="0"/>
                <a:ea typeface="Arial"/>
                <a:cs typeface="Calibri" panose="020F0502020204030204" pitchFamily="34" charset="0"/>
                <a:sym typeface="Arial"/>
              </a:rPr>
              <a:t>(</a:t>
            </a:r>
            <a:r>
              <a:rPr lang="en-US" sz="2400" b="0" i="0" u="none" strike="noStrike" cap="none" dirty="0" err="1">
                <a:solidFill>
                  <a:schemeClr val="dk1"/>
                </a:solidFill>
                <a:latin typeface="Calibri" panose="020F0502020204030204" pitchFamily="34" charset="0"/>
                <a:ea typeface="Arial"/>
                <a:cs typeface="Calibri" panose="020F0502020204030204" pitchFamily="34" charset="0"/>
                <a:sym typeface="Arial"/>
              </a:rPr>
              <a:t>Coupa</a:t>
            </a:r>
            <a:r>
              <a:rPr lang="en-US" sz="2400" b="0" i="0" u="none" strike="noStrike" cap="none" dirty="0">
                <a:solidFill>
                  <a:schemeClr val="dk1"/>
                </a:solidFill>
                <a:latin typeface="Calibri" panose="020F0502020204030204" pitchFamily="34" charset="0"/>
                <a:ea typeface="Arial"/>
                <a:cs typeface="Calibri" panose="020F0502020204030204" pitchFamily="34" charset="0"/>
                <a:sym typeface="Arial"/>
              </a:rPr>
              <a:t> Supplier </a:t>
            </a:r>
            <a:r>
              <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rPr>
              <a:t>Network)</a:t>
            </a:r>
          </a:p>
          <a:p>
            <a:pPr marR="0" lvl="0" algn="l" rtl="0">
              <a:spcBef>
                <a:spcPts val="0"/>
              </a:spcBef>
              <a:spcAft>
                <a:spcPts val="0"/>
              </a:spcAft>
              <a:buFont typeface="+mj-lt"/>
              <a:buAutoNum type="arabicPeriod"/>
            </a:pPr>
            <a:r>
              <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rPr>
              <a:t>Email</a:t>
            </a:r>
          </a:p>
          <a:p>
            <a:pPr marL="228600" marR="0" lvl="0" indent="0" algn="l" rtl="0">
              <a:spcBef>
                <a:spcPts val="0"/>
              </a:spcBef>
              <a:spcAft>
                <a:spcPts val="0"/>
              </a:spcAft>
              <a:buNone/>
            </a:pPr>
            <a:endPar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endParaRPr>
          </a:p>
          <a:p>
            <a:pPr marL="0" lvl="0" indent="0">
              <a:spcBef>
                <a:spcPts val="0"/>
              </a:spcBef>
              <a:spcAft>
                <a:spcPts val="0"/>
              </a:spcAft>
              <a:buClr>
                <a:schemeClr val="dk1"/>
              </a:buClr>
              <a:buSzPct val="25000"/>
              <a:buNone/>
            </a:pPr>
            <a:r>
              <a:rPr lang="en-US" sz="2400" b="1" dirty="0" smtClean="0">
                <a:solidFill>
                  <a:schemeClr val="dk1"/>
                </a:solidFill>
                <a:latin typeface="Calibri" panose="020F0502020204030204" pitchFamily="34" charset="0"/>
                <a:ea typeface="Arial"/>
                <a:cs typeface="Calibri" panose="020F0502020204030204" pitchFamily="34" charset="0"/>
                <a:sym typeface="Arial"/>
              </a:rPr>
              <a:t>Requisition </a:t>
            </a:r>
            <a:r>
              <a:rPr lang="en-US" sz="2400" b="1" dirty="0">
                <a:solidFill>
                  <a:schemeClr val="dk1"/>
                </a:solidFill>
                <a:latin typeface="Calibri" panose="020F0502020204030204" pitchFamily="34" charset="0"/>
                <a:ea typeface="Arial"/>
                <a:cs typeface="Calibri" panose="020F0502020204030204" pitchFamily="34" charset="0"/>
                <a:sym typeface="Arial"/>
              </a:rPr>
              <a:t>is created in two </a:t>
            </a:r>
            <a:r>
              <a:rPr lang="en-US" sz="2400" b="1" dirty="0" smtClean="0">
                <a:solidFill>
                  <a:schemeClr val="dk1"/>
                </a:solidFill>
                <a:latin typeface="Calibri" panose="020F0502020204030204" pitchFamily="34" charset="0"/>
                <a:ea typeface="Arial"/>
                <a:cs typeface="Calibri" panose="020F0502020204030204" pitchFamily="34" charset="0"/>
                <a:sym typeface="Arial"/>
              </a:rPr>
              <a:t>ways:</a:t>
            </a:r>
          </a:p>
          <a:p>
            <a:pPr lvl="0">
              <a:spcBef>
                <a:spcPts val="0"/>
              </a:spcBef>
              <a:spcAft>
                <a:spcPts val="0"/>
              </a:spcAft>
              <a:buFont typeface="+mj-lt"/>
              <a:buAutoNum type="arabicPeriod"/>
            </a:pPr>
            <a:r>
              <a:rPr lang="en-US" sz="2400" dirty="0" smtClean="0">
                <a:latin typeface="Calibri" panose="020F0502020204030204" pitchFamily="34" charset="0"/>
                <a:cs typeface="Calibri" panose="020F0502020204030204" pitchFamily="34" charset="0"/>
              </a:rPr>
              <a:t>“</a:t>
            </a:r>
            <a:r>
              <a:rPr lang="en-US" sz="2400" dirty="0" err="1" smtClean="0">
                <a:latin typeface="Calibri" panose="020F0502020204030204" pitchFamily="34" charset="0"/>
                <a:cs typeface="Calibri" panose="020F0502020204030204" pitchFamily="34" charset="0"/>
              </a:rPr>
              <a:t>Punchout</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to Supplier Catalogue</a:t>
            </a:r>
            <a:r>
              <a:rPr lang="en-US" sz="2400" dirty="0" smtClean="0">
                <a:solidFill>
                  <a:schemeClr val="dk1"/>
                </a:solidFill>
                <a:latin typeface="Calibri" panose="020F0502020204030204" pitchFamily="34" charset="0"/>
                <a:ea typeface="Arial"/>
                <a:cs typeface="Calibri" panose="020F0502020204030204" pitchFamily="34" charset="0"/>
                <a:sym typeface="Arial"/>
              </a:rPr>
              <a:t> </a:t>
            </a:r>
          </a:p>
          <a:p>
            <a:pPr marL="457200" lvl="1" indent="0">
              <a:spcBef>
                <a:spcPts val="0"/>
              </a:spcBef>
              <a:spcAft>
                <a:spcPts val="0"/>
              </a:spcAft>
              <a:buNone/>
            </a:pPr>
            <a:r>
              <a:rPr lang="en-US" sz="2400" dirty="0" smtClean="0">
                <a:solidFill>
                  <a:schemeClr val="dk1"/>
                </a:solidFill>
                <a:latin typeface="Calibri" panose="020F0502020204030204" pitchFamily="34" charset="0"/>
                <a:ea typeface="Arial"/>
                <a:cs typeface="Calibri" panose="020F0502020204030204" pitchFamily="34" charset="0"/>
                <a:sym typeface="Arial"/>
              </a:rPr>
              <a:t>*Access to UA’s Preferred Supplier pricing</a:t>
            </a:r>
            <a:r>
              <a:rPr lang="en-US" sz="2400" dirty="0">
                <a:solidFill>
                  <a:schemeClr val="dk1"/>
                </a:solidFill>
                <a:latin typeface="Calibri" panose="020F0502020204030204" pitchFamily="34" charset="0"/>
                <a:ea typeface="Arial"/>
                <a:cs typeface="Calibri" panose="020F0502020204030204" pitchFamily="34" charset="0"/>
                <a:sym typeface="Arial"/>
              </a:rPr>
              <a:t> </a:t>
            </a:r>
            <a:endParaRPr lang="en-US" sz="2400" dirty="0" smtClean="0">
              <a:solidFill>
                <a:schemeClr val="dk1"/>
              </a:solidFill>
              <a:latin typeface="Calibri" panose="020F0502020204030204" pitchFamily="34" charset="0"/>
              <a:ea typeface="Arial"/>
              <a:cs typeface="Calibri" panose="020F0502020204030204" pitchFamily="34" charset="0"/>
              <a:sym typeface="Arial"/>
            </a:endParaRPr>
          </a:p>
          <a:p>
            <a:pPr marL="571500" indent="-514350">
              <a:spcBef>
                <a:spcPts val="0"/>
              </a:spcBef>
              <a:spcAft>
                <a:spcPts val="0"/>
              </a:spcAft>
              <a:buFont typeface="+mj-lt"/>
              <a:buAutoNum type="arabicPeriod"/>
            </a:pPr>
            <a:r>
              <a:rPr lang="en-US" sz="2400" dirty="0" smtClean="0">
                <a:solidFill>
                  <a:schemeClr val="dk1"/>
                </a:solidFill>
                <a:latin typeface="Calibri" panose="020F0502020204030204" pitchFamily="34" charset="0"/>
                <a:ea typeface="Arial"/>
                <a:cs typeface="Calibri" panose="020F0502020204030204" pitchFamily="34" charset="0"/>
                <a:sym typeface="Arial"/>
              </a:rPr>
              <a:t>Free-form Requisition</a:t>
            </a:r>
            <a:endPar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endParaRPr>
          </a:p>
          <a:p>
            <a:pPr marL="228600" marR="0" lvl="0" indent="0" algn="l" rtl="0">
              <a:spcBef>
                <a:spcPts val="0"/>
              </a:spcBef>
              <a:spcAft>
                <a:spcPts val="0"/>
              </a:spcAft>
              <a:buNone/>
            </a:pPr>
            <a:endParaRPr lang="en-US" sz="2400" b="0" i="0" u="none" strike="noStrike" cap="none" dirty="0" smtClean="0">
              <a:solidFill>
                <a:schemeClr val="dk1"/>
              </a:solidFill>
              <a:latin typeface="Calibri" panose="020F0502020204030204" pitchFamily="34" charset="0"/>
              <a:ea typeface="Arial"/>
              <a:cs typeface="Calibri" panose="020F0502020204030204" pitchFamily="34" charset="0"/>
              <a:sym typeface="Arial"/>
            </a:endParaRPr>
          </a:p>
          <a:p>
            <a:pPr marL="685800" marR="0" lvl="0" indent="-457200" algn="l" rtl="0">
              <a:spcBef>
                <a:spcPts val="0"/>
              </a:spcBef>
              <a:spcAft>
                <a:spcPts val="0"/>
              </a:spcAft>
              <a:buFont typeface="+mj-lt"/>
              <a:buAutoNum type="arabicPeriod" startAt="2"/>
            </a:pPr>
            <a:endParaRPr lang="en-US" sz="2000" dirty="0">
              <a:solidFill>
                <a:schemeClr val="dk1"/>
              </a:solidFill>
              <a:latin typeface="Calibri" panose="020F0502020204030204" pitchFamily="34" charset="0"/>
              <a:ea typeface="Arial"/>
              <a:cs typeface="Calibri" panose="020F0502020204030204" pitchFamily="34" charset="0"/>
              <a:sym typeface="Arial"/>
            </a:endParaRPr>
          </a:p>
          <a:p>
            <a:pPr marL="685800" marR="0" lvl="0" indent="-457200" algn="l" rtl="0">
              <a:spcBef>
                <a:spcPts val="0"/>
              </a:spcBef>
              <a:spcAft>
                <a:spcPts val="0"/>
              </a:spcAft>
              <a:buFont typeface="+mj-lt"/>
              <a:buAutoNum type="arabicPeriod" startAt="2"/>
            </a:pPr>
            <a:endParaRPr lang="en-US" sz="22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R="0" lvl="0" algn="l" rtl="0">
              <a:spcBef>
                <a:spcPts val="480"/>
              </a:spcBef>
              <a:spcAft>
                <a:spcPts val="0"/>
              </a:spcAft>
              <a:buNone/>
            </a:pPr>
            <a:endParaRPr sz="2200" dirty="0">
              <a:latin typeface="Calibri" panose="020F0502020204030204" pitchFamily="34" charset="0"/>
              <a:cs typeface="Calibri" panose="020F0502020204030204" pitchFamily="34" charset="0"/>
            </a:endParaRPr>
          </a:p>
        </p:txBody>
      </p:sp>
      <p:sp>
        <p:nvSpPr>
          <p:cNvPr id="410" name="Shape 410"/>
          <p:cNvSpPr txBox="1">
            <a:spLocks noGrp="1"/>
          </p:cNvSpPr>
          <p:nvPr>
            <p:ph type="title"/>
          </p:nvPr>
        </p:nvSpPr>
        <p:spPr>
          <a:xfrm>
            <a:off x="2432241" y="340903"/>
            <a:ext cx="6387748" cy="30777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2800" b="1" i="0" u="none" strike="noStrike" cap="none" dirty="0">
                <a:solidFill>
                  <a:schemeClr val="lt1"/>
                </a:solidFill>
                <a:latin typeface="Calibri" panose="020F0502020204030204" pitchFamily="34" charset="0"/>
                <a:ea typeface="Arial"/>
                <a:cs typeface="Calibri" panose="020F0502020204030204" pitchFamily="34" charset="0"/>
                <a:sym typeface="Arial"/>
              </a:rPr>
              <a:t>Supplier </a:t>
            </a:r>
            <a:r>
              <a:rPr lang="en-US" sz="2800" b="1" i="0" u="none" strike="noStrike" cap="none" dirty="0" smtClean="0">
                <a:solidFill>
                  <a:schemeClr val="lt1"/>
                </a:solidFill>
                <a:latin typeface="Calibri" panose="020F0502020204030204" pitchFamily="34" charset="0"/>
                <a:ea typeface="Arial"/>
                <a:cs typeface="Calibri" panose="020F0502020204030204" pitchFamily="34" charset="0"/>
                <a:sym typeface="Arial"/>
              </a:rPr>
              <a:t>Connection</a:t>
            </a:r>
            <a:br>
              <a:rPr lang="en-US" sz="2800" b="1" i="0" u="none" strike="noStrike" cap="none" dirty="0" smtClean="0">
                <a:solidFill>
                  <a:schemeClr val="lt1"/>
                </a:solidFill>
                <a:latin typeface="Calibri" panose="020F0502020204030204" pitchFamily="34" charset="0"/>
                <a:ea typeface="Arial"/>
                <a:cs typeface="Calibri" panose="020F0502020204030204" pitchFamily="34" charset="0"/>
                <a:sym typeface="Arial"/>
              </a:rPr>
            </a:br>
            <a:endParaRPr lang="en-US" sz="2800" b="1"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200283712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err="1" smtClean="0">
                <a:latin typeface="Calibri" panose="020F0502020204030204" pitchFamily="34" charset="0"/>
                <a:cs typeface="Calibri" panose="020F0502020204030204" pitchFamily="34" charset="0"/>
              </a:rPr>
              <a:t>SupplyNet</a:t>
            </a:r>
            <a:r>
              <a:rPr lang="en-US" sz="2800" dirty="0" smtClean="0">
                <a:latin typeface="Calibri" panose="020F0502020204030204" pitchFamily="34" charset="0"/>
                <a:cs typeface="Calibri" panose="020F0502020204030204" pitchFamily="34" charset="0"/>
              </a:rPr>
              <a:t> User Roles</a:t>
            </a:r>
            <a:endParaRPr lang="en-US" sz="2800"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31514792"/>
              </p:ext>
            </p:extLst>
          </p:nvPr>
        </p:nvGraphicFramePr>
        <p:xfrm>
          <a:off x="249381" y="1068781"/>
          <a:ext cx="8728364" cy="5743983"/>
        </p:xfrm>
        <a:graphic>
          <a:graphicData uri="http://schemas.openxmlformats.org/drawingml/2006/table">
            <a:tbl>
              <a:tblPr firstRow="1" bandRow="1"/>
              <a:tblGrid>
                <a:gridCol w="1209124"/>
                <a:gridCol w="4934856"/>
                <a:gridCol w="2584384"/>
              </a:tblGrid>
              <a:tr h="79778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400" dirty="0" smtClean="0">
                          <a:solidFill>
                            <a:schemeClr val="tx1"/>
                          </a:solidFill>
                          <a:latin typeface="Calibri" panose="020F0502020204030204" pitchFamily="34" charset="0"/>
                          <a:cs typeface="Calibri" panose="020F0502020204030204" pitchFamily="34" charset="0"/>
                        </a:rPr>
                        <a:t>Role</a:t>
                      </a:r>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400" dirty="0" smtClean="0">
                          <a:solidFill>
                            <a:schemeClr val="tx1"/>
                          </a:solidFill>
                          <a:latin typeface="Calibri" panose="020F0502020204030204" pitchFamily="34" charset="0"/>
                          <a:cs typeface="Calibri" panose="020F0502020204030204" pitchFamily="34" charset="0"/>
                        </a:rPr>
                        <a:t>What can they can do?</a:t>
                      </a:r>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400" dirty="0" smtClean="0">
                          <a:solidFill>
                            <a:schemeClr val="tx1"/>
                          </a:solidFill>
                          <a:latin typeface="Calibri" panose="020F0502020204030204" pitchFamily="34" charset="0"/>
                          <a:cs typeface="Calibri" panose="020F0502020204030204" pitchFamily="34" charset="0"/>
                        </a:rPr>
                        <a:t>Who will have this role?</a:t>
                      </a:r>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476783">
                <a:tc>
                  <a:txBody>
                    <a:bodyPr/>
                    <a:lstStyle/>
                    <a:p>
                      <a:r>
                        <a:rPr lang="en-US" sz="1600" b="1" dirty="0" smtClean="0">
                          <a:solidFill>
                            <a:schemeClr val="tx1">
                              <a:lumMod val="75000"/>
                              <a:lumOff val="25000"/>
                            </a:schemeClr>
                          </a:solidFill>
                          <a:latin typeface="Arial Narrow" panose="020B0606020202030204" pitchFamily="34" charset="0"/>
                        </a:rPr>
                        <a:t>Requester</a:t>
                      </a:r>
                      <a:endParaRPr lang="en-US" sz="1600" b="1"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dirty="0" smtClean="0">
                          <a:solidFill>
                            <a:schemeClr val="tx1">
                              <a:lumMod val="75000"/>
                              <a:lumOff val="25000"/>
                            </a:schemeClr>
                          </a:solidFill>
                          <a:latin typeface="Arial Narrow" panose="020B0606020202030204" pitchFamily="34" charset="0"/>
                        </a:rPr>
                        <a:t>The requester is a user that can create requisitions</a:t>
                      </a:r>
                      <a:r>
                        <a:rPr lang="en-US" sz="1600" baseline="0" dirty="0" smtClean="0">
                          <a:solidFill>
                            <a:schemeClr val="tx1">
                              <a:lumMod val="75000"/>
                              <a:lumOff val="25000"/>
                            </a:schemeClr>
                          </a:solidFill>
                          <a:latin typeface="Arial Narrow" panose="020B0606020202030204" pitchFamily="34" charset="0"/>
                        </a:rPr>
                        <a:t> for </a:t>
                      </a:r>
                      <a:r>
                        <a:rPr lang="en-US" sz="1600" dirty="0" smtClean="0">
                          <a:solidFill>
                            <a:schemeClr val="tx1">
                              <a:lumMod val="75000"/>
                              <a:lumOff val="25000"/>
                            </a:schemeClr>
                          </a:solidFill>
                          <a:latin typeface="Arial Narrow" panose="020B0606020202030204" pitchFamily="34" charset="0"/>
                        </a:rPr>
                        <a:t>goods and services.  They can also be</a:t>
                      </a:r>
                      <a:r>
                        <a:rPr lang="en-US" sz="1600" baseline="0" dirty="0" smtClean="0">
                          <a:solidFill>
                            <a:schemeClr val="tx1">
                              <a:lumMod val="75000"/>
                              <a:lumOff val="25000"/>
                            </a:schemeClr>
                          </a:solidFill>
                          <a:latin typeface="Arial Narrow" panose="020B0606020202030204" pitchFamily="34" charset="0"/>
                        </a:rPr>
                        <a:t> added to an approval chain and made edits as an approver.  </a:t>
                      </a:r>
                      <a:r>
                        <a:rPr lang="en-US" sz="1600" dirty="0" smtClean="0">
                          <a:solidFill>
                            <a:schemeClr val="tx1">
                              <a:lumMod val="75000"/>
                              <a:lumOff val="25000"/>
                            </a:schemeClr>
                          </a:solidFill>
                          <a:latin typeface="Arial Narrow" panose="020B0606020202030204" pitchFamily="34" charset="0"/>
                        </a:rPr>
                        <a:t> They</a:t>
                      </a:r>
                      <a:r>
                        <a:rPr lang="en-US" sz="1600" baseline="0" dirty="0" smtClean="0">
                          <a:solidFill>
                            <a:schemeClr val="tx1">
                              <a:lumMod val="75000"/>
                              <a:lumOff val="25000"/>
                            </a:schemeClr>
                          </a:solidFill>
                          <a:latin typeface="Arial Narrow" panose="020B0606020202030204" pitchFamily="34" charset="0"/>
                        </a:rPr>
                        <a:t> have inquiry capability to transactions that they initiate or where they are identified as the requester.</a:t>
                      </a:r>
                      <a:endParaRPr lang="en-US" sz="1600"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lumMod val="75000"/>
                              <a:lumOff val="25000"/>
                            </a:schemeClr>
                          </a:solidFill>
                          <a:latin typeface="Arial Narrow" panose="020B0606020202030204" pitchFamily="34" charset="0"/>
                        </a:rPr>
                        <a:t>Anyone that currently </a:t>
                      </a:r>
                      <a:r>
                        <a:rPr lang="en-US" sz="1600" baseline="0" dirty="0" smtClean="0">
                          <a:solidFill>
                            <a:schemeClr val="tx1">
                              <a:lumMod val="75000"/>
                              <a:lumOff val="25000"/>
                            </a:schemeClr>
                          </a:solidFill>
                          <a:latin typeface="Arial Narrow" panose="020B0606020202030204" pitchFamily="34" charset="0"/>
                        </a:rPr>
                        <a:t>has the Requester role in PeopleSoft.</a:t>
                      </a:r>
                      <a:endParaRPr lang="en-US" sz="1600"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04247">
                <a:tc>
                  <a:txBody>
                    <a:bodyPr/>
                    <a:lstStyle/>
                    <a:p>
                      <a:r>
                        <a:rPr lang="en-US" sz="1600" b="1" dirty="0" smtClean="0">
                          <a:solidFill>
                            <a:schemeClr val="tx1">
                              <a:lumMod val="75000"/>
                              <a:lumOff val="25000"/>
                            </a:schemeClr>
                          </a:solidFill>
                          <a:latin typeface="Arial Narrow" panose="020B0606020202030204" pitchFamily="34" charset="0"/>
                        </a:rPr>
                        <a:t>Approver</a:t>
                      </a:r>
                      <a:endParaRPr lang="en-US" sz="1600" b="1"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lumMod val="75000"/>
                              <a:lumOff val="25000"/>
                            </a:schemeClr>
                          </a:solidFill>
                          <a:latin typeface="Arial Narrow" panose="020B0606020202030204" pitchFamily="34" charset="0"/>
                        </a:rPr>
                        <a:t>Approvers are users designated to review/edit and approve purchase requisitions.  They electronically receive the requisition</a:t>
                      </a:r>
                      <a:r>
                        <a:rPr lang="en-US" sz="1600" baseline="0" dirty="0" smtClean="0">
                          <a:solidFill>
                            <a:schemeClr val="tx1">
                              <a:lumMod val="75000"/>
                              <a:lumOff val="25000"/>
                            </a:schemeClr>
                          </a:solidFill>
                          <a:latin typeface="Arial Narrow" panose="020B0606020202030204" pitchFamily="34" charset="0"/>
                        </a:rPr>
                        <a:t> and </a:t>
                      </a:r>
                      <a:r>
                        <a:rPr lang="en-US" sz="1600" dirty="0" smtClean="0">
                          <a:solidFill>
                            <a:schemeClr val="tx1">
                              <a:lumMod val="75000"/>
                              <a:lumOff val="25000"/>
                            </a:schemeClr>
                          </a:solidFill>
                          <a:latin typeface="Arial Narrow" panose="020B0606020202030204" pitchFamily="34" charset="0"/>
                        </a:rPr>
                        <a:t>approve or reject the transaction prior to creating the Purchase Order (PO)</a:t>
                      </a:r>
                      <a:r>
                        <a:rPr lang="en-US" sz="1600" baseline="0" dirty="0" smtClean="0">
                          <a:solidFill>
                            <a:schemeClr val="tx1">
                              <a:lumMod val="75000"/>
                              <a:lumOff val="25000"/>
                            </a:schemeClr>
                          </a:solidFill>
                          <a:latin typeface="Arial Narrow" panose="020B0606020202030204" pitchFamily="34" charset="0"/>
                        </a:rPr>
                        <a:t> and </a:t>
                      </a:r>
                      <a:r>
                        <a:rPr lang="en-US" sz="1600" dirty="0" smtClean="0">
                          <a:solidFill>
                            <a:schemeClr val="tx1">
                              <a:lumMod val="75000"/>
                              <a:lumOff val="25000"/>
                            </a:schemeClr>
                          </a:solidFill>
                          <a:latin typeface="Arial Narrow" panose="020B0606020202030204" pitchFamily="34" charset="0"/>
                        </a:rPr>
                        <a:t>electronically delivering to the</a:t>
                      </a:r>
                      <a:r>
                        <a:rPr lang="en-US" sz="1600" baseline="0" dirty="0" smtClean="0">
                          <a:solidFill>
                            <a:schemeClr val="tx1">
                              <a:lumMod val="75000"/>
                              <a:lumOff val="25000"/>
                            </a:schemeClr>
                          </a:solidFill>
                          <a:latin typeface="Arial Narrow" panose="020B0606020202030204" pitchFamily="34" charset="0"/>
                        </a:rPr>
                        <a:t> supplier.  </a:t>
                      </a:r>
                      <a:endParaRPr lang="en-US" sz="1600"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lumMod val="75000"/>
                              <a:lumOff val="25000"/>
                            </a:schemeClr>
                          </a:solidFill>
                          <a:latin typeface="Arial Narrow" panose="020B0606020202030204" pitchFamily="34" charset="0"/>
                        </a:rPr>
                        <a:t>Anyone</a:t>
                      </a:r>
                      <a:r>
                        <a:rPr lang="en-US" sz="1600" baseline="0" dirty="0" smtClean="0">
                          <a:solidFill>
                            <a:schemeClr val="tx1">
                              <a:lumMod val="75000"/>
                              <a:lumOff val="25000"/>
                            </a:schemeClr>
                          </a:solidFill>
                          <a:latin typeface="Arial Narrow" panose="020B0606020202030204" pitchFamily="34" charset="0"/>
                        </a:rPr>
                        <a:t> identified as a </a:t>
                      </a:r>
                      <a:r>
                        <a:rPr lang="en-US" sz="1600" baseline="0" dirty="0" err="1" smtClean="0">
                          <a:solidFill>
                            <a:schemeClr val="tx1">
                              <a:lumMod val="75000"/>
                              <a:lumOff val="25000"/>
                            </a:schemeClr>
                          </a:solidFill>
                          <a:latin typeface="Arial Narrow" panose="020B0606020202030204" pitchFamily="34" charset="0"/>
                        </a:rPr>
                        <a:t>DeptID</a:t>
                      </a:r>
                      <a:r>
                        <a:rPr lang="en-US" sz="1600" baseline="0" dirty="0" smtClean="0">
                          <a:solidFill>
                            <a:schemeClr val="tx1">
                              <a:lumMod val="75000"/>
                              <a:lumOff val="25000"/>
                            </a:schemeClr>
                          </a:solidFill>
                          <a:latin typeface="Arial Narrow" panose="020B0606020202030204" pitchFamily="34" charset="0"/>
                        </a:rPr>
                        <a:t> or Project </a:t>
                      </a:r>
                      <a:r>
                        <a:rPr lang="en-US" sz="1600" dirty="0" smtClean="0">
                          <a:solidFill>
                            <a:schemeClr val="tx1">
                              <a:lumMod val="75000"/>
                              <a:lumOff val="25000"/>
                            </a:schemeClr>
                          </a:solidFill>
                          <a:latin typeface="Arial Narrow" panose="020B0606020202030204" pitchFamily="34" charset="0"/>
                        </a:rPr>
                        <a:t>Budget Owner.</a:t>
                      </a:r>
                      <a:r>
                        <a:rPr lang="en-US" sz="1600" baseline="0" dirty="0" smtClean="0">
                          <a:solidFill>
                            <a:schemeClr val="tx1">
                              <a:lumMod val="75000"/>
                              <a:lumOff val="25000"/>
                            </a:schemeClr>
                          </a:solidFill>
                          <a:latin typeface="Arial Narrow" panose="020B0606020202030204" pitchFamily="34" charset="0"/>
                        </a:rPr>
                        <a:t> </a:t>
                      </a:r>
                      <a:endParaRPr lang="en-US" sz="1600"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34162">
                <a:tc>
                  <a:txBody>
                    <a:bodyPr/>
                    <a:lstStyle/>
                    <a:p>
                      <a:r>
                        <a:rPr lang="en-US" sz="1600" b="1" dirty="0" smtClean="0">
                          <a:solidFill>
                            <a:schemeClr val="tx1">
                              <a:lumMod val="75000"/>
                              <a:lumOff val="25000"/>
                            </a:schemeClr>
                          </a:solidFill>
                          <a:latin typeface="Arial Narrow" panose="020B0606020202030204" pitchFamily="34" charset="0"/>
                        </a:rPr>
                        <a:t>Inquiry</a:t>
                      </a:r>
                      <a:endParaRPr lang="en-US" sz="1600" b="1"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lumMod val="75000"/>
                              <a:lumOff val="25000"/>
                            </a:schemeClr>
                          </a:solidFill>
                          <a:latin typeface="Arial Narrow" panose="020B0606020202030204" pitchFamily="34" charset="0"/>
                        </a:rPr>
                        <a:t>This role</a:t>
                      </a:r>
                      <a:r>
                        <a:rPr lang="en-US" sz="1600" baseline="0" dirty="0" smtClean="0">
                          <a:solidFill>
                            <a:schemeClr val="tx1">
                              <a:lumMod val="75000"/>
                              <a:lumOff val="25000"/>
                            </a:schemeClr>
                          </a:solidFill>
                          <a:latin typeface="Arial Narrow" panose="020B0606020202030204" pitchFamily="34" charset="0"/>
                        </a:rPr>
                        <a:t> provides a user with general inquiry capabilities to all requisitions, purchase orders and invoices in </a:t>
                      </a:r>
                      <a:r>
                        <a:rPr lang="en-US" sz="1600" baseline="0" dirty="0" err="1" smtClean="0">
                          <a:solidFill>
                            <a:schemeClr val="tx1">
                              <a:lumMod val="75000"/>
                              <a:lumOff val="25000"/>
                            </a:schemeClr>
                          </a:solidFill>
                          <a:latin typeface="Arial Narrow" panose="020B0606020202030204" pitchFamily="34" charset="0"/>
                        </a:rPr>
                        <a:t>SupplyNet</a:t>
                      </a:r>
                      <a:r>
                        <a:rPr lang="en-US" sz="1600" baseline="0" dirty="0" smtClean="0">
                          <a:solidFill>
                            <a:schemeClr val="tx1">
                              <a:lumMod val="75000"/>
                              <a:lumOff val="25000"/>
                            </a:schemeClr>
                          </a:solidFill>
                          <a:latin typeface="Arial Narrow" panose="020B0606020202030204" pitchFamily="34" charset="0"/>
                        </a:rPr>
                        <a:t>. It is a role for </a:t>
                      </a:r>
                      <a:r>
                        <a:rPr lang="en-CA" sz="1600" dirty="0" smtClean="0">
                          <a:solidFill>
                            <a:schemeClr val="tx1">
                              <a:lumMod val="75000"/>
                              <a:lumOff val="25000"/>
                            </a:schemeClr>
                          </a:solidFill>
                          <a:latin typeface="Arial Narrow" panose="020B0606020202030204" pitchFamily="34" charset="0"/>
                        </a:rPr>
                        <a:t>individuals</a:t>
                      </a:r>
                      <a:r>
                        <a:rPr lang="en-CA" sz="1600" baseline="0" dirty="0" smtClean="0">
                          <a:solidFill>
                            <a:schemeClr val="tx1">
                              <a:lumMod val="75000"/>
                              <a:lumOff val="25000"/>
                            </a:schemeClr>
                          </a:solidFill>
                          <a:latin typeface="Arial Narrow" panose="020B0606020202030204" pitchFamily="34" charset="0"/>
                        </a:rPr>
                        <a:t> with central finance or administrative responsibilities in departments.</a:t>
                      </a:r>
                      <a:endParaRPr lang="en-US" sz="1600" dirty="0" smtClean="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600" dirty="0" smtClean="0">
                          <a:solidFill>
                            <a:schemeClr val="tx1">
                              <a:lumMod val="75000"/>
                              <a:lumOff val="25000"/>
                            </a:schemeClr>
                          </a:solidFill>
                          <a:latin typeface="Arial Narrow" panose="020B0606020202030204" pitchFamily="34" charset="0"/>
                        </a:rPr>
                        <a:t>Will require authorization</a:t>
                      </a:r>
                      <a:r>
                        <a:rPr lang="en-CA" sz="1600" baseline="0" dirty="0" smtClean="0">
                          <a:solidFill>
                            <a:schemeClr val="tx1">
                              <a:lumMod val="75000"/>
                              <a:lumOff val="25000"/>
                            </a:schemeClr>
                          </a:solidFill>
                          <a:latin typeface="Arial Narrow" panose="020B0606020202030204" pitchFamily="34" charset="0"/>
                        </a:rPr>
                        <a:t> for access.</a:t>
                      </a:r>
                      <a:endParaRPr lang="en-US" sz="1600"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4675">
                <a:tc>
                  <a:txBody>
                    <a:bodyPr/>
                    <a:lstStyle/>
                    <a:p>
                      <a:r>
                        <a:rPr lang="en-CA" sz="1600" b="1" dirty="0" smtClean="0">
                          <a:solidFill>
                            <a:schemeClr val="tx1">
                              <a:lumMod val="75000"/>
                              <a:lumOff val="25000"/>
                            </a:schemeClr>
                          </a:solidFill>
                          <a:latin typeface="Arial Narrow" panose="020B0606020202030204" pitchFamily="34" charset="0"/>
                        </a:rPr>
                        <a:t>Self Approval </a:t>
                      </a:r>
                      <a:br>
                        <a:rPr lang="en-CA" sz="1600" b="1" dirty="0" smtClean="0">
                          <a:solidFill>
                            <a:schemeClr val="tx1">
                              <a:lumMod val="75000"/>
                              <a:lumOff val="25000"/>
                            </a:schemeClr>
                          </a:solidFill>
                          <a:latin typeface="Arial Narrow" panose="020B0606020202030204" pitchFamily="34" charset="0"/>
                        </a:rPr>
                      </a:br>
                      <a:r>
                        <a:rPr lang="en-CA" sz="1600" b="1" u="sng" dirty="0" smtClean="0">
                          <a:solidFill>
                            <a:schemeClr val="tx1">
                              <a:lumMod val="75000"/>
                              <a:lumOff val="25000"/>
                            </a:schemeClr>
                          </a:solidFill>
                          <a:latin typeface="Arial Narrow" panose="020B0606020202030204" pitchFamily="34" charset="0"/>
                        </a:rPr>
                        <a:t>(Operating Funds only)</a:t>
                      </a:r>
                      <a:endParaRPr lang="en-US" sz="1600" b="1" u="sng" dirty="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600" dirty="0" smtClean="0">
                          <a:solidFill>
                            <a:schemeClr val="tx1">
                              <a:lumMod val="75000"/>
                              <a:lumOff val="25000"/>
                            </a:schemeClr>
                          </a:solidFill>
                          <a:latin typeface="Arial Narrow" panose="020B0606020202030204" pitchFamily="34" charset="0"/>
                        </a:rPr>
                        <a:t>These are individuals</a:t>
                      </a:r>
                      <a:r>
                        <a:rPr lang="en-CA" sz="1600" baseline="0" dirty="0" smtClean="0">
                          <a:solidFill>
                            <a:schemeClr val="tx1">
                              <a:lumMod val="75000"/>
                              <a:lumOff val="25000"/>
                            </a:schemeClr>
                          </a:solidFill>
                          <a:latin typeface="Arial Narrow" panose="020B0606020202030204" pitchFamily="34" charset="0"/>
                        </a:rPr>
                        <a:t> in central administrative areas that purchase on departmental operating funds.  Requisitions up to $500 are approved without budget owner approval.</a:t>
                      </a:r>
                      <a:endParaRPr lang="en-US" sz="1600" dirty="0" smtClean="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solidFill>
                            <a:schemeClr val="tx1">
                              <a:lumMod val="75000"/>
                              <a:lumOff val="25000"/>
                            </a:schemeClr>
                          </a:solidFill>
                          <a:latin typeface="Arial Narrow" panose="020B0606020202030204" pitchFamily="34" charset="0"/>
                        </a:rPr>
                        <a:t>Will require authorization</a:t>
                      </a:r>
                      <a:r>
                        <a:rPr lang="en-CA" sz="1600" baseline="0" dirty="0" smtClean="0">
                          <a:solidFill>
                            <a:schemeClr val="tx1">
                              <a:lumMod val="75000"/>
                              <a:lumOff val="25000"/>
                            </a:schemeClr>
                          </a:solidFill>
                          <a:latin typeface="Arial Narrow" panose="020B0606020202030204" pitchFamily="34" charset="0"/>
                        </a:rPr>
                        <a:t> for access.</a:t>
                      </a:r>
                      <a:endParaRPr lang="en-US" sz="1600" dirty="0" smtClean="0">
                        <a:solidFill>
                          <a:schemeClr val="tx1">
                            <a:lumMod val="75000"/>
                            <a:lumOff val="25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12262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2288" y="1072502"/>
            <a:ext cx="7562850" cy="481134"/>
          </a:xfrm>
        </p:spPr>
        <p:txBody>
          <a:bodyPr/>
          <a:lstStyle/>
          <a:p>
            <a:pPr algn="ctr"/>
            <a:r>
              <a:rPr lang="en-US" sz="2800" dirty="0" smtClean="0">
                <a:latin typeface="Calibri" panose="020F0502020204030204" pitchFamily="34" charset="0"/>
              </a:rPr>
              <a:t>How does SupplyNet work?</a:t>
            </a:r>
            <a:endParaRPr lang="en-US" sz="2800" dirty="0">
              <a:latin typeface="Calibri" panose="020F0502020204030204" pitchFamily="34" charset="0"/>
            </a:endParaRPr>
          </a:p>
        </p:txBody>
      </p:sp>
      <p:grpSp>
        <p:nvGrpSpPr>
          <p:cNvPr id="38" name="Group 37"/>
          <p:cNvGrpSpPr/>
          <p:nvPr/>
        </p:nvGrpSpPr>
        <p:grpSpPr>
          <a:xfrm>
            <a:off x="405353" y="1632216"/>
            <a:ext cx="8224101" cy="4023865"/>
            <a:chOff x="838200" y="1554045"/>
            <a:chExt cx="10515600" cy="3277163"/>
          </a:xfrm>
        </p:grpSpPr>
        <p:sp>
          <p:nvSpPr>
            <p:cNvPr id="9" name="Rectangle 8"/>
            <p:cNvSpPr/>
            <p:nvPr/>
          </p:nvSpPr>
          <p:spPr>
            <a:xfrm>
              <a:off x="838200" y="1554045"/>
              <a:ext cx="1463040" cy="856029"/>
            </a:xfrm>
            <a:prstGeom prst="rect">
              <a:avLst/>
            </a:prstGeom>
            <a:solidFill>
              <a:srgbClr val="007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400" b="1" dirty="0">
                  <a:solidFill>
                    <a:srgbClr val="FFFFFF"/>
                  </a:solidFill>
                  <a:latin typeface="Arial Narrow" panose="020B0606020202030204" pitchFamily="34" charset="0"/>
                </a:rPr>
                <a:t>User</a:t>
              </a:r>
              <a:r>
                <a:rPr lang="en-US" sz="1400" dirty="0">
                  <a:solidFill>
                    <a:srgbClr val="FFFFFF"/>
                  </a:solidFill>
                  <a:latin typeface="Arial Narrow" panose="020B0606020202030204" pitchFamily="34" charset="0"/>
                </a:rPr>
                <a:t/>
              </a:r>
              <a:br>
                <a:rPr lang="en-US" sz="1400" dirty="0">
                  <a:solidFill>
                    <a:srgbClr val="FFFFFF"/>
                  </a:solidFill>
                  <a:latin typeface="Arial Narrow" panose="020B0606020202030204" pitchFamily="34" charset="0"/>
                </a:rPr>
              </a:br>
              <a:r>
                <a:rPr lang="en-US" sz="1400" dirty="0">
                  <a:solidFill>
                    <a:srgbClr val="FFFFFF"/>
                  </a:solidFill>
                  <a:latin typeface="Arial Narrow" panose="020B0606020202030204" pitchFamily="34" charset="0"/>
                </a:rPr>
                <a:t>Shops through SupplyNet</a:t>
              </a:r>
            </a:p>
          </p:txBody>
        </p:sp>
        <p:sp>
          <p:nvSpPr>
            <p:cNvPr id="10" name="Rectangle 9"/>
            <p:cNvSpPr/>
            <p:nvPr/>
          </p:nvSpPr>
          <p:spPr>
            <a:xfrm>
              <a:off x="838200" y="2763600"/>
              <a:ext cx="1463040" cy="856029"/>
            </a:xfrm>
            <a:prstGeom prst="rect">
              <a:avLst/>
            </a:prstGeom>
            <a:solidFill>
              <a:srgbClr val="004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400" b="1" dirty="0">
                  <a:solidFill>
                    <a:srgbClr val="FFFFFF"/>
                  </a:solidFill>
                  <a:latin typeface="Arial Narrow" panose="020B0606020202030204" pitchFamily="34" charset="0"/>
                </a:rPr>
                <a:t>Requisition</a:t>
              </a:r>
              <a:r>
                <a:rPr lang="en-US" sz="1400" dirty="0">
                  <a:solidFill>
                    <a:srgbClr val="FFFFFF"/>
                  </a:solidFill>
                  <a:latin typeface="Arial Narrow" panose="020B0606020202030204" pitchFamily="34" charset="0"/>
                </a:rPr>
                <a:t/>
              </a:r>
              <a:br>
                <a:rPr lang="en-US" sz="1400" dirty="0">
                  <a:solidFill>
                    <a:srgbClr val="FFFFFF"/>
                  </a:solidFill>
                  <a:latin typeface="Arial Narrow" panose="020B0606020202030204" pitchFamily="34" charset="0"/>
                </a:rPr>
              </a:br>
              <a:r>
                <a:rPr lang="en-US" sz="1400" dirty="0">
                  <a:solidFill>
                    <a:srgbClr val="FFFFFF"/>
                  </a:solidFill>
                  <a:latin typeface="Arial Narrow" panose="020B0606020202030204" pitchFamily="34" charset="0"/>
                </a:rPr>
                <a:t>Created by a user in SupplyNet</a:t>
              </a:r>
            </a:p>
          </p:txBody>
        </p:sp>
        <p:sp>
          <p:nvSpPr>
            <p:cNvPr id="11" name="Rectangle 10"/>
            <p:cNvSpPr/>
            <p:nvPr/>
          </p:nvSpPr>
          <p:spPr>
            <a:xfrm>
              <a:off x="3442797" y="2763599"/>
              <a:ext cx="1463040" cy="856029"/>
            </a:xfrm>
            <a:prstGeom prst="rect">
              <a:avLst/>
            </a:prstGeom>
            <a:solidFill>
              <a:srgbClr val="004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400" b="1" dirty="0">
                  <a:solidFill>
                    <a:srgbClr val="FFFFFF"/>
                  </a:solidFill>
                  <a:latin typeface="Arial Narrow" panose="020B0606020202030204" pitchFamily="34" charset="0"/>
                </a:rPr>
                <a:t>Purchase Order</a:t>
              </a:r>
              <a:r>
                <a:rPr lang="en-US" sz="1400" dirty="0">
                  <a:solidFill>
                    <a:srgbClr val="FFFFFF"/>
                  </a:solidFill>
                  <a:latin typeface="Arial Narrow" panose="020B0606020202030204" pitchFamily="34" charset="0"/>
                </a:rPr>
                <a:t/>
              </a:r>
              <a:br>
                <a:rPr lang="en-US" sz="1400" dirty="0">
                  <a:solidFill>
                    <a:srgbClr val="FFFFFF"/>
                  </a:solidFill>
                  <a:latin typeface="Arial Narrow" panose="020B0606020202030204" pitchFamily="34" charset="0"/>
                </a:rPr>
              </a:br>
              <a:r>
                <a:rPr lang="en-US" sz="1400" dirty="0">
                  <a:solidFill>
                    <a:srgbClr val="FFFFFF"/>
                  </a:solidFill>
                  <a:latin typeface="Arial Narrow" panose="020B0606020202030204" pitchFamily="34" charset="0"/>
                </a:rPr>
                <a:t>Automatically created from requisition</a:t>
              </a:r>
            </a:p>
          </p:txBody>
        </p:sp>
        <p:sp>
          <p:nvSpPr>
            <p:cNvPr id="12" name="Rectangle 11"/>
            <p:cNvSpPr/>
            <p:nvPr/>
          </p:nvSpPr>
          <p:spPr>
            <a:xfrm>
              <a:off x="7627620" y="2763599"/>
              <a:ext cx="1463040" cy="856029"/>
            </a:xfrm>
            <a:prstGeom prst="rect">
              <a:avLst/>
            </a:prstGeom>
            <a:solidFill>
              <a:srgbClr val="004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400" b="1" dirty="0">
                  <a:solidFill>
                    <a:srgbClr val="FFFFFF"/>
                  </a:solidFill>
                  <a:latin typeface="Arial Narrow" panose="020B0606020202030204" pitchFamily="34" charset="0"/>
                </a:rPr>
                <a:t>Invoice</a:t>
              </a:r>
              <a:r>
                <a:rPr lang="en-US" sz="1400" dirty="0">
                  <a:solidFill>
                    <a:srgbClr val="FFFFFF"/>
                  </a:solidFill>
                  <a:latin typeface="Arial Narrow" panose="020B0606020202030204" pitchFamily="34" charset="0"/>
                </a:rPr>
                <a:t/>
              </a:r>
              <a:br>
                <a:rPr lang="en-US" sz="1400" dirty="0">
                  <a:solidFill>
                    <a:srgbClr val="FFFFFF"/>
                  </a:solidFill>
                  <a:latin typeface="Arial Narrow" panose="020B0606020202030204" pitchFamily="34" charset="0"/>
                </a:rPr>
              </a:br>
              <a:r>
                <a:rPr lang="en-US" sz="1400" dirty="0">
                  <a:solidFill>
                    <a:srgbClr val="FFFFFF"/>
                  </a:solidFill>
                  <a:latin typeface="Arial Narrow" panose="020B0606020202030204" pitchFamily="34" charset="0"/>
                </a:rPr>
                <a:t>Created by supplier</a:t>
              </a:r>
            </a:p>
          </p:txBody>
        </p:sp>
        <p:sp>
          <p:nvSpPr>
            <p:cNvPr id="13" name="Rectangle 12"/>
            <p:cNvSpPr/>
            <p:nvPr/>
          </p:nvSpPr>
          <p:spPr>
            <a:xfrm>
              <a:off x="5364480" y="3975179"/>
              <a:ext cx="1463040" cy="856029"/>
            </a:xfrm>
            <a:prstGeom prst="rect">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400" b="1" dirty="0">
                  <a:solidFill>
                    <a:srgbClr val="FFFFFF"/>
                  </a:solidFill>
                  <a:latin typeface="Arial Narrow" panose="020B0606020202030204" pitchFamily="34" charset="0"/>
                </a:rPr>
                <a:t>Supplier</a:t>
              </a:r>
              <a:r>
                <a:rPr lang="en-US" sz="1400" dirty="0">
                  <a:solidFill>
                    <a:srgbClr val="FFFFFF"/>
                  </a:solidFill>
                  <a:latin typeface="Arial Narrow" panose="020B0606020202030204" pitchFamily="34" charset="0"/>
                </a:rPr>
                <a:t/>
              </a:r>
              <a:br>
                <a:rPr lang="en-US" sz="1400" dirty="0">
                  <a:solidFill>
                    <a:srgbClr val="FFFFFF"/>
                  </a:solidFill>
                  <a:latin typeface="Arial Narrow" panose="020B0606020202030204" pitchFamily="34" charset="0"/>
                </a:rPr>
              </a:br>
              <a:r>
                <a:rPr lang="en-US" sz="1400" dirty="0">
                  <a:solidFill>
                    <a:srgbClr val="FFFFFF"/>
                  </a:solidFill>
                  <a:latin typeface="Arial Narrow" panose="020B0606020202030204" pitchFamily="34" charset="0"/>
                </a:rPr>
                <a:t>Received order, sends invoice</a:t>
              </a:r>
            </a:p>
          </p:txBody>
        </p:sp>
        <p:sp>
          <p:nvSpPr>
            <p:cNvPr id="14" name="Rectangle 13"/>
            <p:cNvSpPr/>
            <p:nvPr/>
          </p:nvSpPr>
          <p:spPr>
            <a:xfrm>
              <a:off x="9890760" y="3975179"/>
              <a:ext cx="1463040" cy="856029"/>
            </a:xfrm>
            <a:prstGeom prst="rect">
              <a:avLst/>
            </a:prstGeom>
            <a:solidFill>
              <a:srgbClr val="3CB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400" b="1" dirty="0">
                  <a:solidFill>
                    <a:srgbClr val="FFFFFF"/>
                  </a:solidFill>
                  <a:latin typeface="Arial Narrow" panose="020B0606020202030204" pitchFamily="34" charset="0"/>
                </a:rPr>
                <a:t>Invoice Approved for Payment</a:t>
              </a:r>
              <a:endParaRPr lang="en-US" sz="1400" dirty="0">
                <a:solidFill>
                  <a:srgbClr val="FFFFFF"/>
                </a:solidFill>
                <a:latin typeface="Arial Narrow" panose="020B0606020202030204" pitchFamily="34" charset="0"/>
              </a:endParaRPr>
            </a:p>
          </p:txBody>
        </p:sp>
        <p:cxnSp>
          <p:nvCxnSpPr>
            <p:cNvPr id="16" name="Straight Arrow Connector 15"/>
            <p:cNvCxnSpPr>
              <a:stCxn id="10" idx="3"/>
              <a:endCxn id="11" idx="1"/>
            </p:cNvCxnSpPr>
            <p:nvPr/>
          </p:nvCxnSpPr>
          <p:spPr>
            <a:xfrm flipV="1">
              <a:off x="2301240" y="3191614"/>
              <a:ext cx="1141556" cy="1"/>
            </a:xfrm>
            <a:prstGeom prst="straightConnector1">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1" idx="2"/>
              <a:endCxn id="13" idx="1"/>
            </p:cNvCxnSpPr>
            <p:nvPr/>
          </p:nvCxnSpPr>
          <p:spPr>
            <a:xfrm rot="16200000" flipH="1">
              <a:off x="4377615" y="3416329"/>
              <a:ext cx="783566" cy="1190162"/>
            </a:xfrm>
            <a:prstGeom prst="bentConnector2">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3" idx="3"/>
              <a:endCxn id="12" idx="2"/>
            </p:cNvCxnSpPr>
            <p:nvPr/>
          </p:nvCxnSpPr>
          <p:spPr>
            <a:xfrm flipV="1">
              <a:off x="6827520" y="3619628"/>
              <a:ext cx="1531620" cy="783566"/>
            </a:xfrm>
            <a:prstGeom prst="bentConnector2">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2" idx="3"/>
              <a:endCxn id="14" idx="0"/>
            </p:cNvCxnSpPr>
            <p:nvPr/>
          </p:nvCxnSpPr>
          <p:spPr>
            <a:xfrm>
              <a:off x="9090660" y="3191614"/>
              <a:ext cx="1531620" cy="783565"/>
            </a:xfrm>
            <a:prstGeom prst="bentConnector2">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0" idx="0"/>
            </p:cNvCxnSpPr>
            <p:nvPr/>
          </p:nvCxnSpPr>
          <p:spPr>
            <a:xfrm>
              <a:off x="1569720" y="2410074"/>
              <a:ext cx="0" cy="353526"/>
            </a:xfrm>
            <a:prstGeom prst="straightConnector1">
              <a:avLst/>
            </a:prstGeom>
            <a:ln w="158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458527" y="3012354"/>
              <a:ext cx="749776" cy="28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 rIns="20574" rtlCol="0" anchor="ctr"/>
            <a:lstStyle/>
            <a:p>
              <a:pPr algn="ctr" defTabSz="685800" fontAlgn="auto">
                <a:spcBef>
                  <a:spcPts val="0"/>
                </a:spcBef>
                <a:spcAft>
                  <a:spcPts val="0"/>
                </a:spcAft>
              </a:pPr>
              <a:r>
                <a:rPr lang="en-US" sz="1050" dirty="0">
                  <a:solidFill>
                    <a:srgbClr val="000000">
                      <a:lumMod val="75000"/>
                      <a:lumOff val="25000"/>
                    </a:srgbClr>
                  </a:solidFill>
                  <a:latin typeface="Arial Narrow" panose="020B0606020202030204" pitchFamily="34" charset="0"/>
                </a:rPr>
                <a:t>Approvals</a:t>
              </a:r>
            </a:p>
          </p:txBody>
        </p:sp>
        <p:sp>
          <p:nvSpPr>
            <p:cNvPr id="35" name="Rectangle 34"/>
            <p:cNvSpPr/>
            <p:nvPr/>
          </p:nvSpPr>
          <p:spPr>
            <a:xfrm>
              <a:off x="3604764" y="3864688"/>
              <a:ext cx="842429" cy="33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 rIns="20574" rtlCol="0" anchor="ctr"/>
            <a:lstStyle/>
            <a:p>
              <a:pPr algn="ctr" defTabSz="685800" fontAlgn="auto">
                <a:spcBef>
                  <a:spcPts val="0"/>
                </a:spcBef>
                <a:spcAft>
                  <a:spcPts val="0"/>
                </a:spcAft>
              </a:pPr>
              <a:r>
                <a:rPr lang="en-US" sz="1050" dirty="0">
                  <a:solidFill>
                    <a:srgbClr val="000000">
                      <a:lumMod val="75000"/>
                      <a:lumOff val="25000"/>
                    </a:srgbClr>
                  </a:solidFill>
                  <a:latin typeface="Arial Narrow" panose="020B0606020202030204" pitchFamily="34" charset="0"/>
                </a:rPr>
                <a:t>Send to supplier</a:t>
              </a:r>
            </a:p>
          </p:txBody>
        </p:sp>
        <p:sp>
          <p:nvSpPr>
            <p:cNvPr id="36" name="Rectangle 35"/>
            <p:cNvSpPr/>
            <p:nvPr/>
          </p:nvSpPr>
          <p:spPr>
            <a:xfrm>
              <a:off x="7744807" y="3864688"/>
              <a:ext cx="832783" cy="33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 rIns="20574" rtlCol="0" anchor="ctr"/>
            <a:lstStyle/>
            <a:p>
              <a:pPr algn="ctr" defTabSz="685800" fontAlgn="auto">
                <a:spcBef>
                  <a:spcPts val="0"/>
                </a:spcBef>
                <a:spcAft>
                  <a:spcPts val="0"/>
                </a:spcAft>
              </a:pPr>
              <a:r>
                <a:rPr lang="en-US" sz="1050" dirty="0">
                  <a:solidFill>
                    <a:srgbClr val="000000">
                      <a:lumMod val="75000"/>
                      <a:lumOff val="25000"/>
                    </a:srgbClr>
                  </a:solidFill>
                  <a:latin typeface="Arial Narrow" panose="020B0606020202030204" pitchFamily="34" charset="0"/>
                </a:rPr>
                <a:t>Send back to </a:t>
              </a:r>
              <a:r>
                <a:rPr lang="en-US" sz="1050" dirty="0" err="1" smtClean="0">
                  <a:solidFill>
                    <a:srgbClr val="000000">
                      <a:lumMod val="75000"/>
                      <a:lumOff val="25000"/>
                    </a:srgbClr>
                  </a:solidFill>
                  <a:latin typeface="Arial Narrow" panose="020B0606020202030204" pitchFamily="34" charset="0"/>
                </a:rPr>
                <a:t>UofA</a:t>
              </a:r>
              <a:endParaRPr lang="en-US" sz="1050" dirty="0">
                <a:solidFill>
                  <a:srgbClr val="000000">
                    <a:lumMod val="75000"/>
                    <a:lumOff val="25000"/>
                  </a:srgbClr>
                </a:solidFill>
                <a:latin typeface="Arial Narrow" panose="020B0606020202030204" pitchFamily="34" charset="0"/>
              </a:endParaRPr>
            </a:p>
          </p:txBody>
        </p:sp>
        <p:sp>
          <p:nvSpPr>
            <p:cNvPr id="37" name="Rectangle 36"/>
            <p:cNvSpPr/>
            <p:nvPr/>
          </p:nvSpPr>
          <p:spPr>
            <a:xfrm>
              <a:off x="9325154" y="3012354"/>
              <a:ext cx="1000665" cy="33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 rIns="20574" rtlCol="0" anchor="ctr"/>
            <a:lstStyle/>
            <a:p>
              <a:pPr algn="ctr" defTabSz="685800" fontAlgn="auto">
                <a:spcBef>
                  <a:spcPts val="0"/>
                </a:spcBef>
                <a:spcAft>
                  <a:spcPts val="0"/>
                </a:spcAft>
              </a:pPr>
              <a:r>
                <a:rPr lang="en-US" sz="1050" dirty="0">
                  <a:solidFill>
                    <a:srgbClr val="000000">
                      <a:lumMod val="75000"/>
                      <a:lumOff val="25000"/>
                    </a:srgbClr>
                  </a:solidFill>
                  <a:latin typeface="Arial Narrow" panose="020B0606020202030204" pitchFamily="34" charset="0"/>
                </a:rPr>
                <a:t>Invoice receiving and approvals, if applicable</a:t>
              </a:r>
            </a:p>
          </p:txBody>
        </p:sp>
      </p:grpSp>
    </p:spTree>
    <p:extLst>
      <p:ext uri="{BB962C8B-B14F-4D97-AF65-F5344CB8AC3E}">
        <p14:creationId xmlns:p14="http://schemas.microsoft.com/office/powerpoint/2010/main" val="2319654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14387" y="1169292"/>
            <a:ext cx="7997103" cy="5528391"/>
          </a:xfrm>
        </p:spPr>
        <p:txBody>
          <a:bodyPr/>
          <a:lstStyle/>
          <a:p>
            <a:pPr lvl="0">
              <a:spcBef>
                <a:spcPts val="0"/>
              </a:spcBef>
              <a:spcAft>
                <a:spcPts val="0"/>
              </a:spcAft>
              <a:buClr>
                <a:schemeClr val="dk1"/>
              </a:buClr>
              <a:buSzPct val="25000"/>
            </a:pPr>
            <a:r>
              <a:rPr lang="en-US" b="0" dirty="0">
                <a:latin typeface="Calibri" panose="020F0502020204030204" pitchFamily="34" charset="0"/>
              </a:rPr>
              <a:t>Financial Approvals roles and responsibility </a:t>
            </a:r>
            <a:r>
              <a:rPr lang="en-US" dirty="0">
                <a:latin typeface="Calibri" panose="020F0502020204030204" pitchFamily="34" charset="0"/>
              </a:rPr>
              <a:t>do not change</a:t>
            </a:r>
            <a:r>
              <a:rPr lang="en-US" b="0" dirty="0">
                <a:latin typeface="Calibri" panose="020F0502020204030204" pitchFamily="34" charset="0"/>
              </a:rPr>
              <a:t>:</a:t>
            </a:r>
          </a:p>
          <a:p>
            <a:pPr marL="342900" lvl="0" indent="-342900">
              <a:spcBef>
                <a:spcPts val="1800"/>
              </a:spcBef>
              <a:spcAft>
                <a:spcPts val="0"/>
              </a:spcAft>
              <a:buSzPct val="100000"/>
              <a:buChar char="•"/>
            </a:pPr>
            <a:r>
              <a:rPr lang="en-US" sz="2200" b="0" dirty="0">
                <a:latin typeface="Calibri" panose="020F0502020204030204" pitchFamily="34" charset="0"/>
              </a:rPr>
              <a:t>Current electronic financial approval authority and workflow rules do not change</a:t>
            </a:r>
          </a:p>
          <a:p>
            <a:pPr marL="342900" lvl="0" indent="-342900">
              <a:spcBef>
                <a:spcPts val="1800"/>
              </a:spcBef>
              <a:spcAft>
                <a:spcPts val="0"/>
              </a:spcAft>
              <a:buSzPct val="100000"/>
              <a:buChar char="•"/>
            </a:pPr>
            <a:r>
              <a:rPr lang="en-US" sz="2200" b="0" dirty="0" smtClean="0">
                <a:latin typeface="Calibri" panose="020F0502020204030204" pitchFamily="34" charset="0"/>
              </a:rPr>
              <a:t>Assignments of Proxy and Sub-Delegates </a:t>
            </a:r>
            <a:r>
              <a:rPr lang="en-US" sz="2200" b="0" dirty="0">
                <a:latin typeface="Calibri" panose="020F0502020204030204" pitchFamily="34" charset="0"/>
              </a:rPr>
              <a:t>will continue to be </a:t>
            </a:r>
            <a:r>
              <a:rPr lang="en-US" sz="2200" b="0" dirty="0" smtClean="0">
                <a:latin typeface="Calibri" panose="020F0502020204030204" pitchFamily="34" charset="0"/>
              </a:rPr>
              <a:t>managed in PeopleSoft</a:t>
            </a:r>
          </a:p>
        </p:txBody>
      </p:sp>
      <p:sp>
        <p:nvSpPr>
          <p:cNvPr id="3" name="Title 2"/>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Approvals - What Does not Change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235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kB-PPT-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12178</TotalTime>
  <Words>1697</Words>
  <Application>Microsoft Office PowerPoint</Application>
  <PresentationFormat>On-screen Show (4:3)</PresentationFormat>
  <Paragraphs>242</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TrkB-PPT-V2</vt:lpstr>
      <vt:lpstr>Introduction to Ualberta’s  New Purchasing Platform  RESEARCH ADMINISTRATION DAY 2016              June 1 2016</vt:lpstr>
      <vt:lpstr>Presentation Points</vt:lpstr>
      <vt:lpstr> Introducing SupplyNet</vt:lpstr>
      <vt:lpstr> Introducing SupplyNet</vt:lpstr>
      <vt:lpstr>Objectives</vt:lpstr>
      <vt:lpstr>Supplier Connection </vt:lpstr>
      <vt:lpstr>SupplyNet User Roles</vt:lpstr>
      <vt:lpstr>How does SupplyNet work?</vt:lpstr>
      <vt:lpstr>Approvals - What Does not Change</vt:lpstr>
      <vt:lpstr>Approvals - What Does Change</vt:lpstr>
      <vt:lpstr>Other Electronic Approvals</vt:lpstr>
      <vt:lpstr>Approval Workflow</vt:lpstr>
      <vt:lpstr>PowerPoint Presentation</vt:lpstr>
      <vt:lpstr>PeopleSoft / eTRAC Inquiry and Reporting</vt:lpstr>
      <vt:lpstr>PeopleSoft / eTRAC Inquiry and Reporting</vt:lpstr>
      <vt:lpstr>PeopleSoft / eTRAC Inquiry and Reporting</vt:lpstr>
      <vt:lpstr>PeopleSoft Queries</vt:lpstr>
      <vt:lpstr>PeopleSoft / eTRAC Inquiry and Reporting</vt:lpstr>
      <vt:lpstr>Opportunities</vt:lpstr>
      <vt:lpstr>Project Schedule &amp; Rollout</vt:lpstr>
      <vt:lpstr>Roll-Out</vt:lpstr>
      <vt:lpstr>SupplyNet - www.sms.ualberta.ca</vt:lpstr>
      <vt:lpstr>PowerPoint Presentation</vt:lpstr>
      <vt:lpstr>PowerPoint Presentation</vt:lpstr>
      <vt:lpstr>PowerPoint Presentation</vt:lpstr>
      <vt:lpstr>PowerPoint Presentation</vt:lpstr>
      <vt:lpstr>PowerPoint Presentation</vt:lpstr>
      <vt:lpstr>Online Evaluation Form</vt:lpstr>
    </vt:vector>
  </TitlesOfParts>
  <Company>University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Marcey Andrews</dc:creator>
  <cp:lastModifiedBy>efmadsen</cp:lastModifiedBy>
  <cp:revision>780</cp:revision>
  <cp:lastPrinted>2016-05-11T16:44:59Z</cp:lastPrinted>
  <dcterms:created xsi:type="dcterms:W3CDTF">2011-02-13T03:47:17Z</dcterms:created>
  <dcterms:modified xsi:type="dcterms:W3CDTF">2016-06-02T15:38:39Z</dcterms:modified>
</cp:coreProperties>
</file>