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259" r:id="rId2"/>
    <p:sldId id="258" r:id="rId3"/>
    <p:sldId id="304" r:id="rId4"/>
    <p:sldId id="262" r:id="rId5"/>
    <p:sldId id="263" r:id="rId6"/>
    <p:sldId id="264" r:id="rId7"/>
    <p:sldId id="265" r:id="rId8"/>
    <p:sldId id="266" r:id="rId9"/>
    <p:sldId id="267" r:id="rId10"/>
    <p:sldId id="268" r:id="rId11"/>
    <p:sldId id="269" r:id="rId12"/>
    <p:sldId id="301" r:id="rId13"/>
    <p:sldId id="302" r:id="rId14"/>
    <p:sldId id="272" r:id="rId15"/>
    <p:sldId id="273" r:id="rId16"/>
    <p:sldId id="274" r:id="rId17"/>
    <p:sldId id="275" r:id="rId18"/>
    <p:sldId id="276" r:id="rId19"/>
    <p:sldId id="278" r:id="rId20"/>
    <p:sldId id="303"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26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28" autoAdjust="0"/>
  </p:normalViewPr>
  <p:slideViewPr>
    <p:cSldViewPr>
      <p:cViewPr varScale="1">
        <p:scale>
          <a:sx n="104" d="100"/>
          <a:sy n="104" d="100"/>
        </p:scale>
        <p:origin x="-174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AA2016-0456-407B-AC78-668D2B1ABEAB}" type="doc">
      <dgm:prSet loTypeId="urn:microsoft.com/office/officeart/2008/layout/HorizontalMultiLevelHierarchy" loCatId="hierarchy" qsTypeId="urn:microsoft.com/office/officeart/2005/8/quickstyle/3d3" qsCatId="3D" csTypeId="urn:microsoft.com/office/officeart/2005/8/colors/colorful2" csCatId="colorful" phldr="1"/>
      <dgm:spPr/>
      <dgm:t>
        <a:bodyPr/>
        <a:lstStyle/>
        <a:p>
          <a:endParaRPr lang="en-US"/>
        </a:p>
      </dgm:t>
    </dgm:pt>
    <dgm:pt modelId="{D3B1A422-B113-4029-B620-3EC5467BD3FE}">
      <dgm:prSet phldrT="[Text]" custT="1"/>
      <dgm:spPr/>
      <dgm:t>
        <a:bodyPr/>
        <a:lstStyle/>
        <a:p>
          <a:r>
            <a:rPr lang="en-US" sz="2800" dirty="0" smtClean="0"/>
            <a:t>HR Information</a:t>
          </a:r>
          <a:endParaRPr lang="en-US" sz="2800" dirty="0"/>
        </a:p>
      </dgm:t>
    </dgm:pt>
    <dgm:pt modelId="{193D9895-941A-49C5-A198-056F9F7FACA8}" type="parTrans" cxnId="{A70BB76A-7F20-43D4-8AAD-9E5B51A468C9}">
      <dgm:prSet/>
      <dgm:spPr/>
      <dgm:t>
        <a:bodyPr/>
        <a:lstStyle/>
        <a:p>
          <a:endParaRPr lang="en-US"/>
        </a:p>
      </dgm:t>
    </dgm:pt>
    <dgm:pt modelId="{DD6157DD-ABA7-4502-A140-E76A1A996CB1}" type="sibTrans" cxnId="{A70BB76A-7F20-43D4-8AAD-9E5B51A468C9}">
      <dgm:prSet/>
      <dgm:spPr/>
      <dgm:t>
        <a:bodyPr/>
        <a:lstStyle/>
        <a:p>
          <a:endParaRPr lang="en-US"/>
        </a:p>
      </dgm:t>
    </dgm:pt>
    <dgm:pt modelId="{868B99B9-444A-4E63-AD26-E567DD216A13}">
      <dgm:prSet phldrT="[Text]" custT="1"/>
      <dgm:spPr/>
      <dgm:t>
        <a:bodyPr/>
        <a:lstStyle/>
        <a:p>
          <a:r>
            <a:rPr lang="en-US" sz="1600" b="0" dirty="0" smtClean="0"/>
            <a:t>Reports </a:t>
          </a:r>
        </a:p>
        <a:p>
          <a:r>
            <a:rPr lang="en-US" sz="1600" b="0" dirty="0" smtClean="0"/>
            <a:t>To</a:t>
          </a:r>
          <a:endParaRPr lang="en-US" sz="1600" b="0" dirty="0"/>
        </a:p>
      </dgm:t>
    </dgm:pt>
    <dgm:pt modelId="{472822B1-AAD5-427D-8ABE-DC35C5B723E3}" type="parTrans" cxnId="{192658A1-572B-4892-BDF1-4AC656F9E72B}">
      <dgm:prSet/>
      <dgm:spPr/>
      <dgm:t>
        <a:bodyPr/>
        <a:lstStyle/>
        <a:p>
          <a:endParaRPr lang="en-US" dirty="0"/>
        </a:p>
      </dgm:t>
    </dgm:pt>
    <dgm:pt modelId="{3C5461F3-4201-40FA-88B9-282247F1FF90}" type="sibTrans" cxnId="{192658A1-572B-4892-BDF1-4AC656F9E72B}">
      <dgm:prSet/>
      <dgm:spPr/>
      <dgm:t>
        <a:bodyPr/>
        <a:lstStyle/>
        <a:p>
          <a:endParaRPr lang="en-US"/>
        </a:p>
      </dgm:t>
    </dgm:pt>
    <dgm:pt modelId="{5C1494E1-3163-4123-9661-E7AB48FC7631}">
      <dgm:prSet phldrT="[Text]" custT="1"/>
      <dgm:spPr>
        <a:solidFill>
          <a:schemeClr val="tx1"/>
        </a:solidFill>
      </dgm:spPr>
      <dgm:t>
        <a:bodyPr/>
        <a:lstStyle/>
        <a:p>
          <a:r>
            <a:rPr lang="en-US" sz="1200" b="0" dirty="0" smtClean="0"/>
            <a:t>Not Found</a:t>
          </a:r>
          <a:endParaRPr lang="en-US" sz="1200" b="0" dirty="0"/>
        </a:p>
      </dgm:t>
    </dgm:pt>
    <dgm:pt modelId="{91411EEB-7C03-4E4F-B5A8-AB31D8C70A90}" type="parTrans" cxnId="{5B73AB09-E6A6-45B1-882E-8732F0DAF5D7}">
      <dgm:prSet/>
      <dgm:spPr/>
      <dgm:t>
        <a:bodyPr/>
        <a:lstStyle/>
        <a:p>
          <a:endParaRPr lang="en-US"/>
        </a:p>
      </dgm:t>
    </dgm:pt>
    <dgm:pt modelId="{89521390-58AD-490E-9515-0E9D783CBFA6}" type="sibTrans" cxnId="{5B73AB09-E6A6-45B1-882E-8732F0DAF5D7}">
      <dgm:prSet/>
      <dgm:spPr/>
      <dgm:t>
        <a:bodyPr/>
        <a:lstStyle/>
        <a:p>
          <a:endParaRPr lang="en-US"/>
        </a:p>
      </dgm:t>
    </dgm:pt>
    <dgm:pt modelId="{35F96054-1E2D-4EA5-85C3-0BAE2D421265}">
      <dgm:prSet phldrT="[Text]" custT="1"/>
      <dgm:spPr>
        <a:solidFill>
          <a:srgbClr val="FF9900"/>
        </a:solidFill>
      </dgm:spPr>
      <dgm:t>
        <a:bodyPr/>
        <a:lstStyle/>
        <a:p>
          <a:r>
            <a:rPr lang="en-US" sz="1600" dirty="0" smtClean="0"/>
            <a:t>Workflow Administrator</a:t>
          </a:r>
          <a:endParaRPr lang="en-US" sz="1600" dirty="0"/>
        </a:p>
      </dgm:t>
    </dgm:pt>
    <dgm:pt modelId="{4FF67DBA-4BC1-4156-BA7B-E9BC71A3884A}" type="parTrans" cxnId="{980D138A-EC14-4370-B526-D87F164F1D4B}">
      <dgm:prSet/>
      <dgm:spPr/>
      <dgm:t>
        <a:bodyPr/>
        <a:lstStyle/>
        <a:p>
          <a:endParaRPr lang="en-US"/>
        </a:p>
      </dgm:t>
    </dgm:pt>
    <dgm:pt modelId="{AAAB3FAC-2FC1-4B61-868E-3AF53A618156}" type="sibTrans" cxnId="{980D138A-EC14-4370-B526-D87F164F1D4B}">
      <dgm:prSet/>
      <dgm:spPr/>
      <dgm:t>
        <a:bodyPr/>
        <a:lstStyle/>
        <a:p>
          <a:endParaRPr lang="en-US"/>
        </a:p>
      </dgm:t>
    </dgm:pt>
    <dgm:pt modelId="{06994CEB-0A0F-4162-B644-C038FC3E190D}">
      <dgm:prSet phldrT="[Text]" custT="1"/>
      <dgm:spPr>
        <a:solidFill>
          <a:srgbClr val="8064A2"/>
        </a:solidFill>
      </dgm:spPr>
      <dgm:t>
        <a:bodyPr/>
        <a:lstStyle/>
        <a:p>
          <a:r>
            <a:rPr lang="en-US" sz="1600" b="0" dirty="0" smtClean="0"/>
            <a:t>Supervisor </a:t>
          </a:r>
        </a:p>
        <a:p>
          <a:r>
            <a:rPr lang="en-US" sz="1600" b="0" dirty="0" smtClean="0"/>
            <a:t>ID</a:t>
          </a:r>
          <a:endParaRPr lang="en-US" sz="1600" b="0" dirty="0"/>
        </a:p>
      </dgm:t>
    </dgm:pt>
    <dgm:pt modelId="{1268DBE0-7629-485E-93D9-1BE05FDD0176}" type="sibTrans" cxnId="{1C791BE9-18D7-41AC-9CD6-FB37C66CB4A5}">
      <dgm:prSet/>
      <dgm:spPr/>
      <dgm:t>
        <a:bodyPr/>
        <a:lstStyle/>
        <a:p>
          <a:endParaRPr lang="en-US"/>
        </a:p>
      </dgm:t>
    </dgm:pt>
    <dgm:pt modelId="{C8DD05DC-6F24-4B6A-B468-1407DFB3E43F}" type="parTrans" cxnId="{1C791BE9-18D7-41AC-9CD6-FB37C66CB4A5}">
      <dgm:prSet/>
      <dgm:spPr/>
      <dgm:t>
        <a:bodyPr/>
        <a:lstStyle/>
        <a:p>
          <a:endParaRPr lang="en-US"/>
        </a:p>
      </dgm:t>
    </dgm:pt>
    <dgm:pt modelId="{2409FD04-0E79-4F69-ABC4-9C0BC8EB5CF3}">
      <dgm:prSet phldrT="[Text]" custT="1"/>
      <dgm:spPr/>
      <dgm:t>
        <a:bodyPr/>
        <a:lstStyle/>
        <a:p>
          <a:r>
            <a:rPr lang="en-US" sz="1600" b="0" dirty="0" smtClean="0"/>
            <a:t>Department Manager</a:t>
          </a:r>
          <a:endParaRPr lang="en-US" sz="1600" b="0" dirty="0"/>
        </a:p>
      </dgm:t>
    </dgm:pt>
    <dgm:pt modelId="{46D22FDD-7727-4722-9FC2-50BD2B692862}" type="parTrans" cxnId="{E2609138-CA65-4879-8651-4CD2460D42ED}">
      <dgm:prSet/>
      <dgm:spPr/>
      <dgm:t>
        <a:bodyPr/>
        <a:lstStyle/>
        <a:p>
          <a:endParaRPr lang="en-US"/>
        </a:p>
      </dgm:t>
    </dgm:pt>
    <dgm:pt modelId="{9D9D9243-66DB-4B4C-88F7-B219E5E57D4D}" type="sibTrans" cxnId="{E2609138-CA65-4879-8651-4CD2460D42ED}">
      <dgm:prSet/>
      <dgm:spPr/>
      <dgm:t>
        <a:bodyPr/>
        <a:lstStyle/>
        <a:p>
          <a:endParaRPr lang="en-US"/>
        </a:p>
      </dgm:t>
    </dgm:pt>
    <dgm:pt modelId="{8F399430-7574-463E-94AD-9B7EC1715B05}">
      <dgm:prSet phldrT="[Text]" custT="1"/>
      <dgm:spPr>
        <a:solidFill>
          <a:schemeClr val="tx1"/>
        </a:solidFill>
      </dgm:spPr>
      <dgm:t>
        <a:bodyPr/>
        <a:lstStyle/>
        <a:p>
          <a:r>
            <a:rPr lang="en-US" sz="1200" b="0" dirty="0" smtClean="0"/>
            <a:t>Not Found</a:t>
          </a:r>
          <a:endParaRPr lang="en-US" sz="1200" b="0" dirty="0"/>
        </a:p>
      </dgm:t>
    </dgm:pt>
    <dgm:pt modelId="{21D2F397-0777-43EB-8837-B90468871464}" type="parTrans" cxnId="{55AC8E9B-AB3C-4103-912F-E995CE348110}">
      <dgm:prSet/>
      <dgm:spPr/>
      <dgm:t>
        <a:bodyPr/>
        <a:lstStyle/>
        <a:p>
          <a:endParaRPr lang="en-US"/>
        </a:p>
      </dgm:t>
    </dgm:pt>
    <dgm:pt modelId="{A85F3F1A-0659-410B-BE84-631D2465366C}" type="sibTrans" cxnId="{55AC8E9B-AB3C-4103-912F-E995CE348110}">
      <dgm:prSet/>
      <dgm:spPr/>
      <dgm:t>
        <a:bodyPr/>
        <a:lstStyle/>
        <a:p>
          <a:endParaRPr lang="en-US"/>
        </a:p>
      </dgm:t>
    </dgm:pt>
    <dgm:pt modelId="{E8B013EE-6E1D-44A6-89BF-392E249D7A5B}">
      <dgm:prSet phldrT="[Text]" custT="1"/>
      <dgm:spPr>
        <a:solidFill>
          <a:srgbClr val="000000"/>
        </a:solidFill>
      </dgm:spPr>
      <dgm:t>
        <a:bodyPr/>
        <a:lstStyle/>
        <a:p>
          <a:r>
            <a:rPr lang="en-US" sz="1200" b="1" dirty="0" smtClean="0"/>
            <a:t>OR</a:t>
          </a:r>
          <a:endParaRPr lang="en-US" sz="1200" b="1" dirty="0"/>
        </a:p>
      </dgm:t>
    </dgm:pt>
    <dgm:pt modelId="{6D216079-7DE3-4F52-BB08-2149DEC8E045}" type="sibTrans" cxnId="{0BE3C240-57E1-42A8-B080-6E7580CCFF70}">
      <dgm:prSet/>
      <dgm:spPr/>
      <dgm:t>
        <a:bodyPr/>
        <a:lstStyle/>
        <a:p>
          <a:endParaRPr lang="en-US"/>
        </a:p>
      </dgm:t>
    </dgm:pt>
    <dgm:pt modelId="{B1E91B5E-E1E6-44B7-AD05-1960A8DD53C7}" type="parTrans" cxnId="{0BE3C240-57E1-42A8-B080-6E7580CCFF70}">
      <dgm:prSet/>
      <dgm:spPr/>
      <dgm:t>
        <a:bodyPr/>
        <a:lstStyle/>
        <a:p>
          <a:endParaRPr lang="en-US"/>
        </a:p>
      </dgm:t>
    </dgm:pt>
    <dgm:pt modelId="{B6EDF793-1CCB-485A-9EBD-3BD965B62CCD}" type="pres">
      <dgm:prSet presAssocID="{F1AA2016-0456-407B-AC78-668D2B1ABEAB}" presName="Name0" presStyleCnt="0">
        <dgm:presLayoutVars>
          <dgm:chPref val="1"/>
          <dgm:dir/>
          <dgm:animOne val="branch"/>
          <dgm:animLvl val="lvl"/>
          <dgm:resizeHandles val="exact"/>
        </dgm:presLayoutVars>
      </dgm:prSet>
      <dgm:spPr/>
      <dgm:t>
        <a:bodyPr/>
        <a:lstStyle/>
        <a:p>
          <a:endParaRPr lang="en-US"/>
        </a:p>
      </dgm:t>
    </dgm:pt>
    <dgm:pt modelId="{D3A9809E-62AC-4267-992F-C8CA73DDC5C5}" type="pres">
      <dgm:prSet presAssocID="{D3B1A422-B113-4029-B620-3EC5467BD3FE}" presName="root1" presStyleCnt="0"/>
      <dgm:spPr/>
      <dgm:t>
        <a:bodyPr/>
        <a:lstStyle/>
        <a:p>
          <a:endParaRPr lang="en-US"/>
        </a:p>
      </dgm:t>
    </dgm:pt>
    <dgm:pt modelId="{6D2027E5-9E0D-4F1E-BE65-5A0278D6BB2F}" type="pres">
      <dgm:prSet presAssocID="{D3B1A422-B113-4029-B620-3EC5467BD3FE}" presName="LevelOneTextNode" presStyleLbl="node0" presStyleIdx="0" presStyleCnt="1" custScaleX="126767" custScaleY="135611" custLinFactNeighborX="-534" custLinFactNeighborY="-55">
        <dgm:presLayoutVars>
          <dgm:chPref val="3"/>
        </dgm:presLayoutVars>
      </dgm:prSet>
      <dgm:spPr/>
      <dgm:t>
        <a:bodyPr/>
        <a:lstStyle/>
        <a:p>
          <a:endParaRPr lang="en-US"/>
        </a:p>
      </dgm:t>
    </dgm:pt>
    <dgm:pt modelId="{F9EF9EFC-DCA1-48AE-9A53-BE6515E193B9}" type="pres">
      <dgm:prSet presAssocID="{D3B1A422-B113-4029-B620-3EC5467BD3FE}" presName="level2hierChild" presStyleCnt="0"/>
      <dgm:spPr/>
      <dgm:t>
        <a:bodyPr/>
        <a:lstStyle/>
        <a:p>
          <a:endParaRPr lang="en-US"/>
        </a:p>
      </dgm:t>
    </dgm:pt>
    <dgm:pt modelId="{24F02CD7-8395-4C97-A0DD-A352CF9DA6DD}" type="pres">
      <dgm:prSet presAssocID="{472822B1-AAD5-427D-8ABE-DC35C5B723E3}" presName="conn2-1" presStyleLbl="parChTrans1D2" presStyleIdx="0" presStyleCnt="1"/>
      <dgm:spPr/>
      <dgm:t>
        <a:bodyPr/>
        <a:lstStyle/>
        <a:p>
          <a:endParaRPr lang="en-US"/>
        </a:p>
      </dgm:t>
    </dgm:pt>
    <dgm:pt modelId="{B016A5D7-CE80-4960-AE3D-5CB24BE2A2F6}" type="pres">
      <dgm:prSet presAssocID="{472822B1-AAD5-427D-8ABE-DC35C5B723E3}" presName="connTx" presStyleLbl="parChTrans1D2" presStyleIdx="0" presStyleCnt="1"/>
      <dgm:spPr/>
      <dgm:t>
        <a:bodyPr/>
        <a:lstStyle/>
        <a:p>
          <a:endParaRPr lang="en-US"/>
        </a:p>
      </dgm:t>
    </dgm:pt>
    <dgm:pt modelId="{73D7E9BA-6553-45D4-BF7D-B5A0193F337D}" type="pres">
      <dgm:prSet presAssocID="{868B99B9-444A-4E63-AD26-E567DD216A13}" presName="root2" presStyleCnt="0"/>
      <dgm:spPr/>
      <dgm:t>
        <a:bodyPr/>
        <a:lstStyle/>
        <a:p>
          <a:endParaRPr lang="en-US"/>
        </a:p>
      </dgm:t>
    </dgm:pt>
    <dgm:pt modelId="{2FBCB62D-406D-46A5-B1A8-658D4262698E}" type="pres">
      <dgm:prSet presAssocID="{868B99B9-444A-4E63-AD26-E567DD216A13}" presName="LevelTwoTextNode" presStyleLbl="node2" presStyleIdx="0" presStyleCnt="1" custScaleX="86117" custScaleY="215603">
        <dgm:presLayoutVars>
          <dgm:chPref val="3"/>
        </dgm:presLayoutVars>
      </dgm:prSet>
      <dgm:spPr/>
      <dgm:t>
        <a:bodyPr/>
        <a:lstStyle/>
        <a:p>
          <a:endParaRPr lang="en-US"/>
        </a:p>
      </dgm:t>
    </dgm:pt>
    <dgm:pt modelId="{AF7BBE61-FDBF-41E2-B9CD-BD7137961FEB}" type="pres">
      <dgm:prSet presAssocID="{868B99B9-444A-4E63-AD26-E567DD216A13}" presName="level3hierChild" presStyleCnt="0"/>
      <dgm:spPr/>
      <dgm:t>
        <a:bodyPr/>
        <a:lstStyle/>
        <a:p>
          <a:endParaRPr lang="en-US"/>
        </a:p>
      </dgm:t>
    </dgm:pt>
    <dgm:pt modelId="{3E8B36E3-7933-4286-9505-1B348C4CF948}" type="pres">
      <dgm:prSet presAssocID="{B1E91B5E-E1E6-44B7-AD05-1960A8DD53C7}" presName="conn2-1" presStyleLbl="parChTrans1D3" presStyleIdx="0" presStyleCnt="1"/>
      <dgm:spPr/>
      <dgm:t>
        <a:bodyPr/>
        <a:lstStyle/>
        <a:p>
          <a:endParaRPr lang="en-US"/>
        </a:p>
      </dgm:t>
    </dgm:pt>
    <dgm:pt modelId="{803D58BA-362A-4E77-AAC3-FF133E2653EA}" type="pres">
      <dgm:prSet presAssocID="{B1E91B5E-E1E6-44B7-AD05-1960A8DD53C7}" presName="connTx" presStyleLbl="parChTrans1D3" presStyleIdx="0" presStyleCnt="1"/>
      <dgm:spPr/>
      <dgm:t>
        <a:bodyPr/>
        <a:lstStyle/>
        <a:p>
          <a:endParaRPr lang="en-US"/>
        </a:p>
      </dgm:t>
    </dgm:pt>
    <dgm:pt modelId="{1B3CFC02-EE32-45C2-98AE-7EACB98E7B1B}" type="pres">
      <dgm:prSet presAssocID="{E8B013EE-6E1D-44A6-89BF-392E249D7A5B}" presName="root2" presStyleCnt="0"/>
      <dgm:spPr/>
    </dgm:pt>
    <dgm:pt modelId="{C8146F40-9921-4C9B-BE5A-D661EB11E951}" type="pres">
      <dgm:prSet presAssocID="{E8B013EE-6E1D-44A6-89BF-392E249D7A5B}" presName="LevelTwoTextNode" presStyleLbl="node3" presStyleIdx="0" presStyleCnt="1" custScaleX="31281" custScaleY="114602">
        <dgm:presLayoutVars>
          <dgm:chPref val="3"/>
        </dgm:presLayoutVars>
      </dgm:prSet>
      <dgm:spPr/>
      <dgm:t>
        <a:bodyPr/>
        <a:lstStyle/>
        <a:p>
          <a:endParaRPr lang="en-US"/>
        </a:p>
      </dgm:t>
    </dgm:pt>
    <dgm:pt modelId="{5E8C97C8-0400-4BB4-9297-26760199868E}" type="pres">
      <dgm:prSet presAssocID="{E8B013EE-6E1D-44A6-89BF-392E249D7A5B}" presName="level3hierChild" presStyleCnt="0"/>
      <dgm:spPr/>
    </dgm:pt>
    <dgm:pt modelId="{477BC334-1FF4-41D7-A89E-07D0AEDA253C}" type="pres">
      <dgm:prSet presAssocID="{C8DD05DC-6F24-4B6A-B468-1407DFB3E43F}" presName="conn2-1" presStyleLbl="parChTrans1D4" presStyleIdx="0" presStyleCnt="5" custScaleX="2000000" custScaleY="126443"/>
      <dgm:spPr/>
      <dgm:t>
        <a:bodyPr/>
        <a:lstStyle/>
        <a:p>
          <a:endParaRPr lang="en-US"/>
        </a:p>
      </dgm:t>
    </dgm:pt>
    <dgm:pt modelId="{F1E0CAE9-BAA1-4B47-9A24-3AE0469D6D2F}" type="pres">
      <dgm:prSet presAssocID="{C8DD05DC-6F24-4B6A-B468-1407DFB3E43F}" presName="connTx" presStyleLbl="parChTrans1D4" presStyleIdx="0" presStyleCnt="5"/>
      <dgm:spPr/>
      <dgm:t>
        <a:bodyPr/>
        <a:lstStyle/>
        <a:p>
          <a:endParaRPr lang="en-US"/>
        </a:p>
      </dgm:t>
    </dgm:pt>
    <dgm:pt modelId="{9BCA99C7-BDB2-4D35-9457-D6B6FE945420}" type="pres">
      <dgm:prSet presAssocID="{06994CEB-0A0F-4162-B644-C038FC3E190D}" presName="root2" presStyleCnt="0"/>
      <dgm:spPr/>
      <dgm:t>
        <a:bodyPr/>
        <a:lstStyle/>
        <a:p>
          <a:endParaRPr lang="en-US"/>
        </a:p>
      </dgm:t>
    </dgm:pt>
    <dgm:pt modelId="{30F993B0-D736-4F49-8A59-903A2CB742A1}" type="pres">
      <dgm:prSet presAssocID="{06994CEB-0A0F-4162-B644-C038FC3E190D}" presName="LevelTwoTextNode" presStyleLbl="node4" presStyleIdx="0" presStyleCnt="5" custScaleX="85312" custScaleY="215603">
        <dgm:presLayoutVars>
          <dgm:chPref val="3"/>
        </dgm:presLayoutVars>
      </dgm:prSet>
      <dgm:spPr/>
      <dgm:t>
        <a:bodyPr/>
        <a:lstStyle/>
        <a:p>
          <a:endParaRPr lang="en-US"/>
        </a:p>
      </dgm:t>
    </dgm:pt>
    <dgm:pt modelId="{759B904D-B0BF-4DD7-8B32-A0148DE3AA7A}" type="pres">
      <dgm:prSet presAssocID="{06994CEB-0A0F-4162-B644-C038FC3E190D}" presName="level3hierChild" presStyleCnt="0"/>
      <dgm:spPr/>
      <dgm:t>
        <a:bodyPr/>
        <a:lstStyle/>
        <a:p>
          <a:endParaRPr lang="en-US"/>
        </a:p>
      </dgm:t>
    </dgm:pt>
    <dgm:pt modelId="{1920F77C-439A-4FCA-A3D7-A343EFC12B6A}" type="pres">
      <dgm:prSet presAssocID="{91411EEB-7C03-4E4F-B5A8-AB31D8C70A90}" presName="conn2-1" presStyleLbl="parChTrans1D4" presStyleIdx="1" presStyleCnt="5" custScaleX="2000000" custScaleY="126443"/>
      <dgm:spPr/>
      <dgm:t>
        <a:bodyPr/>
        <a:lstStyle/>
        <a:p>
          <a:endParaRPr lang="en-US"/>
        </a:p>
      </dgm:t>
    </dgm:pt>
    <dgm:pt modelId="{ACE1854B-F0DE-4432-A600-D0386843BE5B}" type="pres">
      <dgm:prSet presAssocID="{91411EEB-7C03-4E4F-B5A8-AB31D8C70A90}" presName="connTx" presStyleLbl="parChTrans1D4" presStyleIdx="1" presStyleCnt="5"/>
      <dgm:spPr/>
      <dgm:t>
        <a:bodyPr/>
        <a:lstStyle/>
        <a:p>
          <a:endParaRPr lang="en-US"/>
        </a:p>
      </dgm:t>
    </dgm:pt>
    <dgm:pt modelId="{026D62BA-9F9F-472B-8D68-F6AB7A646CE0}" type="pres">
      <dgm:prSet presAssocID="{5C1494E1-3163-4123-9661-E7AB48FC7631}" presName="root2" presStyleCnt="0"/>
      <dgm:spPr/>
      <dgm:t>
        <a:bodyPr/>
        <a:lstStyle/>
        <a:p>
          <a:endParaRPr lang="en-US"/>
        </a:p>
      </dgm:t>
    </dgm:pt>
    <dgm:pt modelId="{5A48FE02-AD41-42A4-931D-33775C2B6BDB}" type="pres">
      <dgm:prSet presAssocID="{5C1494E1-3163-4123-9661-E7AB48FC7631}" presName="LevelTwoTextNode" presStyleLbl="node4" presStyleIdx="1" presStyleCnt="5" custScaleX="40739" custScaleY="113129">
        <dgm:presLayoutVars>
          <dgm:chPref val="3"/>
        </dgm:presLayoutVars>
      </dgm:prSet>
      <dgm:spPr/>
      <dgm:t>
        <a:bodyPr/>
        <a:lstStyle/>
        <a:p>
          <a:endParaRPr lang="en-US"/>
        </a:p>
      </dgm:t>
    </dgm:pt>
    <dgm:pt modelId="{F88A299B-78D6-44C7-850D-E0C0F529D532}" type="pres">
      <dgm:prSet presAssocID="{5C1494E1-3163-4123-9661-E7AB48FC7631}" presName="level3hierChild" presStyleCnt="0"/>
      <dgm:spPr/>
      <dgm:t>
        <a:bodyPr/>
        <a:lstStyle/>
        <a:p>
          <a:endParaRPr lang="en-US"/>
        </a:p>
      </dgm:t>
    </dgm:pt>
    <dgm:pt modelId="{FA4BDA0F-A525-40A3-8601-A153620BE34E}" type="pres">
      <dgm:prSet presAssocID="{46D22FDD-7727-4722-9FC2-50BD2B692862}" presName="conn2-1" presStyleLbl="parChTrans1D4" presStyleIdx="2" presStyleCnt="5"/>
      <dgm:spPr/>
      <dgm:t>
        <a:bodyPr/>
        <a:lstStyle/>
        <a:p>
          <a:endParaRPr lang="en-US"/>
        </a:p>
      </dgm:t>
    </dgm:pt>
    <dgm:pt modelId="{4625708F-7AFC-4F4B-B4C2-5D5045CB3D56}" type="pres">
      <dgm:prSet presAssocID="{46D22FDD-7727-4722-9FC2-50BD2B692862}" presName="connTx" presStyleLbl="parChTrans1D4" presStyleIdx="2" presStyleCnt="5"/>
      <dgm:spPr/>
      <dgm:t>
        <a:bodyPr/>
        <a:lstStyle/>
        <a:p>
          <a:endParaRPr lang="en-US"/>
        </a:p>
      </dgm:t>
    </dgm:pt>
    <dgm:pt modelId="{7B6ED3CF-2E5C-4E63-9755-E695B5615FEE}" type="pres">
      <dgm:prSet presAssocID="{2409FD04-0E79-4F69-ABC4-9C0BC8EB5CF3}" presName="root2" presStyleCnt="0"/>
      <dgm:spPr/>
    </dgm:pt>
    <dgm:pt modelId="{6F2D00F8-B1E8-48CE-B290-2C41A4742133}" type="pres">
      <dgm:prSet presAssocID="{2409FD04-0E79-4F69-ABC4-9C0BC8EB5CF3}" presName="LevelTwoTextNode" presStyleLbl="node4" presStyleIdx="2" presStyleCnt="5" custScaleY="203960">
        <dgm:presLayoutVars>
          <dgm:chPref val="3"/>
        </dgm:presLayoutVars>
      </dgm:prSet>
      <dgm:spPr/>
      <dgm:t>
        <a:bodyPr/>
        <a:lstStyle/>
        <a:p>
          <a:endParaRPr lang="en-US"/>
        </a:p>
      </dgm:t>
    </dgm:pt>
    <dgm:pt modelId="{C02C6310-E9E2-4A37-8673-16BF454B6C39}" type="pres">
      <dgm:prSet presAssocID="{2409FD04-0E79-4F69-ABC4-9C0BC8EB5CF3}" presName="level3hierChild" presStyleCnt="0"/>
      <dgm:spPr/>
    </dgm:pt>
    <dgm:pt modelId="{575482C2-705C-48BA-85FC-8A08448B1993}" type="pres">
      <dgm:prSet presAssocID="{21D2F397-0777-43EB-8837-B90468871464}" presName="conn2-1" presStyleLbl="parChTrans1D4" presStyleIdx="3" presStyleCnt="5"/>
      <dgm:spPr/>
      <dgm:t>
        <a:bodyPr/>
        <a:lstStyle/>
        <a:p>
          <a:endParaRPr lang="en-US"/>
        </a:p>
      </dgm:t>
    </dgm:pt>
    <dgm:pt modelId="{1F602E32-050C-424C-9ADA-BF829E3ED20E}" type="pres">
      <dgm:prSet presAssocID="{21D2F397-0777-43EB-8837-B90468871464}" presName="connTx" presStyleLbl="parChTrans1D4" presStyleIdx="3" presStyleCnt="5"/>
      <dgm:spPr/>
      <dgm:t>
        <a:bodyPr/>
        <a:lstStyle/>
        <a:p>
          <a:endParaRPr lang="en-US"/>
        </a:p>
      </dgm:t>
    </dgm:pt>
    <dgm:pt modelId="{40F1BAFC-A972-424D-92CC-561F2212394D}" type="pres">
      <dgm:prSet presAssocID="{8F399430-7574-463E-94AD-9B7EC1715B05}" presName="root2" presStyleCnt="0"/>
      <dgm:spPr/>
    </dgm:pt>
    <dgm:pt modelId="{E30E82E9-0F5F-46E8-BEB8-B848870C4F0E}" type="pres">
      <dgm:prSet presAssocID="{8F399430-7574-463E-94AD-9B7EC1715B05}" presName="LevelTwoTextNode" presStyleLbl="node4" presStyleIdx="3" presStyleCnt="5" custScaleX="42088">
        <dgm:presLayoutVars>
          <dgm:chPref val="3"/>
        </dgm:presLayoutVars>
      </dgm:prSet>
      <dgm:spPr/>
      <dgm:t>
        <a:bodyPr/>
        <a:lstStyle/>
        <a:p>
          <a:endParaRPr lang="en-US"/>
        </a:p>
      </dgm:t>
    </dgm:pt>
    <dgm:pt modelId="{BF23F6BF-614A-4E65-AD96-C0ABD50C9070}" type="pres">
      <dgm:prSet presAssocID="{8F399430-7574-463E-94AD-9B7EC1715B05}" presName="level3hierChild" presStyleCnt="0"/>
      <dgm:spPr/>
    </dgm:pt>
    <dgm:pt modelId="{1DAC61A4-89C3-4B9F-8116-12EF17D0C851}" type="pres">
      <dgm:prSet presAssocID="{4FF67DBA-4BC1-4156-BA7B-E9BC71A3884A}" presName="conn2-1" presStyleLbl="parChTrans1D4" presStyleIdx="4" presStyleCnt="5" custScaleX="2000000" custScaleY="126443"/>
      <dgm:spPr/>
      <dgm:t>
        <a:bodyPr/>
        <a:lstStyle/>
        <a:p>
          <a:endParaRPr lang="en-US"/>
        </a:p>
      </dgm:t>
    </dgm:pt>
    <dgm:pt modelId="{96550836-9A1F-421B-9C52-A12066458CA0}" type="pres">
      <dgm:prSet presAssocID="{4FF67DBA-4BC1-4156-BA7B-E9BC71A3884A}" presName="connTx" presStyleLbl="parChTrans1D4" presStyleIdx="4" presStyleCnt="5"/>
      <dgm:spPr/>
      <dgm:t>
        <a:bodyPr/>
        <a:lstStyle/>
        <a:p>
          <a:endParaRPr lang="en-US"/>
        </a:p>
      </dgm:t>
    </dgm:pt>
    <dgm:pt modelId="{0B1D6513-F662-4A6E-80DE-EFE80248E555}" type="pres">
      <dgm:prSet presAssocID="{35F96054-1E2D-4EA5-85C3-0BAE2D421265}" presName="root2" presStyleCnt="0"/>
      <dgm:spPr/>
      <dgm:t>
        <a:bodyPr/>
        <a:lstStyle/>
        <a:p>
          <a:endParaRPr lang="en-US"/>
        </a:p>
      </dgm:t>
    </dgm:pt>
    <dgm:pt modelId="{61B7479C-28D7-416D-B9D3-3A0C4DC6009D}" type="pres">
      <dgm:prSet presAssocID="{35F96054-1E2D-4EA5-85C3-0BAE2D421265}" presName="LevelTwoTextNode" presStyleLbl="node4" presStyleIdx="4" presStyleCnt="5" custScaleX="103278" custScaleY="215603">
        <dgm:presLayoutVars>
          <dgm:chPref val="3"/>
        </dgm:presLayoutVars>
      </dgm:prSet>
      <dgm:spPr/>
      <dgm:t>
        <a:bodyPr/>
        <a:lstStyle/>
        <a:p>
          <a:endParaRPr lang="en-US"/>
        </a:p>
      </dgm:t>
    </dgm:pt>
    <dgm:pt modelId="{0AE6A84C-D194-405D-9A8D-8D62227A712A}" type="pres">
      <dgm:prSet presAssocID="{35F96054-1E2D-4EA5-85C3-0BAE2D421265}" presName="level3hierChild" presStyleCnt="0"/>
      <dgm:spPr/>
      <dgm:t>
        <a:bodyPr/>
        <a:lstStyle/>
        <a:p>
          <a:endParaRPr lang="en-US"/>
        </a:p>
      </dgm:t>
    </dgm:pt>
  </dgm:ptLst>
  <dgm:cxnLst>
    <dgm:cxn modelId="{04812744-DB03-4672-A7CE-2DD9D6A4A15C}" type="presOf" srcId="{8F399430-7574-463E-94AD-9B7EC1715B05}" destId="{E30E82E9-0F5F-46E8-BEB8-B848870C4F0E}" srcOrd="0" destOrd="0" presId="urn:microsoft.com/office/officeart/2008/layout/HorizontalMultiLevelHierarchy"/>
    <dgm:cxn modelId="{55AC8E9B-AB3C-4103-912F-E995CE348110}" srcId="{2409FD04-0E79-4F69-ABC4-9C0BC8EB5CF3}" destId="{8F399430-7574-463E-94AD-9B7EC1715B05}" srcOrd="0" destOrd="0" parTransId="{21D2F397-0777-43EB-8837-B90468871464}" sibTransId="{A85F3F1A-0659-410B-BE84-631D2465366C}"/>
    <dgm:cxn modelId="{A70BB76A-7F20-43D4-8AAD-9E5B51A468C9}" srcId="{F1AA2016-0456-407B-AC78-668D2B1ABEAB}" destId="{D3B1A422-B113-4029-B620-3EC5467BD3FE}" srcOrd="0" destOrd="0" parTransId="{193D9895-941A-49C5-A198-056F9F7FACA8}" sibTransId="{DD6157DD-ABA7-4502-A140-E76A1A996CB1}"/>
    <dgm:cxn modelId="{90E34BB0-6FF3-4AC0-80E7-760EAD8BD80F}" type="presOf" srcId="{B1E91B5E-E1E6-44B7-AD05-1960A8DD53C7}" destId="{803D58BA-362A-4E77-AAC3-FF133E2653EA}" srcOrd="1" destOrd="0" presId="urn:microsoft.com/office/officeart/2008/layout/HorizontalMultiLevelHierarchy"/>
    <dgm:cxn modelId="{557E010C-91B6-4C66-8A1B-24FC4DDC85BF}" type="presOf" srcId="{E8B013EE-6E1D-44A6-89BF-392E249D7A5B}" destId="{C8146F40-9921-4C9B-BE5A-D661EB11E951}" srcOrd="0" destOrd="0" presId="urn:microsoft.com/office/officeart/2008/layout/HorizontalMultiLevelHierarchy"/>
    <dgm:cxn modelId="{3370413D-0834-4170-824D-3B8F6C03074F}" type="presOf" srcId="{4FF67DBA-4BC1-4156-BA7B-E9BC71A3884A}" destId="{1DAC61A4-89C3-4B9F-8116-12EF17D0C851}" srcOrd="0" destOrd="0" presId="urn:microsoft.com/office/officeart/2008/layout/HorizontalMultiLevelHierarchy"/>
    <dgm:cxn modelId="{E2609138-CA65-4879-8651-4CD2460D42ED}" srcId="{5C1494E1-3163-4123-9661-E7AB48FC7631}" destId="{2409FD04-0E79-4F69-ABC4-9C0BC8EB5CF3}" srcOrd="0" destOrd="0" parTransId="{46D22FDD-7727-4722-9FC2-50BD2B692862}" sibTransId="{9D9D9243-66DB-4B4C-88F7-B219E5E57D4D}"/>
    <dgm:cxn modelId="{8142FA6C-5562-4C75-BFD0-FF57256ACA39}" type="presOf" srcId="{C8DD05DC-6F24-4B6A-B468-1407DFB3E43F}" destId="{477BC334-1FF4-41D7-A89E-07D0AEDA253C}" srcOrd="0" destOrd="0" presId="urn:microsoft.com/office/officeart/2008/layout/HorizontalMultiLevelHierarchy"/>
    <dgm:cxn modelId="{2500D982-D137-4E2A-92E4-19BB6BB6AD88}" type="presOf" srcId="{B1E91B5E-E1E6-44B7-AD05-1960A8DD53C7}" destId="{3E8B36E3-7933-4286-9505-1B348C4CF948}" srcOrd="0" destOrd="0" presId="urn:microsoft.com/office/officeart/2008/layout/HorizontalMultiLevelHierarchy"/>
    <dgm:cxn modelId="{1C791BE9-18D7-41AC-9CD6-FB37C66CB4A5}" srcId="{E8B013EE-6E1D-44A6-89BF-392E249D7A5B}" destId="{06994CEB-0A0F-4162-B644-C038FC3E190D}" srcOrd="0" destOrd="0" parTransId="{C8DD05DC-6F24-4B6A-B468-1407DFB3E43F}" sibTransId="{1268DBE0-7629-485E-93D9-1BE05FDD0176}"/>
    <dgm:cxn modelId="{17329F8B-D958-4EAE-BA4B-F410EE264437}" type="presOf" srcId="{21D2F397-0777-43EB-8837-B90468871464}" destId="{1F602E32-050C-424C-9ADA-BF829E3ED20E}" srcOrd="1" destOrd="0" presId="urn:microsoft.com/office/officeart/2008/layout/HorizontalMultiLevelHierarchy"/>
    <dgm:cxn modelId="{71E80152-3EF0-4AFF-9A03-316C2EB9C080}" type="presOf" srcId="{472822B1-AAD5-427D-8ABE-DC35C5B723E3}" destId="{24F02CD7-8395-4C97-A0DD-A352CF9DA6DD}" srcOrd="0" destOrd="0" presId="urn:microsoft.com/office/officeart/2008/layout/HorizontalMultiLevelHierarchy"/>
    <dgm:cxn modelId="{192658A1-572B-4892-BDF1-4AC656F9E72B}" srcId="{D3B1A422-B113-4029-B620-3EC5467BD3FE}" destId="{868B99B9-444A-4E63-AD26-E567DD216A13}" srcOrd="0" destOrd="0" parTransId="{472822B1-AAD5-427D-8ABE-DC35C5B723E3}" sibTransId="{3C5461F3-4201-40FA-88B9-282247F1FF90}"/>
    <dgm:cxn modelId="{DC5D8F07-FB35-47C4-9B39-33949478BB6E}" type="presOf" srcId="{91411EEB-7C03-4E4F-B5A8-AB31D8C70A90}" destId="{ACE1854B-F0DE-4432-A600-D0386843BE5B}" srcOrd="1" destOrd="0" presId="urn:microsoft.com/office/officeart/2008/layout/HorizontalMultiLevelHierarchy"/>
    <dgm:cxn modelId="{034749A2-7E6C-4159-85E7-7CF667DA4F63}" type="presOf" srcId="{5C1494E1-3163-4123-9661-E7AB48FC7631}" destId="{5A48FE02-AD41-42A4-931D-33775C2B6BDB}" srcOrd="0" destOrd="0" presId="urn:microsoft.com/office/officeart/2008/layout/HorizontalMultiLevelHierarchy"/>
    <dgm:cxn modelId="{CA563C9A-108B-492E-AC88-85CC28614E10}" type="presOf" srcId="{2409FD04-0E79-4F69-ABC4-9C0BC8EB5CF3}" destId="{6F2D00F8-B1E8-48CE-B290-2C41A4742133}" srcOrd="0" destOrd="0" presId="urn:microsoft.com/office/officeart/2008/layout/HorizontalMultiLevelHierarchy"/>
    <dgm:cxn modelId="{A687A349-D8ED-4311-8E81-D6497D2CAFD7}" type="presOf" srcId="{868B99B9-444A-4E63-AD26-E567DD216A13}" destId="{2FBCB62D-406D-46A5-B1A8-658D4262698E}" srcOrd="0" destOrd="0" presId="urn:microsoft.com/office/officeart/2008/layout/HorizontalMultiLevelHierarchy"/>
    <dgm:cxn modelId="{5B73AB09-E6A6-45B1-882E-8732F0DAF5D7}" srcId="{06994CEB-0A0F-4162-B644-C038FC3E190D}" destId="{5C1494E1-3163-4123-9661-E7AB48FC7631}" srcOrd="0" destOrd="0" parTransId="{91411EEB-7C03-4E4F-B5A8-AB31D8C70A90}" sibTransId="{89521390-58AD-490E-9515-0E9D783CBFA6}"/>
    <dgm:cxn modelId="{39F800C2-72C3-4824-98E2-8182BC4FC2F4}" type="presOf" srcId="{4FF67DBA-4BC1-4156-BA7B-E9BC71A3884A}" destId="{96550836-9A1F-421B-9C52-A12066458CA0}" srcOrd="1" destOrd="0" presId="urn:microsoft.com/office/officeart/2008/layout/HorizontalMultiLevelHierarchy"/>
    <dgm:cxn modelId="{FF5A5DB0-2061-43ED-8C88-EFC96D4171BC}" type="presOf" srcId="{91411EEB-7C03-4E4F-B5A8-AB31D8C70A90}" destId="{1920F77C-439A-4FCA-A3D7-A343EFC12B6A}" srcOrd="0" destOrd="0" presId="urn:microsoft.com/office/officeart/2008/layout/HorizontalMultiLevelHierarchy"/>
    <dgm:cxn modelId="{A2A1C87F-3EDD-4D2B-8A24-F36B2056B055}" type="presOf" srcId="{472822B1-AAD5-427D-8ABE-DC35C5B723E3}" destId="{B016A5D7-CE80-4960-AE3D-5CB24BE2A2F6}" srcOrd="1" destOrd="0" presId="urn:microsoft.com/office/officeart/2008/layout/HorizontalMultiLevelHierarchy"/>
    <dgm:cxn modelId="{163DBA5C-C8C2-42C3-9DE8-A1F68AF5A9BB}" type="presOf" srcId="{35F96054-1E2D-4EA5-85C3-0BAE2D421265}" destId="{61B7479C-28D7-416D-B9D3-3A0C4DC6009D}" srcOrd="0" destOrd="0" presId="urn:microsoft.com/office/officeart/2008/layout/HorizontalMultiLevelHierarchy"/>
    <dgm:cxn modelId="{FF5737AB-25EE-4732-8880-5600A0E95249}" type="presOf" srcId="{F1AA2016-0456-407B-AC78-668D2B1ABEAB}" destId="{B6EDF793-1CCB-485A-9EBD-3BD965B62CCD}" srcOrd="0" destOrd="0" presId="urn:microsoft.com/office/officeart/2008/layout/HorizontalMultiLevelHierarchy"/>
    <dgm:cxn modelId="{59FF0E49-5177-4EE4-9D76-C51AA334FED9}" type="presOf" srcId="{46D22FDD-7727-4722-9FC2-50BD2B692862}" destId="{FA4BDA0F-A525-40A3-8601-A153620BE34E}" srcOrd="0" destOrd="0" presId="urn:microsoft.com/office/officeart/2008/layout/HorizontalMultiLevelHierarchy"/>
    <dgm:cxn modelId="{0FFD992A-3F97-438F-9631-B9741FCB6184}" type="presOf" srcId="{46D22FDD-7727-4722-9FC2-50BD2B692862}" destId="{4625708F-7AFC-4F4B-B4C2-5D5045CB3D56}" srcOrd="1" destOrd="0" presId="urn:microsoft.com/office/officeart/2008/layout/HorizontalMultiLevelHierarchy"/>
    <dgm:cxn modelId="{980D138A-EC14-4370-B526-D87F164F1D4B}" srcId="{8F399430-7574-463E-94AD-9B7EC1715B05}" destId="{35F96054-1E2D-4EA5-85C3-0BAE2D421265}" srcOrd="0" destOrd="0" parTransId="{4FF67DBA-4BC1-4156-BA7B-E9BC71A3884A}" sibTransId="{AAAB3FAC-2FC1-4B61-868E-3AF53A618156}"/>
    <dgm:cxn modelId="{0BE3C240-57E1-42A8-B080-6E7580CCFF70}" srcId="{868B99B9-444A-4E63-AD26-E567DD216A13}" destId="{E8B013EE-6E1D-44A6-89BF-392E249D7A5B}" srcOrd="0" destOrd="0" parTransId="{B1E91B5E-E1E6-44B7-AD05-1960A8DD53C7}" sibTransId="{6D216079-7DE3-4F52-BB08-2149DEC8E045}"/>
    <dgm:cxn modelId="{1CD8236F-ADFB-432D-A613-EBD6BC7731ED}" type="presOf" srcId="{C8DD05DC-6F24-4B6A-B468-1407DFB3E43F}" destId="{F1E0CAE9-BAA1-4B47-9A24-3AE0469D6D2F}" srcOrd="1" destOrd="0" presId="urn:microsoft.com/office/officeart/2008/layout/HorizontalMultiLevelHierarchy"/>
    <dgm:cxn modelId="{CFC17F5B-8C59-4327-BBA4-6DFFAD1AD5A4}" type="presOf" srcId="{D3B1A422-B113-4029-B620-3EC5467BD3FE}" destId="{6D2027E5-9E0D-4F1E-BE65-5A0278D6BB2F}" srcOrd="0" destOrd="0" presId="urn:microsoft.com/office/officeart/2008/layout/HorizontalMultiLevelHierarchy"/>
    <dgm:cxn modelId="{160FFB9A-16FF-40BF-B444-059B6E63EB6A}" type="presOf" srcId="{06994CEB-0A0F-4162-B644-C038FC3E190D}" destId="{30F993B0-D736-4F49-8A59-903A2CB742A1}" srcOrd="0" destOrd="0" presId="urn:microsoft.com/office/officeart/2008/layout/HorizontalMultiLevelHierarchy"/>
    <dgm:cxn modelId="{E5226FC5-3194-4A7E-AE33-DB6BD704FA80}" type="presOf" srcId="{21D2F397-0777-43EB-8837-B90468871464}" destId="{575482C2-705C-48BA-85FC-8A08448B1993}" srcOrd="0" destOrd="0" presId="urn:microsoft.com/office/officeart/2008/layout/HorizontalMultiLevelHierarchy"/>
    <dgm:cxn modelId="{F9616B5C-CBE3-4CA3-B3FB-D1AA7A06572E}" type="presParOf" srcId="{B6EDF793-1CCB-485A-9EBD-3BD965B62CCD}" destId="{D3A9809E-62AC-4267-992F-C8CA73DDC5C5}" srcOrd="0" destOrd="0" presId="urn:microsoft.com/office/officeart/2008/layout/HorizontalMultiLevelHierarchy"/>
    <dgm:cxn modelId="{7F22F6DA-A2C9-4BC2-8398-C93238579EFC}" type="presParOf" srcId="{D3A9809E-62AC-4267-992F-C8CA73DDC5C5}" destId="{6D2027E5-9E0D-4F1E-BE65-5A0278D6BB2F}" srcOrd="0" destOrd="0" presId="urn:microsoft.com/office/officeart/2008/layout/HorizontalMultiLevelHierarchy"/>
    <dgm:cxn modelId="{D2197FF1-DD9F-4BD6-9A73-E738F61571FB}" type="presParOf" srcId="{D3A9809E-62AC-4267-992F-C8CA73DDC5C5}" destId="{F9EF9EFC-DCA1-48AE-9A53-BE6515E193B9}" srcOrd="1" destOrd="0" presId="urn:microsoft.com/office/officeart/2008/layout/HorizontalMultiLevelHierarchy"/>
    <dgm:cxn modelId="{E6D90D59-589A-4FFA-8906-AAF27E9CEB9E}" type="presParOf" srcId="{F9EF9EFC-DCA1-48AE-9A53-BE6515E193B9}" destId="{24F02CD7-8395-4C97-A0DD-A352CF9DA6DD}" srcOrd="0" destOrd="0" presId="urn:microsoft.com/office/officeart/2008/layout/HorizontalMultiLevelHierarchy"/>
    <dgm:cxn modelId="{3B2EFA14-6292-4403-A157-37D3A6AEF8C9}" type="presParOf" srcId="{24F02CD7-8395-4C97-A0DD-A352CF9DA6DD}" destId="{B016A5D7-CE80-4960-AE3D-5CB24BE2A2F6}" srcOrd="0" destOrd="0" presId="urn:microsoft.com/office/officeart/2008/layout/HorizontalMultiLevelHierarchy"/>
    <dgm:cxn modelId="{BC0BF21B-E667-4523-8AA2-4AFE90D21ADC}" type="presParOf" srcId="{F9EF9EFC-DCA1-48AE-9A53-BE6515E193B9}" destId="{73D7E9BA-6553-45D4-BF7D-B5A0193F337D}" srcOrd="1" destOrd="0" presId="urn:microsoft.com/office/officeart/2008/layout/HorizontalMultiLevelHierarchy"/>
    <dgm:cxn modelId="{1723F0DE-2F6D-4010-9781-AE021A875584}" type="presParOf" srcId="{73D7E9BA-6553-45D4-BF7D-B5A0193F337D}" destId="{2FBCB62D-406D-46A5-B1A8-658D4262698E}" srcOrd="0" destOrd="0" presId="urn:microsoft.com/office/officeart/2008/layout/HorizontalMultiLevelHierarchy"/>
    <dgm:cxn modelId="{E147A230-2617-4425-9D96-C297A3E660ED}" type="presParOf" srcId="{73D7E9BA-6553-45D4-BF7D-B5A0193F337D}" destId="{AF7BBE61-FDBF-41E2-B9CD-BD7137961FEB}" srcOrd="1" destOrd="0" presId="urn:microsoft.com/office/officeart/2008/layout/HorizontalMultiLevelHierarchy"/>
    <dgm:cxn modelId="{F8E5822D-A3B8-4C5B-BEDA-EDB2A3B826DB}" type="presParOf" srcId="{AF7BBE61-FDBF-41E2-B9CD-BD7137961FEB}" destId="{3E8B36E3-7933-4286-9505-1B348C4CF948}" srcOrd="0" destOrd="0" presId="urn:microsoft.com/office/officeart/2008/layout/HorizontalMultiLevelHierarchy"/>
    <dgm:cxn modelId="{E2A23395-345A-4AFE-871D-9B33607519B1}" type="presParOf" srcId="{3E8B36E3-7933-4286-9505-1B348C4CF948}" destId="{803D58BA-362A-4E77-AAC3-FF133E2653EA}" srcOrd="0" destOrd="0" presId="urn:microsoft.com/office/officeart/2008/layout/HorizontalMultiLevelHierarchy"/>
    <dgm:cxn modelId="{25DD827F-BD1E-4D4E-AB77-27D2262E26E7}" type="presParOf" srcId="{AF7BBE61-FDBF-41E2-B9CD-BD7137961FEB}" destId="{1B3CFC02-EE32-45C2-98AE-7EACB98E7B1B}" srcOrd="1" destOrd="0" presId="urn:microsoft.com/office/officeart/2008/layout/HorizontalMultiLevelHierarchy"/>
    <dgm:cxn modelId="{B6BB4673-AF11-4E78-9F16-A13E43CFC7FE}" type="presParOf" srcId="{1B3CFC02-EE32-45C2-98AE-7EACB98E7B1B}" destId="{C8146F40-9921-4C9B-BE5A-D661EB11E951}" srcOrd="0" destOrd="0" presId="urn:microsoft.com/office/officeart/2008/layout/HorizontalMultiLevelHierarchy"/>
    <dgm:cxn modelId="{4E02086A-C16E-4EC1-9467-BA909A7C5B8F}" type="presParOf" srcId="{1B3CFC02-EE32-45C2-98AE-7EACB98E7B1B}" destId="{5E8C97C8-0400-4BB4-9297-26760199868E}" srcOrd="1" destOrd="0" presId="urn:microsoft.com/office/officeart/2008/layout/HorizontalMultiLevelHierarchy"/>
    <dgm:cxn modelId="{BB713D25-3CB5-40F1-B395-B53037A923B7}" type="presParOf" srcId="{5E8C97C8-0400-4BB4-9297-26760199868E}" destId="{477BC334-1FF4-41D7-A89E-07D0AEDA253C}" srcOrd="0" destOrd="0" presId="urn:microsoft.com/office/officeart/2008/layout/HorizontalMultiLevelHierarchy"/>
    <dgm:cxn modelId="{EF57DE9D-E65A-4B04-BB92-722E6A6BAB4A}" type="presParOf" srcId="{477BC334-1FF4-41D7-A89E-07D0AEDA253C}" destId="{F1E0CAE9-BAA1-4B47-9A24-3AE0469D6D2F}" srcOrd="0" destOrd="0" presId="urn:microsoft.com/office/officeart/2008/layout/HorizontalMultiLevelHierarchy"/>
    <dgm:cxn modelId="{F0419562-B7A5-4FB1-9F24-AD2B68E4E413}" type="presParOf" srcId="{5E8C97C8-0400-4BB4-9297-26760199868E}" destId="{9BCA99C7-BDB2-4D35-9457-D6B6FE945420}" srcOrd="1" destOrd="0" presId="urn:microsoft.com/office/officeart/2008/layout/HorizontalMultiLevelHierarchy"/>
    <dgm:cxn modelId="{A5B7AB78-70BD-405A-8199-27A1B2B0EE28}" type="presParOf" srcId="{9BCA99C7-BDB2-4D35-9457-D6B6FE945420}" destId="{30F993B0-D736-4F49-8A59-903A2CB742A1}" srcOrd="0" destOrd="0" presId="urn:microsoft.com/office/officeart/2008/layout/HorizontalMultiLevelHierarchy"/>
    <dgm:cxn modelId="{57A15482-64C6-432A-9C25-AE7665DD843C}" type="presParOf" srcId="{9BCA99C7-BDB2-4D35-9457-D6B6FE945420}" destId="{759B904D-B0BF-4DD7-8B32-A0148DE3AA7A}" srcOrd="1" destOrd="0" presId="urn:microsoft.com/office/officeart/2008/layout/HorizontalMultiLevelHierarchy"/>
    <dgm:cxn modelId="{6D2E55BE-DCB7-4BAE-9220-3FBC60BF3668}" type="presParOf" srcId="{759B904D-B0BF-4DD7-8B32-A0148DE3AA7A}" destId="{1920F77C-439A-4FCA-A3D7-A343EFC12B6A}" srcOrd="0" destOrd="0" presId="urn:microsoft.com/office/officeart/2008/layout/HorizontalMultiLevelHierarchy"/>
    <dgm:cxn modelId="{BBEF7545-56F1-4989-A4F3-6AB162927A66}" type="presParOf" srcId="{1920F77C-439A-4FCA-A3D7-A343EFC12B6A}" destId="{ACE1854B-F0DE-4432-A600-D0386843BE5B}" srcOrd="0" destOrd="0" presId="urn:microsoft.com/office/officeart/2008/layout/HorizontalMultiLevelHierarchy"/>
    <dgm:cxn modelId="{A696D0E8-A1BA-4D94-9F3F-F962501FAC34}" type="presParOf" srcId="{759B904D-B0BF-4DD7-8B32-A0148DE3AA7A}" destId="{026D62BA-9F9F-472B-8D68-F6AB7A646CE0}" srcOrd="1" destOrd="0" presId="urn:microsoft.com/office/officeart/2008/layout/HorizontalMultiLevelHierarchy"/>
    <dgm:cxn modelId="{796B282A-9BD3-4CE4-921A-88FBA6ED7CE6}" type="presParOf" srcId="{026D62BA-9F9F-472B-8D68-F6AB7A646CE0}" destId="{5A48FE02-AD41-42A4-931D-33775C2B6BDB}" srcOrd="0" destOrd="0" presId="urn:microsoft.com/office/officeart/2008/layout/HorizontalMultiLevelHierarchy"/>
    <dgm:cxn modelId="{C53D5154-2876-41B5-AC9D-5CD5E61262DC}" type="presParOf" srcId="{026D62BA-9F9F-472B-8D68-F6AB7A646CE0}" destId="{F88A299B-78D6-44C7-850D-E0C0F529D532}" srcOrd="1" destOrd="0" presId="urn:microsoft.com/office/officeart/2008/layout/HorizontalMultiLevelHierarchy"/>
    <dgm:cxn modelId="{CF7077C2-450D-40C4-BEFE-40E8D26671F1}" type="presParOf" srcId="{F88A299B-78D6-44C7-850D-E0C0F529D532}" destId="{FA4BDA0F-A525-40A3-8601-A153620BE34E}" srcOrd="0" destOrd="0" presId="urn:microsoft.com/office/officeart/2008/layout/HorizontalMultiLevelHierarchy"/>
    <dgm:cxn modelId="{B885A948-823D-49A4-AF01-734E366AD5B1}" type="presParOf" srcId="{FA4BDA0F-A525-40A3-8601-A153620BE34E}" destId="{4625708F-7AFC-4F4B-B4C2-5D5045CB3D56}" srcOrd="0" destOrd="0" presId="urn:microsoft.com/office/officeart/2008/layout/HorizontalMultiLevelHierarchy"/>
    <dgm:cxn modelId="{65C19D4F-AEED-4E09-A80C-EBCA2EA1009E}" type="presParOf" srcId="{F88A299B-78D6-44C7-850D-E0C0F529D532}" destId="{7B6ED3CF-2E5C-4E63-9755-E695B5615FEE}" srcOrd="1" destOrd="0" presId="urn:microsoft.com/office/officeart/2008/layout/HorizontalMultiLevelHierarchy"/>
    <dgm:cxn modelId="{7006491B-F9B2-41AD-BDFE-BA143ADDCEC0}" type="presParOf" srcId="{7B6ED3CF-2E5C-4E63-9755-E695B5615FEE}" destId="{6F2D00F8-B1E8-48CE-B290-2C41A4742133}" srcOrd="0" destOrd="0" presId="urn:microsoft.com/office/officeart/2008/layout/HorizontalMultiLevelHierarchy"/>
    <dgm:cxn modelId="{D0C06AC8-5CC1-4939-9FB1-E0694A0F112A}" type="presParOf" srcId="{7B6ED3CF-2E5C-4E63-9755-E695B5615FEE}" destId="{C02C6310-E9E2-4A37-8673-16BF454B6C39}" srcOrd="1" destOrd="0" presId="urn:microsoft.com/office/officeart/2008/layout/HorizontalMultiLevelHierarchy"/>
    <dgm:cxn modelId="{22B3150D-1B90-4619-8777-AFA9F2F44913}" type="presParOf" srcId="{C02C6310-E9E2-4A37-8673-16BF454B6C39}" destId="{575482C2-705C-48BA-85FC-8A08448B1993}" srcOrd="0" destOrd="0" presId="urn:microsoft.com/office/officeart/2008/layout/HorizontalMultiLevelHierarchy"/>
    <dgm:cxn modelId="{7355C792-0B3A-4E4D-B1D5-0616F7ED9CF6}" type="presParOf" srcId="{575482C2-705C-48BA-85FC-8A08448B1993}" destId="{1F602E32-050C-424C-9ADA-BF829E3ED20E}" srcOrd="0" destOrd="0" presId="urn:microsoft.com/office/officeart/2008/layout/HorizontalMultiLevelHierarchy"/>
    <dgm:cxn modelId="{D122BB96-3A81-4D60-936B-4A9D34CBE826}" type="presParOf" srcId="{C02C6310-E9E2-4A37-8673-16BF454B6C39}" destId="{40F1BAFC-A972-424D-92CC-561F2212394D}" srcOrd="1" destOrd="0" presId="urn:microsoft.com/office/officeart/2008/layout/HorizontalMultiLevelHierarchy"/>
    <dgm:cxn modelId="{AE2FF9A3-CE29-41FB-BBCD-847D812074ED}" type="presParOf" srcId="{40F1BAFC-A972-424D-92CC-561F2212394D}" destId="{E30E82E9-0F5F-46E8-BEB8-B848870C4F0E}" srcOrd="0" destOrd="0" presId="urn:microsoft.com/office/officeart/2008/layout/HorizontalMultiLevelHierarchy"/>
    <dgm:cxn modelId="{8C2FF797-80D7-4533-AE06-506830248A81}" type="presParOf" srcId="{40F1BAFC-A972-424D-92CC-561F2212394D}" destId="{BF23F6BF-614A-4E65-AD96-C0ABD50C9070}" srcOrd="1" destOrd="0" presId="urn:microsoft.com/office/officeart/2008/layout/HorizontalMultiLevelHierarchy"/>
    <dgm:cxn modelId="{4B600C4B-4701-43E3-9C94-9864B0479669}" type="presParOf" srcId="{BF23F6BF-614A-4E65-AD96-C0ABD50C9070}" destId="{1DAC61A4-89C3-4B9F-8116-12EF17D0C851}" srcOrd="0" destOrd="0" presId="urn:microsoft.com/office/officeart/2008/layout/HorizontalMultiLevelHierarchy"/>
    <dgm:cxn modelId="{0DC5A626-5809-43A5-9353-135F88AEC543}" type="presParOf" srcId="{1DAC61A4-89C3-4B9F-8116-12EF17D0C851}" destId="{96550836-9A1F-421B-9C52-A12066458CA0}" srcOrd="0" destOrd="0" presId="urn:microsoft.com/office/officeart/2008/layout/HorizontalMultiLevelHierarchy"/>
    <dgm:cxn modelId="{3055EAB3-B61F-4F77-8FDC-174B1513FC40}" type="presParOf" srcId="{BF23F6BF-614A-4E65-AD96-C0ABD50C9070}" destId="{0B1D6513-F662-4A6E-80DE-EFE80248E555}" srcOrd="1" destOrd="0" presId="urn:microsoft.com/office/officeart/2008/layout/HorizontalMultiLevelHierarchy"/>
    <dgm:cxn modelId="{AD5AD4BB-92FE-4955-9073-D38F64922F10}" type="presParOf" srcId="{0B1D6513-F662-4A6E-80DE-EFE80248E555}" destId="{61B7479C-28D7-416D-B9D3-3A0C4DC6009D}" srcOrd="0" destOrd="0" presId="urn:microsoft.com/office/officeart/2008/layout/HorizontalMultiLevelHierarchy"/>
    <dgm:cxn modelId="{3597B7FC-6CF3-47F6-BB7D-40792F6592EC}" type="presParOf" srcId="{0B1D6513-F662-4A6E-80DE-EFE80248E555}" destId="{0AE6A84C-D194-405D-9A8D-8D62227A712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699CD2-19FD-470B-AFD1-6679A2ABE506}" type="datetimeFigureOut">
              <a:rPr lang="en-US" smtClean="0"/>
              <a:t>6/2/2016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3CF68D-3854-4997-BD48-B8F3B7E8C463}" type="slidenum">
              <a:rPr lang="en-US" smtClean="0"/>
              <a:t>‹#›</a:t>
            </a:fld>
            <a:endParaRPr lang="en-US"/>
          </a:p>
        </p:txBody>
      </p:sp>
    </p:spTree>
    <p:extLst>
      <p:ext uri="{BB962C8B-B14F-4D97-AF65-F5344CB8AC3E}">
        <p14:creationId xmlns:p14="http://schemas.microsoft.com/office/powerpoint/2010/main" val="398880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4</a:t>
            </a:fld>
            <a:endParaRPr lang="en-US" altLang="en-US"/>
          </a:p>
        </p:txBody>
      </p:sp>
    </p:spTree>
    <p:extLst>
      <p:ext uri="{BB962C8B-B14F-4D97-AF65-F5344CB8AC3E}">
        <p14:creationId xmlns:p14="http://schemas.microsoft.com/office/powerpoint/2010/main" val="1984768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Functionality</a:t>
            </a:r>
          </a:p>
          <a:p>
            <a:pPr marL="336488" indent="-336488">
              <a:buFont typeface="Arial" panose="020B0604020202020204" pitchFamily="34" charset="0"/>
              <a:buChar char="•"/>
            </a:pPr>
            <a:r>
              <a:rPr lang="en-US" dirty="0" smtClean="0"/>
              <a:t>Employee ability to </a:t>
            </a:r>
            <a:r>
              <a:rPr lang="en-US" dirty="0" smtClean="0">
                <a:solidFill>
                  <a:srgbClr val="176238"/>
                </a:solidFill>
              </a:rPr>
              <a:t>enter their own time on-line</a:t>
            </a:r>
          </a:p>
          <a:p>
            <a:pPr marL="336488" indent="-336488">
              <a:buFont typeface="Arial" panose="020B0604020202020204" pitchFamily="34" charset="0"/>
              <a:buChar char="•"/>
            </a:pPr>
            <a:r>
              <a:rPr lang="en-US" dirty="0" smtClean="0">
                <a:solidFill>
                  <a:srgbClr val="176238"/>
                </a:solidFill>
              </a:rPr>
              <a:t>Online approval with workflow notification </a:t>
            </a:r>
            <a:r>
              <a:rPr lang="en-US" dirty="0" smtClean="0"/>
              <a:t>to advise Approvers that time is ready for approval</a:t>
            </a:r>
          </a:p>
          <a:p>
            <a:pPr marL="336488" indent="-336488">
              <a:buFont typeface="Arial" panose="020B0604020202020204" pitchFamily="34" charset="0"/>
              <a:buChar char="•"/>
            </a:pPr>
            <a:r>
              <a:rPr lang="en-US" dirty="0" smtClean="0"/>
              <a:t>Access to </a:t>
            </a:r>
            <a:r>
              <a:rPr lang="en-US" dirty="0" smtClean="0">
                <a:solidFill>
                  <a:srgbClr val="176238"/>
                </a:solidFill>
              </a:rPr>
              <a:t>online views or queries </a:t>
            </a:r>
            <a:r>
              <a:rPr lang="en-US" dirty="0" smtClean="0"/>
              <a:t>of time reports</a:t>
            </a:r>
          </a:p>
          <a:p>
            <a:pPr marL="336488" indent="-336488">
              <a:buFont typeface="Arial" panose="020B0604020202020204" pitchFamily="34" charset="0"/>
              <a:buChar char="•"/>
            </a:pPr>
            <a:r>
              <a:rPr lang="en-US" dirty="0" smtClean="0"/>
              <a:t>Time &amp; </a:t>
            </a:r>
            <a:r>
              <a:rPr lang="en-US" dirty="0" err="1" smtClean="0"/>
              <a:t>Labour</a:t>
            </a:r>
            <a:r>
              <a:rPr lang="en-US" dirty="0" smtClean="0"/>
              <a:t> </a:t>
            </a:r>
            <a:r>
              <a:rPr lang="en-US" dirty="0" smtClean="0">
                <a:solidFill>
                  <a:srgbClr val="176238"/>
                </a:solidFill>
              </a:rPr>
              <a:t>WorkCentre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D3CF68D-3854-4997-BD48-B8F3B7E8C463}" type="slidenum">
              <a:rPr lang="en-US" smtClean="0"/>
              <a:t>20</a:t>
            </a:fld>
            <a:endParaRPr lang="en-US"/>
          </a:p>
        </p:txBody>
      </p:sp>
    </p:spTree>
    <p:extLst>
      <p:ext uri="{BB962C8B-B14F-4D97-AF65-F5344CB8AC3E}">
        <p14:creationId xmlns:p14="http://schemas.microsoft.com/office/powerpoint/2010/main" val="403512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5">
              <a:defRPr/>
            </a:pPr>
            <a:r>
              <a:rPr lang="en-US" dirty="0" smtClean="0"/>
              <a:t>Employees with multiple jobs</a:t>
            </a:r>
            <a:r>
              <a:rPr lang="en-US" baseline="0" dirty="0" smtClean="0"/>
              <a:t> will be able to select the job that they are entering time for.</a:t>
            </a:r>
            <a:endParaRPr lang="en-US" dirty="0" smtClean="0"/>
          </a:p>
          <a:p>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21</a:t>
            </a:fld>
            <a:endParaRPr lang="en-US" altLang="en-US"/>
          </a:p>
        </p:txBody>
      </p:sp>
    </p:spTree>
    <p:extLst>
      <p:ext uri="{BB962C8B-B14F-4D97-AF65-F5344CB8AC3E}">
        <p14:creationId xmlns:p14="http://schemas.microsoft.com/office/powerpoint/2010/main" val="3570455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employee time</a:t>
            </a:r>
            <a:r>
              <a:rPr lang="en-US" baseline="0" dirty="0" smtClean="0"/>
              <a:t> sheet comes up the employee can choose the view time for the entire pay period (calendar period), a one week period, or for a single day.  Calendar period is the default setting.</a:t>
            </a:r>
          </a:p>
          <a:p>
            <a:endParaRPr lang="en-US" baseline="0" dirty="0" smtClean="0"/>
          </a:p>
          <a:p>
            <a:r>
              <a:rPr lang="en-US" baseline="0" dirty="0" smtClean="0"/>
              <a:t>Employee’s can enter comments specific to daily time entry.</a:t>
            </a:r>
            <a:endParaRPr lang="en-US" dirty="0" smtClean="0"/>
          </a:p>
          <a:p>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22</a:t>
            </a:fld>
            <a:endParaRPr lang="en-US" altLang="en-US"/>
          </a:p>
        </p:txBody>
      </p:sp>
    </p:spTree>
    <p:extLst>
      <p:ext uri="{BB962C8B-B14F-4D97-AF65-F5344CB8AC3E}">
        <p14:creationId xmlns:p14="http://schemas.microsoft.com/office/powerpoint/2010/main" val="3305825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 by week</a:t>
            </a:r>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23</a:t>
            </a:fld>
            <a:endParaRPr lang="en-US" altLang="en-US"/>
          </a:p>
        </p:txBody>
      </p:sp>
    </p:spTree>
    <p:extLst>
      <p:ext uri="{BB962C8B-B14F-4D97-AF65-F5344CB8AC3E}">
        <p14:creationId xmlns:p14="http://schemas.microsoft.com/office/powerpoint/2010/main" val="247462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Employees will be</a:t>
            </a:r>
            <a:r>
              <a:rPr lang="en-US" baseline="0" dirty="0" smtClean="0"/>
              <a:t> able to view balances and time taken for compensatory time and vacation leave.</a:t>
            </a:r>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24</a:t>
            </a:fld>
            <a:endParaRPr lang="en-US" altLang="en-US"/>
          </a:p>
        </p:txBody>
      </p:sp>
    </p:spTree>
    <p:extLst>
      <p:ext uri="{BB962C8B-B14F-4D97-AF65-F5344CB8AC3E}">
        <p14:creationId xmlns:p14="http://schemas.microsoft.com/office/powerpoint/2010/main" val="3924391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Employees will be</a:t>
            </a:r>
            <a:r>
              <a:rPr lang="en-US" baseline="0" dirty="0" smtClean="0"/>
              <a:t> able to view balances and time taken for compensatory time and vacation leave.</a:t>
            </a:r>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25</a:t>
            </a:fld>
            <a:endParaRPr lang="en-US" altLang="en-US"/>
          </a:p>
        </p:txBody>
      </p:sp>
    </p:spTree>
    <p:extLst>
      <p:ext uri="{BB962C8B-B14F-4D97-AF65-F5344CB8AC3E}">
        <p14:creationId xmlns:p14="http://schemas.microsoft.com/office/powerpoint/2010/main" val="1150339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Workflow notification will advise approvers that time is waiting for approval.  </a:t>
            </a:r>
            <a:endParaRPr lang="en-US" dirty="0" smtClean="0"/>
          </a:p>
          <a:p>
            <a:r>
              <a:rPr lang="en-US" dirty="0" smtClean="0"/>
              <a:t>Time approvers will have access to a</a:t>
            </a:r>
            <a:r>
              <a:rPr lang="en-US" baseline="0" dirty="0" smtClean="0"/>
              <a:t> Time and </a:t>
            </a:r>
            <a:r>
              <a:rPr lang="en-US" baseline="0" dirty="0" err="1" smtClean="0"/>
              <a:t>Labour</a:t>
            </a:r>
            <a:r>
              <a:rPr lang="en-US" baseline="0" dirty="0" smtClean="0"/>
              <a:t> </a:t>
            </a:r>
            <a:r>
              <a:rPr lang="en-US" baseline="0" dirty="0" err="1" smtClean="0"/>
              <a:t>WorkCenter</a:t>
            </a:r>
            <a:r>
              <a:rPr lang="en-US" baseline="0" dirty="0" smtClean="0"/>
              <a:t> to provide access to time that is waiting for approval, alerts that have been generated, and reports that they can run to review time related information for their employees.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27</a:t>
            </a:fld>
            <a:endParaRPr lang="en-US" altLang="en-US"/>
          </a:p>
        </p:txBody>
      </p:sp>
    </p:spTree>
    <p:extLst>
      <p:ext uri="{BB962C8B-B14F-4D97-AF65-F5344CB8AC3E}">
        <p14:creationId xmlns:p14="http://schemas.microsoft.com/office/powerpoint/2010/main" val="2837981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Approvers</a:t>
            </a:r>
            <a:r>
              <a:rPr lang="en-US" baseline="0" dirty="0" smtClean="0"/>
              <a:t> will see a summary of the time that is awaiting approval and can drill down to the details.  They can choose the approve, deny or pushback the time at the summary level or when they drill down to the specific detail.</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28</a:t>
            </a:fld>
            <a:endParaRPr lang="en-US" altLang="en-US"/>
          </a:p>
        </p:txBody>
      </p:sp>
    </p:spTree>
    <p:extLst>
      <p:ext uri="{BB962C8B-B14F-4D97-AF65-F5344CB8AC3E}">
        <p14:creationId xmlns:p14="http://schemas.microsoft.com/office/powerpoint/2010/main" val="2932650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drilling down to the detail,</a:t>
            </a:r>
            <a:r>
              <a:rPr lang="en-US" baseline="0" dirty="0" smtClean="0"/>
              <a:t> the approver will be able adjust reported time and see employee comments or add their own.  There is discussion about the use of Deny. Potential of inactivating this option.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29</a:t>
            </a:fld>
            <a:endParaRPr lang="en-US" altLang="en-US"/>
          </a:p>
        </p:txBody>
      </p:sp>
    </p:spTree>
    <p:extLst>
      <p:ext uri="{BB962C8B-B14F-4D97-AF65-F5344CB8AC3E}">
        <p14:creationId xmlns:p14="http://schemas.microsoft.com/office/powerpoint/2010/main" val="218243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smtClean="0"/>
              <a:t>If the approver is adjusting reported</a:t>
            </a:r>
            <a:r>
              <a:rPr lang="en-US" baseline="0" dirty="0" smtClean="0"/>
              <a:t> time, they will see the same time sheet that employees see.</a:t>
            </a:r>
            <a:endParaRPr lang="en-US" dirty="0" smtClean="0"/>
          </a:p>
          <a:p>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30</a:t>
            </a:fld>
            <a:endParaRPr lang="en-US" altLang="en-US"/>
          </a:p>
        </p:txBody>
      </p:sp>
    </p:spTree>
    <p:extLst>
      <p:ext uri="{BB962C8B-B14F-4D97-AF65-F5344CB8AC3E}">
        <p14:creationId xmlns:p14="http://schemas.microsoft.com/office/powerpoint/2010/main" val="182221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5</a:t>
            </a:fld>
            <a:endParaRPr lang="en-US" altLang="en-US"/>
          </a:p>
        </p:txBody>
      </p:sp>
    </p:spTree>
    <p:extLst>
      <p:ext uri="{BB962C8B-B14F-4D97-AF65-F5344CB8AC3E}">
        <p14:creationId xmlns:p14="http://schemas.microsoft.com/office/powerpoint/2010/main" val="3526989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a:t>
            </a:r>
            <a:r>
              <a:rPr lang="en-US" baseline="0" dirty="0" smtClean="0"/>
              <a:t> </a:t>
            </a:r>
            <a:r>
              <a:rPr lang="en-US" dirty="0" smtClean="0"/>
              <a:t>runs in “edit” mode during pay </a:t>
            </a:r>
            <a:r>
              <a:rPr lang="en-US" dirty="0" err="1" smtClean="0"/>
              <a:t>calc</a:t>
            </a:r>
            <a:r>
              <a:rPr lang="en-US" dirty="0" smtClean="0"/>
              <a:t> cycle – budget owner gets</a:t>
            </a:r>
            <a:r>
              <a:rPr lang="en-US" baseline="0" dirty="0" smtClean="0"/>
              <a:t> notification that something is about to go into suspense</a:t>
            </a:r>
          </a:p>
          <a:p>
            <a:r>
              <a:rPr lang="en-US" baseline="0" dirty="0" smtClean="0"/>
              <a:t>Receives notification every day that pay </a:t>
            </a:r>
            <a:r>
              <a:rPr lang="en-US" baseline="0" dirty="0" err="1" smtClean="0"/>
              <a:t>calc</a:t>
            </a:r>
            <a:r>
              <a:rPr lang="en-US" baseline="0" dirty="0" smtClean="0"/>
              <a:t> runs until the issue is resolved</a:t>
            </a:r>
          </a:p>
          <a:p>
            <a:endParaRPr lang="en-US" baseline="0" dirty="0" smtClean="0"/>
          </a:p>
          <a:p>
            <a:r>
              <a:rPr lang="en-US" baseline="0" dirty="0" smtClean="0"/>
              <a:t>When pay confirm is run, suspense is run in “final” mode – Department must determine what to do with it</a:t>
            </a:r>
          </a:p>
          <a:p>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31</a:t>
            </a:fld>
            <a:endParaRPr lang="en-US" altLang="en-US"/>
          </a:p>
        </p:txBody>
      </p:sp>
    </p:spTree>
    <p:extLst>
      <p:ext uri="{BB962C8B-B14F-4D97-AF65-F5344CB8AC3E}">
        <p14:creationId xmlns:p14="http://schemas.microsoft.com/office/powerpoint/2010/main" val="1406541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a:t>Department will receive this e-mail.  When you click on the link it will take you to the following page.</a:t>
            </a:r>
          </a:p>
          <a:p>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32</a:t>
            </a:fld>
            <a:endParaRPr lang="en-US" altLang="en-US"/>
          </a:p>
        </p:txBody>
      </p:sp>
    </p:spTree>
    <p:extLst>
      <p:ext uri="{BB962C8B-B14F-4D97-AF65-F5344CB8AC3E}">
        <p14:creationId xmlns:p14="http://schemas.microsoft.com/office/powerpoint/2010/main" val="2910237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a:t>Enter the department ID indicated in the subject line of the e-mail.  Click on search and it will bring you to the transactions that are in suspense.  In this case, there is only one.  If there were several for the same department, the search results would show the list and you would select the specific transaction you want to review.</a:t>
            </a:r>
          </a:p>
          <a:p>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33</a:t>
            </a:fld>
            <a:endParaRPr lang="en-US" altLang="en-US"/>
          </a:p>
        </p:txBody>
      </p:sp>
    </p:spTree>
    <p:extLst>
      <p:ext uri="{BB962C8B-B14F-4D97-AF65-F5344CB8AC3E}">
        <p14:creationId xmlns:p14="http://schemas.microsoft.com/office/powerpoint/2010/main" val="2636701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had multiple errors, this is what the</a:t>
            </a:r>
            <a:r>
              <a:rPr lang="en-US" baseline="0" dirty="0" smtClean="0"/>
              <a:t> page would look like.</a:t>
            </a:r>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35</a:t>
            </a:fld>
            <a:endParaRPr lang="en-US" altLang="en-US"/>
          </a:p>
        </p:txBody>
      </p:sp>
    </p:spTree>
    <p:extLst>
      <p:ext uri="{BB962C8B-B14F-4D97-AF65-F5344CB8AC3E}">
        <p14:creationId xmlns:p14="http://schemas.microsoft.com/office/powerpoint/2010/main" val="2410324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 GL Funding can be used to proactively</a:t>
            </a:r>
            <a:r>
              <a:rPr lang="en-US" baseline="0" dirty="0" smtClean="0"/>
              <a:t> look at who is being charged where – e.g., plan ahead if project is about to expire</a:t>
            </a:r>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36</a:t>
            </a:fld>
            <a:endParaRPr lang="en-US" altLang="en-US"/>
          </a:p>
        </p:txBody>
      </p:sp>
    </p:spTree>
    <p:extLst>
      <p:ext uri="{BB962C8B-B14F-4D97-AF65-F5344CB8AC3E}">
        <p14:creationId xmlns:p14="http://schemas.microsoft.com/office/powerpoint/2010/main" val="2457508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799"/>
          </a:xfrm>
          <a:prstGeom prst="rect">
            <a:avLst/>
          </a:prstGeom>
          <a:noFill/>
          <a:ln>
            <a:noFill/>
          </a:ln>
        </p:spPr>
        <p:txBody>
          <a:bodyPr lIns="82257" tIns="82257" rIns="82257" bIns="82257" anchor="t" anchorCtr="0">
            <a:noAutofit/>
          </a:bodyPr>
          <a:lstStyle/>
          <a:p>
            <a:pPr>
              <a:spcBef>
                <a:spcPts val="0"/>
              </a:spcBef>
              <a:buSzPct val="25000"/>
            </a:pPr>
            <a:endParaRPr lang="en-US" sz="1300" dirty="0">
              <a:solidFill>
                <a:srgbClr val="000000"/>
              </a:solidFill>
            </a:endParaRPr>
          </a:p>
        </p:txBody>
      </p:sp>
    </p:spTree>
    <p:extLst>
      <p:ext uri="{BB962C8B-B14F-4D97-AF65-F5344CB8AC3E}">
        <p14:creationId xmlns:p14="http://schemas.microsoft.com/office/powerpoint/2010/main" val="245244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8</a:t>
            </a:fld>
            <a:endParaRPr lang="en-US" altLang="en-US"/>
          </a:p>
        </p:txBody>
      </p:sp>
    </p:spTree>
    <p:extLst>
      <p:ext uri="{BB962C8B-B14F-4D97-AF65-F5344CB8AC3E}">
        <p14:creationId xmlns:p14="http://schemas.microsoft.com/office/powerpoint/2010/main" val="220909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10</a:t>
            </a:fld>
            <a:endParaRPr lang="en-US" altLang="en-US"/>
          </a:p>
        </p:txBody>
      </p:sp>
    </p:spTree>
    <p:extLst>
      <p:ext uri="{BB962C8B-B14F-4D97-AF65-F5344CB8AC3E}">
        <p14:creationId xmlns:p14="http://schemas.microsoft.com/office/powerpoint/2010/main" val="268462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11</a:t>
            </a:fld>
            <a:endParaRPr lang="en-US" altLang="en-US"/>
          </a:p>
        </p:txBody>
      </p:sp>
    </p:spTree>
    <p:extLst>
      <p:ext uri="{BB962C8B-B14F-4D97-AF65-F5344CB8AC3E}">
        <p14:creationId xmlns:p14="http://schemas.microsoft.com/office/powerpoint/2010/main" val="6007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sz="1200" dirty="0" smtClean="0">
              <a:latin typeface="Calibri" pitchFamily="34" charset="0"/>
            </a:endParaRPr>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12</a:t>
            </a:fld>
            <a:endParaRPr lang="en-US" altLang="en-US"/>
          </a:p>
        </p:txBody>
      </p:sp>
    </p:spTree>
    <p:extLst>
      <p:ext uri="{BB962C8B-B14F-4D97-AF65-F5344CB8AC3E}">
        <p14:creationId xmlns:p14="http://schemas.microsoft.com/office/powerpoint/2010/main" val="1968151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13</a:t>
            </a:fld>
            <a:endParaRPr lang="en-US" altLang="en-US"/>
          </a:p>
        </p:txBody>
      </p:sp>
    </p:spTree>
    <p:extLst>
      <p:ext uri="{BB962C8B-B14F-4D97-AF65-F5344CB8AC3E}">
        <p14:creationId xmlns:p14="http://schemas.microsoft.com/office/powerpoint/2010/main" val="231875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D3CF68D-3854-4997-BD48-B8F3B7E8C463}" type="slidenum">
              <a:rPr lang="en-US" smtClean="0"/>
              <a:t>15</a:t>
            </a:fld>
            <a:endParaRPr lang="en-US"/>
          </a:p>
        </p:txBody>
      </p:sp>
    </p:spTree>
    <p:extLst>
      <p:ext uri="{BB962C8B-B14F-4D97-AF65-F5344CB8AC3E}">
        <p14:creationId xmlns:p14="http://schemas.microsoft.com/office/powerpoint/2010/main" val="42559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33ADE4-67CD-4FF5-9013-674A94C888A4}" type="slidenum">
              <a:rPr lang="en-US" altLang="en-US" smtClean="0"/>
              <a:pPr/>
              <a:t>17</a:t>
            </a:fld>
            <a:endParaRPr lang="en-US" altLang="en-US"/>
          </a:p>
        </p:txBody>
      </p:sp>
    </p:spTree>
    <p:extLst>
      <p:ext uri="{BB962C8B-B14F-4D97-AF65-F5344CB8AC3E}">
        <p14:creationId xmlns:p14="http://schemas.microsoft.com/office/powerpoint/2010/main" val="248885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371600"/>
            <a:ext cx="7635240" cy="3127375"/>
          </a:xfrm>
        </p:spPr>
        <p:txBody>
          <a:bodyPr anchor="b"/>
          <a:lstStyle>
            <a:lvl1pPr>
              <a:defRPr sz="48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4864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Slide Number Placeholder 8"/>
          <p:cNvSpPr>
            <a:spLocks noGrp="1"/>
          </p:cNvSpPr>
          <p:nvPr>
            <p:ph type="sldNum" sz="quarter" idx="12"/>
          </p:nvPr>
        </p:nvSpPr>
        <p:spPr/>
        <p:txBody>
          <a:bodyPr/>
          <a:lstStyle/>
          <a:p>
            <a:fld id="{6BEC18A0-D81B-4928-BDBE-57522E60FA40}" type="slidenum">
              <a:rPr lang="en-US" smtClean="0"/>
              <a:t>‹#›</a:t>
            </a:fld>
            <a:endParaRPr lang="en-US"/>
          </a:p>
        </p:txBody>
      </p:sp>
      <p:sp>
        <p:nvSpPr>
          <p:cNvPr id="4" name="TextBox 3"/>
          <p:cNvSpPr txBox="1"/>
          <p:nvPr userDrawn="1"/>
        </p:nvSpPr>
        <p:spPr>
          <a:xfrm>
            <a:off x="3581400" y="936171"/>
            <a:ext cx="4695966" cy="369332"/>
          </a:xfrm>
          <a:prstGeom prst="rect">
            <a:avLst/>
          </a:prstGeom>
          <a:noFill/>
        </p:spPr>
        <p:txBody>
          <a:bodyPr wrap="square" rtlCol="0">
            <a:spAutoFit/>
          </a:bodyPr>
          <a:lstStyle/>
          <a:p>
            <a:pPr algn="r"/>
            <a:r>
              <a:rPr lang="en-US" b="0" smtClean="0">
                <a:solidFill>
                  <a:schemeClr val="tx2"/>
                </a:solidFill>
                <a:latin typeface="+mj-lt"/>
              </a:rPr>
              <a:t>“</a:t>
            </a:r>
            <a:r>
              <a:rPr lang="en-US" b="0" i="1" smtClean="0">
                <a:solidFill>
                  <a:schemeClr val="tx2"/>
                </a:solidFill>
                <a:latin typeface="+mj-lt"/>
              </a:rPr>
              <a:t>Are we ready? – Tri-Council</a:t>
            </a:r>
            <a:r>
              <a:rPr lang="en-US" b="0" i="1" baseline="0" smtClean="0">
                <a:solidFill>
                  <a:schemeClr val="tx2"/>
                </a:solidFill>
                <a:latin typeface="+mj-lt"/>
              </a:rPr>
              <a:t> Monitoring Visit</a:t>
            </a:r>
            <a:r>
              <a:rPr lang="en-US" b="0" baseline="0" smtClean="0">
                <a:solidFill>
                  <a:schemeClr val="tx2"/>
                </a:solidFill>
                <a:latin typeface="+mj-lt"/>
              </a:rPr>
              <a:t>”</a:t>
            </a:r>
            <a:endParaRPr lang="en-US" b="0">
              <a:solidFill>
                <a:schemeClr val="tx2"/>
              </a:solidFill>
              <a:latin typeface="+mj-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554480"/>
            <a:ext cx="786384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2"/>
          <p:cNvSpPr>
            <a:spLocks noGrp="1"/>
          </p:cNvSpPr>
          <p:nvPr>
            <p:ph type="title"/>
          </p:nvPr>
        </p:nvSpPr>
        <p:spPr>
          <a:xfrm>
            <a:off x="365760" y="228600"/>
            <a:ext cx="7863840" cy="1005840"/>
          </a:xfrm>
        </p:spPr>
        <p:txBody>
          <a:bodyPr/>
          <a:lstStyle>
            <a:lvl1pPr>
              <a:defRPr sz="3600"/>
            </a:lvl1pPr>
          </a:lstStyle>
          <a:p>
            <a:r>
              <a:rPr lang="en-US" smtClean="0"/>
              <a:t>Click to edit Master title style</a:t>
            </a:r>
            <a:endParaRPr lang="en-US" dirty="0"/>
          </a:p>
        </p:txBody>
      </p:sp>
      <p:sp>
        <p:nvSpPr>
          <p:cNvPr id="18" name="Slide Number Placeholder 17"/>
          <p:cNvSpPr>
            <a:spLocks noGrp="1"/>
          </p:cNvSpPr>
          <p:nvPr>
            <p:ph type="sldNum" sz="quarter" idx="12"/>
          </p:nvPr>
        </p:nvSpPr>
        <p:spPr/>
        <p:txBody>
          <a:bodyPr/>
          <a:lstStyle/>
          <a:p>
            <a:fld id="{6BEC18A0-D81B-4928-BDBE-57522E60FA4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3690937"/>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76" y="2057400"/>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BEC18A0-D81B-4928-BDBE-57522E60FA40}" type="slidenum">
              <a:rPr lang="en-US" smtClean="0"/>
              <a:t>‹#›</a:t>
            </a:fld>
            <a:endParaRPr lang="en-US"/>
          </a:p>
        </p:txBody>
      </p:sp>
      <p:sp>
        <p:nvSpPr>
          <p:cNvPr id="5" name="TextBox 4"/>
          <p:cNvSpPr txBox="1"/>
          <p:nvPr userDrawn="1"/>
        </p:nvSpPr>
        <p:spPr>
          <a:xfrm>
            <a:off x="609600" y="914400"/>
            <a:ext cx="4695966" cy="369332"/>
          </a:xfrm>
          <a:prstGeom prst="rect">
            <a:avLst/>
          </a:prstGeom>
          <a:noFill/>
        </p:spPr>
        <p:txBody>
          <a:bodyPr wrap="none" rtlCol="0">
            <a:spAutoFit/>
          </a:bodyPr>
          <a:lstStyle/>
          <a:p>
            <a:r>
              <a:rPr lang="en-US" b="0" smtClean="0">
                <a:solidFill>
                  <a:schemeClr val="tx2"/>
                </a:solidFill>
                <a:latin typeface="+mj-lt"/>
              </a:rPr>
              <a:t>“</a:t>
            </a:r>
            <a:r>
              <a:rPr lang="en-US" b="0" i="1" smtClean="0">
                <a:solidFill>
                  <a:schemeClr val="tx2"/>
                </a:solidFill>
                <a:latin typeface="+mj-lt"/>
              </a:rPr>
              <a:t>Are we ready? – Tri-Council</a:t>
            </a:r>
            <a:r>
              <a:rPr lang="en-US" b="0" i="1" baseline="0" smtClean="0">
                <a:solidFill>
                  <a:schemeClr val="tx2"/>
                </a:solidFill>
                <a:latin typeface="+mj-lt"/>
              </a:rPr>
              <a:t> Monitoring Visit</a:t>
            </a:r>
            <a:r>
              <a:rPr lang="en-US" b="0" baseline="0" smtClean="0">
                <a:solidFill>
                  <a:schemeClr val="tx2"/>
                </a:solidFill>
                <a:latin typeface="+mj-lt"/>
              </a:rPr>
              <a:t>”</a:t>
            </a:r>
            <a:endParaRPr lang="en-US" b="0">
              <a:solidFill>
                <a:schemeClr val="tx2"/>
              </a:solidFill>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sz="half" idx="1"/>
          </p:nvPr>
        </p:nvSpPr>
        <p:spPr>
          <a:xfrm>
            <a:off x="365760" y="1536192"/>
            <a:ext cx="3749040" cy="4590288"/>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80560" y="1536192"/>
            <a:ext cx="3749040" cy="4590288"/>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EC18A0-D81B-4928-BDBE-57522E60FA4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365760" y="1535113"/>
            <a:ext cx="3749040" cy="639762"/>
          </a:xfrm>
          <a:ln>
            <a:solidFill>
              <a:schemeClr val="accent1">
                <a:shade val="50000"/>
              </a:schemeClr>
            </a:solidFill>
          </a:ln>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2174875"/>
            <a:ext cx="374904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80560" y="1535113"/>
            <a:ext cx="3749040" cy="639762"/>
          </a:xfrm>
          <a:ln>
            <a:solidFill>
              <a:schemeClr val="accent1">
                <a:shade val="50000"/>
              </a:schemeClr>
            </a:solidFill>
          </a:ln>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80560" y="2174875"/>
            <a:ext cx="374904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6BEC18A0-D81B-4928-BDBE-57522E60FA4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EC18A0-D81B-4928-BDBE-57522E60FA4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EC18A0-D81B-4928-BDBE-57522E60FA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02">
    <p:spTree>
      <p:nvGrpSpPr>
        <p:cNvPr id="1" name=""/>
        <p:cNvGrpSpPr/>
        <p:nvPr/>
      </p:nvGrpSpPr>
      <p:grpSpPr>
        <a:xfrm>
          <a:off x="0" y="0"/>
          <a:ext cx="0" cy="0"/>
          <a:chOff x="0" y="0"/>
          <a:chExt cx="0" cy="0"/>
        </a:xfrm>
      </p:grpSpPr>
      <p:pic>
        <p:nvPicPr>
          <p:cNvPr id="4" name="Picture 2" descr="TrkB-PPT-V1-Green-H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UA-COLOUR-REVERS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3" y="265113"/>
            <a:ext cx="15700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6"/>
          </p:nvPr>
        </p:nvSpPr>
        <p:spPr>
          <a:xfrm>
            <a:off x="814388" y="1608667"/>
            <a:ext cx="7562850" cy="4664363"/>
          </a:xfrm>
          <a:prstGeom prst="rect">
            <a:avLst/>
          </a:prstGeom>
        </p:spPr>
        <p:txBody>
          <a:bodyPr vert="horz"/>
          <a:lstStyle>
            <a:lvl1pPr marL="0" indent="0">
              <a:spcBef>
                <a:spcPts val="1200"/>
              </a:spcBef>
              <a:spcAft>
                <a:spcPts val="600"/>
              </a:spcAft>
              <a:buNone/>
              <a:tabLst>
                <a:tab pos="230188" algn="l"/>
              </a:tabLst>
              <a:defRPr sz="2400" b="1"/>
            </a:lvl1pPr>
            <a:lvl2pPr marL="3175" indent="0">
              <a:spcBef>
                <a:spcPts val="0"/>
              </a:spcBef>
              <a:spcAft>
                <a:spcPts val="1200"/>
              </a:spcAft>
              <a:buNone/>
              <a:defRPr sz="1800" b="1"/>
            </a:lvl2pPr>
            <a:lvl3pPr marL="228600" indent="-228600">
              <a:defRPr sz="1800"/>
            </a:lvl3pPr>
            <a:lvl4pPr marL="514350" indent="-230188">
              <a:buFont typeface="Lucida Grande"/>
              <a:buChar char="-"/>
              <a:tabLst/>
              <a:defRPr sz="1800"/>
            </a:lvl4pPr>
            <a:lvl5pPr marL="747713" indent="-228600">
              <a:buFont typeface="Lucida Grande"/>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a:xfrm>
            <a:off x="2432242" y="340903"/>
            <a:ext cx="6387748" cy="307777"/>
          </a:xfrm>
          <a:prstGeom prst="rect">
            <a:avLst/>
          </a:prstGeom>
        </p:spPr>
        <p:txBody>
          <a:bodyPr vert="horz"/>
          <a:lstStyle>
            <a:lvl1pPr algn="r">
              <a:defRPr sz="1800"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3739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228600"/>
            <a:ext cx="786384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 y="1554480"/>
            <a:ext cx="786384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682954"/>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827734"/>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BEC18A0-D81B-4928-BDBE-57522E60FA40}" type="slidenum">
              <a:rPr lang="en-US" smtClean="0"/>
              <a:t>‹#›</a:t>
            </a:fld>
            <a:endParaRPr lang="en-US" dirty="0"/>
          </a:p>
        </p:txBody>
      </p:sp>
      <p:sp>
        <p:nvSpPr>
          <p:cNvPr id="9" name="TextBox 8"/>
          <p:cNvSpPr txBox="1"/>
          <p:nvPr/>
        </p:nvSpPr>
        <p:spPr>
          <a:xfrm>
            <a:off x="8549640" y="228600"/>
            <a:ext cx="461665" cy="5334000"/>
          </a:xfrm>
          <a:prstGeom prst="rect">
            <a:avLst/>
          </a:prstGeom>
          <a:noFill/>
        </p:spPr>
        <p:txBody>
          <a:bodyPr vert="vert270" wrap="square" rtlCol="0">
            <a:spAutoFit/>
          </a:bodyPr>
          <a:lstStyle/>
          <a:p>
            <a:pPr algn="ctr"/>
            <a:r>
              <a:rPr lang="en-US" b="1" smtClean="0">
                <a:solidFill>
                  <a:schemeClr val="bg1"/>
                </a:solidFill>
              </a:rPr>
              <a:t>“Are</a:t>
            </a:r>
            <a:r>
              <a:rPr lang="en-US" b="1" baseline="0" smtClean="0">
                <a:solidFill>
                  <a:schemeClr val="bg1"/>
                </a:solidFill>
              </a:rPr>
              <a:t> We Ready?</a:t>
            </a:r>
            <a:r>
              <a:rPr lang="en-US" b="1" smtClean="0">
                <a:solidFill>
                  <a:schemeClr val="bg1"/>
                </a:solidFill>
              </a:rPr>
              <a:t>” </a:t>
            </a:r>
            <a:r>
              <a:rPr lang="en-US" b="1" dirty="0" smtClean="0">
                <a:solidFill>
                  <a:schemeClr val="bg1"/>
                </a:solidFill>
              </a:rPr>
              <a:t>Research Administration </a:t>
            </a:r>
            <a:r>
              <a:rPr lang="en-US" b="1" smtClean="0">
                <a:solidFill>
                  <a:schemeClr val="bg1"/>
                </a:solidFill>
              </a:rPr>
              <a:t>Day</a:t>
            </a:r>
            <a:r>
              <a:rPr lang="en-US" b="1" baseline="0" smtClean="0">
                <a:solidFill>
                  <a:schemeClr val="bg1"/>
                </a:solidFill>
              </a:rPr>
              <a:t> </a:t>
            </a:r>
            <a:r>
              <a:rPr lang="en-US" b="1" smtClean="0">
                <a:solidFill>
                  <a:schemeClr val="bg1"/>
                </a:solidFill>
              </a:rPr>
              <a:t>2016</a:t>
            </a:r>
            <a:endParaRPr lang="en-US" b="1" dirty="0">
              <a:solidFill>
                <a:schemeClr val="bg1"/>
              </a:solidFill>
            </a:endParaRPr>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6419088"/>
            <a:ext cx="1371600" cy="408682"/>
          </a:xfrm>
          <a:prstGeom prst="rect">
            <a:avLst/>
          </a:prstGeom>
        </p:spPr>
      </p:pic>
      <p:sp>
        <p:nvSpPr>
          <p:cNvPr id="11" name="TextBox 10"/>
          <p:cNvSpPr txBox="1"/>
          <p:nvPr/>
        </p:nvSpPr>
        <p:spPr>
          <a:xfrm>
            <a:off x="1463040" y="6419088"/>
            <a:ext cx="1774703" cy="365760"/>
          </a:xfrm>
          <a:prstGeom prst="rect">
            <a:avLst/>
          </a:prstGeom>
          <a:noFill/>
        </p:spPr>
        <p:txBody>
          <a:bodyPr wrap="square" lIns="0" tIns="0" rIns="0" bIns="0" rtlCol="0">
            <a:spAutoFit/>
          </a:bodyPr>
          <a:lstStyle/>
          <a:p>
            <a:r>
              <a:rPr lang="en-US" sz="1200" b="1" i="1" dirty="0" smtClean="0">
                <a:solidFill>
                  <a:schemeClr val="tx1"/>
                </a:solidFill>
                <a:latin typeface="Times New Roman" pitchFamily="18" charset="0"/>
                <a:cs typeface="Times New Roman" pitchFamily="18" charset="0"/>
              </a:rPr>
              <a:t>Research Services Office</a:t>
            </a:r>
          </a:p>
          <a:p>
            <a:r>
              <a:rPr lang="en-US" sz="1000" b="1" i="1" dirty="0" smtClean="0">
                <a:solidFill>
                  <a:schemeClr val="tx1"/>
                </a:solidFill>
                <a:latin typeface="Times New Roman" pitchFamily="18" charset="0"/>
                <a:cs typeface="Times New Roman" pitchFamily="18" charset="0"/>
              </a:rPr>
              <a:t>Together we make it happen</a:t>
            </a:r>
            <a:endParaRPr lang="en-US" sz="1000" b="1" i="1" dirty="0">
              <a:solidFill>
                <a:schemeClr val="tx1"/>
              </a:solidFill>
              <a:latin typeface="Times New Roman" pitchFamily="18" charset="0"/>
              <a:cs typeface="Times New Roman" pitchFamily="18" charset="0"/>
            </a:endParaRPr>
          </a:p>
        </p:txBody>
      </p:sp>
      <p:sp>
        <p:nvSpPr>
          <p:cNvPr id="12" name="TextBox 11"/>
          <p:cNvSpPr txBox="1"/>
          <p:nvPr/>
        </p:nvSpPr>
        <p:spPr>
          <a:xfrm>
            <a:off x="5181600" y="6475942"/>
            <a:ext cx="3048000" cy="276999"/>
          </a:xfrm>
          <a:prstGeom prst="rect">
            <a:avLst/>
          </a:prstGeom>
          <a:noFill/>
        </p:spPr>
        <p:txBody>
          <a:bodyPr wrap="square" rtlCol="0">
            <a:spAutoFit/>
          </a:bodyPr>
          <a:lstStyle/>
          <a:p>
            <a:pPr algn="r"/>
            <a:r>
              <a:rPr lang="en-US" sz="1200" b="1" dirty="0" smtClean="0">
                <a:solidFill>
                  <a:schemeClr val="tx2"/>
                </a:solidFill>
                <a:latin typeface="+mn-lt"/>
              </a:rPr>
              <a:t>Research Administration</a:t>
            </a:r>
            <a:r>
              <a:rPr lang="en-US" sz="1200" b="1" baseline="0" dirty="0" smtClean="0">
                <a:solidFill>
                  <a:schemeClr val="tx2"/>
                </a:solidFill>
                <a:latin typeface="+mn-lt"/>
              </a:rPr>
              <a:t> </a:t>
            </a:r>
            <a:r>
              <a:rPr lang="en-US" sz="1200" b="1" baseline="0" smtClean="0">
                <a:solidFill>
                  <a:schemeClr val="tx2"/>
                </a:solidFill>
                <a:latin typeface="+mn-lt"/>
              </a:rPr>
              <a:t>Day June 1, 2016</a:t>
            </a:r>
            <a:endParaRPr lang="en-US" sz="1200" b="1" dirty="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e2.ualberta.c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ocs.google.com/a/ualberta.ca/forms/d/1-wnPb5ucqL3lX5-kwyXhbdjJfJ1x4h1aNAKonWqJ9RU/viewfor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PeopleSoft HCM Upgrade – </a:t>
            </a:r>
            <a:r>
              <a:rPr lang="en-US" i="1" dirty="0" smtClean="0"/>
              <a:t>What it means to you</a:t>
            </a:r>
            <a:endParaRPr lang="en-US" i="1" dirty="0"/>
          </a:p>
        </p:txBody>
      </p:sp>
      <p:sp>
        <p:nvSpPr>
          <p:cNvPr id="3" name="Subtitle 2"/>
          <p:cNvSpPr>
            <a:spLocks noGrp="1"/>
          </p:cNvSpPr>
          <p:nvPr>
            <p:ph type="subTitle" idx="1"/>
          </p:nvPr>
        </p:nvSpPr>
        <p:spPr/>
        <p:txBody>
          <a:bodyPr>
            <a:noAutofit/>
          </a:bodyPr>
          <a:lstStyle/>
          <a:p>
            <a:r>
              <a:rPr lang="en-US" b="1" i="1"/>
              <a:t>Terry Harris</a:t>
            </a:r>
            <a:r>
              <a:rPr lang="en-US" b="1"/>
              <a:t>, </a:t>
            </a:r>
            <a:r>
              <a:rPr lang="en-US"/>
              <a:t>PMP, Senior Program Manager, Information Services </a:t>
            </a:r>
            <a:r>
              <a:rPr lang="en-US"/>
              <a:t>and </a:t>
            </a:r>
            <a:r>
              <a:rPr lang="en-US" smtClean="0"/>
              <a:t>Technology (IST</a:t>
            </a:r>
            <a:r>
              <a:rPr lang="en-US"/>
              <a:t>) and </a:t>
            </a:r>
            <a:r>
              <a:rPr lang="en-US" b="1" i="1"/>
              <a:t>Fatima Mirza</a:t>
            </a:r>
            <a:r>
              <a:rPr lang="en-US"/>
              <a:t>, Director, HR Operations. Human Resource Services</a:t>
            </a:r>
            <a:endParaRPr lang="en-US" dirty="0"/>
          </a:p>
        </p:txBody>
      </p:sp>
      <p:sp>
        <p:nvSpPr>
          <p:cNvPr id="4" name="Slide Number Placeholder 3"/>
          <p:cNvSpPr>
            <a:spLocks noGrp="1"/>
          </p:cNvSpPr>
          <p:nvPr>
            <p:ph type="sldNum" sz="quarter" idx="12"/>
          </p:nvPr>
        </p:nvSpPr>
        <p:spPr/>
        <p:txBody>
          <a:bodyPr/>
          <a:lstStyle/>
          <a:p>
            <a:fld id="{6BEC18A0-D81B-4928-BDBE-57522E60FA40}" type="slidenum">
              <a:rPr lang="en-US" smtClean="0"/>
              <a:t>1</a:t>
            </a:fld>
            <a:endParaRPr lang="en-US"/>
          </a:p>
        </p:txBody>
      </p:sp>
      <p:sp>
        <p:nvSpPr>
          <p:cNvPr id="5" name="Frame 4"/>
          <p:cNvSpPr/>
          <p:nvPr/>
        </p:nvSpPr>
        <p:spPr>
          <a:xfrm>
            <a:off x="640080" y="731520"/>
            <a:ext cx="1554480" cy="640080"/>
          </a:xfrm>
          <a:prstGeom prst="frame">
            <a:avLst/>
          </a:prstGeom>
          <a:ln>
            <a:noFill/>
          </a:ln>
          <a:effectLst>
            <a:outerShdw blurRad="127000" dist="38100" dir="2700000" algn="ctr">
              <a:srgbClr val="000000">
                <a:alpha val="45000"/>
              </a:srgb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RAD 302</a:t>
            </a:r>
            <a:endParaRPr lang="en-US" sz="2400" b="1" dirty="0">
              <a:solidFill>
                <a:schemeClr val="tx1"/>
              </a:solidFill>
            </a:endParaRPr>
          </a:p>
        </p:txBody>
      </p:sp>
    </p:spTree>
    <p:extLst>
      <p:ext uri="{BB962C8B-B14F-4D97-AF65-F5344CB8AC3E}">
        <p14:creationId xmlns:p14="http://schemas.microsoft.com/office/powerpoint/2010/main" val="766490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normAutofit/>
          </a:bodyPr>
          <a:lstStyle/>
          <a:p>
            <a:pPr>
              <a:spcBef>
                <a:spcPts val="600"/>
              </a:spcBef>
              <a:spcAft>
                <a:spcPts val="600"/>
              </a:spcAft>
            </a:pPr>
            <a:r>
              <a:rPr lang="en-CA" dirty="0" smtClean="0">
                <a:latin typeface="Calibri" pitchFamily="34" charset="0"/>
              </a:rPr>
              <a:t>No </a:t>
            </a:r>
            <a:r>
              <a:rPr lang="en-CA" dirty="0">
                <a:latin typeface="Calibri" pitchFamily="34" charset="0"/>
              </a:rPr>
              <a:t>need to enter accounts in chart </a:t>
            </a:r>
            <a:r>
              <a:rPr lang="en-CA" dirty="0" smtClean="0">
                <a:latin typeface="Calibri" pitchFamily="34" charset="0"/>
              </a:rPr>
              <a:t>field</a:t>
            </a:r>
          </a:p>
          <a:p>
            <a:pPr>
              <a:spcBef>
                <a:spcPts val="600"/>
              </a:spcBef>
              <a:spcAft>
                <a:spcPts val="600"/>
              </a:spcAft>
            </a:pPr>
            <a:r>
              <a:rPr lang="en-CA" dirty="0" smtClean="0">
                <a:latin typeface="Calibri" pitchFamily="34" charset="0"/>
              </a:rPr>
              <a:t>System uses HR taxonomy values to determine which account to use</a:t>
            </a:r>
          </a:p>
          <a:p>
            <a:pPr>
              <a:spcBef>
                <a:spcPts val="600"/>
              </a:spcBef>
              <a:spcAft>
                <a:spcPts val="600"/>
              </a:spcAft>
            </a:pPr>
            <a:r>
              <a:rPr lang="en-CA" dirty="0" smtClean="0">
                <a:latin typeface="Calibri" pitchFamily="34" charset="0"/>
              </a:rPr>
              <a:t>Consolidated to simplify and reduce number of accounts</a:t>
            </a:r>
          </a:p>
          <a:p>
            <a:pPr lvl="1">
              <a:spcBef>
                <a:spcPts val="600"/>
              </a:spcBef>
              <a:spcAft>
                <a:spcPts val="600"/>
              </a:spcAft>
            </a:pPr>
            <a:r>
              <a:rPr lang="en-CA" sz="2200" dirty="0" smtClean="0">
                <a:latin typeface="Calibri" pitchFamily="34" charset="0"/>
              </a:rPr>
              <a:t>One-to-one relationship between type of employee and account to ensure consistency</a:t>
            </a:r>
            <a:r>
              <a:rPr lang="en-CA" sz="2200" dirty="0">
                <a:latin typeface="Calibri" pitchFamily="34" charset="0"/>
              </a:rPr>
              <a:t> </a:t>
            </a:r>
            <a:endParaRPr lang="en-CA" sz="2200" dirty="0" smtClean="0">
              <a:latin typeface="Calibri" pitchFamily="34" charset="0"/>
            </a:endParaRPr>
          </a:p>
        </p:txBody>
      </p:sp>
      <p:sp>
        <p:nvSpPr>
          <p:cNvPr id="5" name="Title 2"/>
          <p:cNvSpPr>
            <a:spLocks noGrp="1"/>
          </p:cNvSpPr>
          <p:nvPr>
            <p:ph type="title"/>
          </p:nvPr>
        </p:nvSpPr>
        <p:spPr/>
        <p:txBody>
          <a:bodyPr/>
          <a:lstStyle/>
          <a:p>
            <a:r>
              <a:rPr lang="en-CA" dirty="0" smtClean="0"/>
              <a:t>Account Mapping</a:t>
            </a:r>
            <a:endParaRPr lang="en-US" dirty="0"/>
          </a:p>
        </p:txBody>
      </p:sp>
    </p:spTree>
    <p:extLst>
      <p:ext uri="{BB962C8B-B14F-4D97-AF65-F5344CB8AC3E}">
        <p14:creationId xmlns:p14="http://schemas.microsoft.com/office/powerpoint/2010/main" val="3697510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normAutofit/>
          </a:bodyPr>
          <a:lstStyle/>
          <a:p>
            <a:r>
              <a:rPr lang="en-US" dirty="0" err="1"/>
              <a:t>Trustholders</a:t>
            </a:r>
            <a:r>
              <a:rPr lang="en-US" dirty="0"/>
              <a:t> Extraordinary Expense </a:t>
            </a:r>
            <a:r>
              <a:rPr lang="en-US" dirty="0" smtClean="0"/>
              <a:t>Fund</a:t>
            </a:r>
          </a:p>
          <a:p>
            <a:r>
              <a:rPr lang="en-US" dirty="0"/>
              <a:t>Trust Academic Benefits Stabilization Fund</a:t>
            </a:r>
            <a:endParaRPr lang="en-US" dirty="0" smtClean="0"/>
          </a:p>
          <a:p>
            <a:endParaRPr lang="en-US" dirty="0" smtClean="0"/>
          </a:p>
          <a:p>
            <a:r>
              <a:rPr lang="en-US" dirty="0" smtClean="0"/>
              <a:t>Today</a:t>
            </a:r>
          </a:p>
          <a:p>
            <a:pPr lvl="1" indent="-342900"/>
            <a:r>
              <a:rPr lang="en-US" sz="2200" b="0" dirty="0" smtClean="0"/>
              <a:t>Deductions are calculated </a:t>
            </a:r>
            <a:r>
              <a:rPr lang="en-US" sz="2200" b="0" dirty="0"/>
              <a:t>when GL </a:t>
            </a:r>
            <a:r>
              <a:rPr lang="en-US" sz="2200" b="0" dirty="0" smtClean="0"/>
              <a:t>runs</a:t>
            </a:r>
          </a:p>
          <a:p>
            <a:pPr lvl="1" indent="-342900"/>
            <a:r>
              <a:rPr lang="en-US" sz="2200" b="0" dirty="0" smtClean="0"/>
              <a:t>Unable to see </a:t>
            </a:r>
            <a:r>
              <a:rPr lang="en-US" sz="2200" b="0" dirty="0"/>
              <a:t>details in </a:t>
            </a:r>
            <a:r>
              <a:rPr lang="en-US" sz="2200" b="0" dirty="0" smtClean="0"/>
              <a:t>PeopleSoft HCM</a:t>
            </a:r>
          </a:p>
          <a:p>
            <a:r>
              <a:rPr lang="en-US" dirty="0" smtClean="0"/>
              <a:t>HCM 9.2</a:t>
            </a:r>
          </a:p>
          <a:p>
            <a:pPr lvl="1" indent="-342900"/>
            <a:r>
              <a:rPr lang="en-US" sz="2200" dirty="0" smtClean="0"/>
              <a:t>Payroll c</a:t>
            </a:r>
            <a:r>
              <a:rPr lang="en-US" sz="2200" b="0" dirty="0" smtClean="0"/>
              <a:t>alculation – </a:t>
            </a:r>
            <a:r>
              <a:rPr lang="en-US" sz="2200" b="0" dirty="0"/>
              <a:t>will be able to see </a:t>
            </a:r>
            <a:r>
              <a:rPr lang="en-US" sz="2200" b="0" dirty="0" smtClean="0"/>
              <a:t>details within HCM </a:t>
            </a:r>
          </a:p>
          <a:p>
            <a:pPr lvl="1" indent="-342900"/>
            <a:r>
              <a:rPr lang="en-US" sz="2200" b="0" dirty="0" smtClean="0"/>
              <a:t>Employees will see it on their </a:t>
            </a:r>
            <a:r>
              <a:rPr lang="en-US" sz="2200" b="0" dirty="0" err="1" smtClean="0"/>
              <a:t>paycheque</a:t>
            </a:r>
            <a:r>
              <a:rPr lang="en-US" sz="2200" b="0" dirty="0" smtClean="0"/>
              <a:t> as an employer-paid benefit </a:t>
            </a:r>
            <a:endParaRPr lang="en-US" sz="2200" b="0" dirty="0"/>
          </a:p>
        </p:txBody>
      </p:sp>
      <p:sp>
        <p:nvSpPr>
          <p:cNvPr id="3" name="Title 2"/>
          <p:cNvSpPr>
            <a:spLocks noGrp="1"/>
          </p:cNvSpPr>
          <p:nvPr>
            <p:ph type="title"/>
          </p:nvPr>
        </p:nvSpPr>
        <p:spPr/>
        <p:txBody>
          <a:bodyPr/>
          <a:lstStyle/>
          <a:p>
            <a:r>
              <a:rPr lang="en-US" dirty="0" smtClean="0"/>
              <a:t>TEEF / TABS</a:t>
            </a:r>
            <a:endParaRPr lang="en-US" dirty="0"/>
          </a:p>
        </p:txBody>
      </p:sp>
    </p:spTree>
    <p:extLst>
      <p:ext uri="{BB962C8B-B14F-4D97-AF65-F5344CB8AC3E}">
        <p14:creationId xmlns:p14="http://schemas.microsoft.com/office/powerpoint/2010/main" val="541334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normAutofit/>
          </a:bodyPr>
          <a:lstStyle/>
          <a:p>
            <a:r>
              <a:rPr lang="en-US" dirty="0"/>
              <a:t>Closed or inactive chart fields will push GL accounting transactions to suspense account in fund 210 at department level</a:t>
            </a:r>
            <a:r>
              <a:rPr lang="en-US" dirty="0" smtClean="0"/>
              <a:t>.</a:t>
            </a:r>
          </a:p>
          <a:p>
            <a:endParaRPr lang="en-US" dirty="0"/>
          </a:p>
          <a:p>
            <a:r>
              <a:rPr lang="en-US" dirty="0" smtClean="0"/>
              <a:t>Processes </a:t>
            </a:r>
            <a:r>
              <a:rPr lang="en-US" dirty="0"/>
              <a:t>will identify errors before Payroll is confirmed and actuals are generated</a:t>
            </a:r>
          </a:p>
          <a:p>
            <a:endParaRPr lang="en-US" dirty="0" smtClean="0"/>
          </a:p>
          <a:p>
            <a:r>
              <a:rPr lang="en-US" dirty="0" smtClean="0"/>
              <a:t>Departments </a:t>
            </a:r>
            <a:r>
              <a:rPr lang="en-US" dirty="0"/>
              <a:t>will be responsible for addressing issues, otherwise errors will go to Department suspense accounts (no longer HRS)</a:t>
            </a:r>
          </a:p>
        </p:txBody>
      </p:sp>
      <p:sp>
        <p:nvSpPr>
          <p:cNvPr id="3" name="Title 2"/>
          <p:cNvSpPr>
            <a:spLocks noGrp="1"/>
          </p:cNvSpPr>
          <p:nvPr>
            <p:ph type="title"/>
          </p:nvPr>
        </p:nvSpPr>
        <p:spPr/>
        <p:txBody>
          <a:bodyPr/>
          <a:lstStyle/>
          <a:p>
            <a:r>
              <a:rPr lang="en-US" dirty="0" smtClean="0"/>
              <a:t>Suspense Processing</a:t>
            </a:r>
            <a:endParaRPr lang="en-US" dirty="0"/>
          </a:p>
        </p:txBody>
      </p:sp>
    </p:spTree>
    <p:extLst>
      <p:ext uri="{BB962C8B-B14F-4D97-AF65-F5344CB8AC3E}">
        <p14:creationId xmlns:p14="http://schemas.microsoft.com/office/powerpoint/2010/main" val="335065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normAutofit/>
          </a:bodyPr>
          <a:lstStyle/>
          <a:p>
            <a:r>
              <a:rPr lang="en-US" dirty="0"/>
              <a:t>Employee time entry (self-service)</a:t>
            </a:r>
          </a:p>
          <a:p>
            <a:pPr lvl="1"/>
            <a:r>
              <a:rPr lang="en-US" dirty="0"/>
              <a:t>Support staff</a:t>
            </a:r>
          </a:p>
          <a:p>
            <a:pPr lvl="1"/>
            <a:r>
              <a:rPr lang="en-US" dirty="0"/>
              <a:t>Hourly (positive time) and monthly (exception time) </a:t>
            </a:r>
          </a:p>
          <a:p>
            <a:pPr lvl="1"/>
            <a:r>
              <a:rPr lang="en-US" dirty="0"/>
              <a:t>Same timesheet format for both</a:t>
            </a:r>
          </a:p>
          <a:p>
            <a:pPr lvl="1"/>
            <a:r>
              <a:rPr lang="en-US" dirty="0"/>
              <a:t>Tied to leave accruals/balances</a:t>
            </a:r>
          </a:p>
          <a:p>
            <a:pPr lvl="1"/>
            <a:r>
              <a:rPr lang="en-US" dirty="0"/>
              <a:t>Existing processes will be available, if required</a:t>
            </a:r>
          </a:p>
        </p:txBody>
      </p:sp>
      <p:sp>
        <p:nvSpPr>
          <p:cNvPr id="3" name="Title 2"/>
          <p:cNvSpPr>
            <a:spLocks noGrp="1"/>
          </p:cNvSpPr>
          <p:nvPr>
            <p:ph type="title"/>
          </p:nvPr>
        </p:nvSpPr>
        <p:spPr/>
        <p:txBody>
          <a:bodyPr/>
          <a:lstStyle/>
          <a:p>
            <a:r>
              <a:rPr lang="en-US" dirty="0" smtClean="0"/>
              <a:t>Scope Highlights – Time and </a:t>
            </a:r>
            <a:r>
              <a:rPr lang="en-US" dirty="0" err="1" smtClean="0"/>
              <a:t>Labour</a:t>
            </a:r>
            <a:endParaRPr lang="en-US" dirty="0"/>
          </a:p>
        </p:txBody>
      </p:sp>
    </p:spTree>
    <p:extLst>
      <p:ext uri="{BB962C8B-B14F-4D97-AF65-F5344CB8AC3E}">
        <p14:creationId xmlns:p14="http://schemas.microsoft.com/office/powerpoint/2010/main" val="3167817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normAutofit/>
          </a:bodyPr>
          <a:lstStyle/>
          <a:p>
            <a:r>
              <a:rPr lang="en-US" dirty="0"/>
              <a:t>Time approvals</a:t>
            </a:r>
          </a:p>
          <a:p>
            <a:pPr marL="857250" lvl="3" indent="-342900"/>
            <a:r>
              <a:rPr lang="en-US" sz="2200" dirty="0"/>
              <a:t>System approvals required for time entered online by employees </a:t>
            </a:r>
          </a:p>
          <a:p>
            <a:pPr marL="857250" lvl="3" indent="-342900"/>
            <a:r>
              <a:rPr lang="en-US" sz="2200" dirty="0"/>
              <a:t>Delegation functionality available</a:t>
            </a:r>
          </a:p>
          <a:p>
            <a:r>
              <a:rPr lang="en-US" dirty="0" smtClean="0"/>
              <a:t>Time </a:t>
            </a:r>
            <a:r>
              <a:rPr lang="en-US" dirty="0"/>
              <a:t>Manager role (new)</a:t>
            </a:r>
          </a:p>
          <a:p>
            <a:pPr marL="857250" lvl="3" indent="-342900"/>
            <a:r>
              <a:rPr lang="en-US" sz="2200" dirty="0"/>
              <a:t>Reporting, alerts, notifications </a:t>
            </a:r>
            <a:endParaRPr lang="en-US" sz="2200" dirty="0" smtClean="0"/>
          </a:p>
          <a:p>
            <a:r>
              <a:rPr lang="en-US" dirty="0"/>
              <a:t>Time </a:t>
            </a:r>
            <a:r>
              <a:rPr lang="en-US" dirty="0" smtClean="0"/>
              <a:t>Keeper role</a:t>
            </a:r>
            <a:endParaRPr lang="en-US" dirty="0"/>
          </a:p>
          <a:p>
            <a:pPr marL="857250" lvl="3" indent="-342900"/>
            <a:r>
              <a:rPr lang="en-US" sz="2200" dirty="0" smtClean="0"/>
              <a:t>Available, if required</a:t>
            </a:r>
            <a:endParaRPr lang="en-US" sz="2200" dirty="0"/>
          </a:p>
        </p:txBody>
      </p:sp>
      <p:sp>
        <p:nvSpPr>
          <p:cNvPr id="3" name="Title 2"/>
          <p:cNvSpPr>
            <a:spLocks noGrp="1"/>
          </p:cNvSpPr>
          <p:nvPr>
            <p:ph type="title"/>
          </p:nvPr>
        </p:nvSpPr>
        <p:spPr/>
        <p:txBody>
          <a:bodyPr/>
          <a:lstStyle/>
          <a:p>
            <a:r>
              <a:rPr lang="en-US" dirty="0" smtClean="0"/>
              <a:t>Scope Highlights – Time and </a:t>
            </a:r>
            <a:r>
              <a:rPr lang="en-US" dirty="0" err="1" smtClean="0"/>
              <a:t>Labour</a:t>
            </a:r>
            <a:endParaRPr lang="en-US" dirty="0"/>
          </a:p>
        </p:txBody>
      </p:sp>
    </p:spTree>
    <p:extLst>
      <p:ext uri="{BB962C8B-B14F-4D97-AF65-F5344CB8AC3E}">
        <p14:creationId xmlns:p14="http://schemas.microsoft.com/office/powerpoint/2010/main" val="4211594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normAutofit/>
          </a:bodyPr>
          <a:lstStyle/>
          <a:p>
            <a:r>
              <a:rPr lang="en-US" dirty="0"/>
              <a:t>All roles </a:t>
            </a:r>
            <a:r>
              <a:rPr lang="en-US" dirty="0" smtClean="0"/>
              <a:t>responsible </a:t>
            </a:r>
            <a:r>
              <a:rPr lang="en-US" dirty="0"/>
              <a:t>for reviewing and addressing exception errors</a:t>
            </a:r>
          </a:p>
          <a:p>
            <a:r>
              <a:rPr lang="en-US" dirty="0"/>
              <a:t>Operating vs Trust</a:t>
            </a:r>
          </a:p>
          <a:p>
            <a:pPr marL="857250" lvl="3" indent="-342900"/>
            <a:r>
              <a:rPr lang="en-US" sz="2200" dirty="0"/>
              <a:t>Overarching goal is to develop consistent business processes wherever possible</a:t>
            </a:r>
          </a:p>
          <a:p>
            <a:pPr marL="857250" lvl="3" indent="-342900"/>
            <a:r>
              <a:rPr lang="en-US" sz="2200" dirty="0"/>
              <a:t>Working with Research Service Office and Financial Services to define</a:t>
            </a:r>
          </a:p>
        </p:txBody>
      </p:sp>
      <p:sp>
        <p:nvSpPr>
          <p:cNvPr id="3" name="Title 2"/>
          <p:cNvSpPr>
            <a:spLocks noGrp="1"/>
          </p:cNvSpPr>
          <p:nvPr>
            <p:ph type="title"/>
          </p:nvPr>
        </p:nvSpPr>
        <p:spPr/>
        <p:txBody>
          <a:bodyPr/>
          <a:lstStyle/>
          <a:p>
            <a:r>
              <a:rPr lang="en-US" dirty="0" smtClean="0"/>
              <a:t>Scope Highlights – Time and </a:t>
            </a:r>
            <a:r>
              <a:rPr lang="en-US" dirty="0" err="1" smtClean="0"/>
              <a:t>Labour</a:t>
            </a:r>
            <a:endParaRPr lang="en-US" dirty="0"/>
          </a:p>
        </p:txBody>
      </p:sp>
    </p:spTree>
    <p:extLst>
      <p:ext uri="{BB962C8B-B14F-4D97-AF65-F5344CB8AC3E}">
        <p14:creationId xmlns:p14="http://schemas.microsoft.com/office/powerpoint/2010/main" val="362782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r>
              <a:rPr lang="en-US" dirty="0"/>
              <a:t>Permission list and user role </a:t>
            </a:r>
            <a:r>
              <a:rPr lang="en-US" dirty="0" smtClean="0"/>
              <a:t>redesign</a:t>
            </a:r>
          </a:p>
          <a:p>
            <a:endParaRPr lang="en-US" dirty="0"/>
          </a:p>
          <a:p>
            <a:r>
              <a:rPr lang="en-US" dirty="0"/>
              <a:t>Distributed Access will be replaced by direct access to the source pages within PeopleSoft</a:t>
            </a:r>
          </a:p>
          <a:p>
            <a:endParaRPr lang="en-US" dirty="0" smtClean="0"/>
          </a:p>
          <a:p>
            <a:r>
              <a:rPr lang="en-US" dirty="0" smtClean="0"/>
              <a:t>Users </a:t>
            </a:r>
            <a:r>
              <a:rPr lang="en-US" dirty="0"/>
              <a:t>will have access to both Academic and Non-Academic staff records</a:t>
            </a:r>
          </a:p>
        </p:txBody>
      </p:sp>
      <p:sp>
        <p:nvSpPr>
          <p:cNvPr id="3" name="Title 2"/>
          <p:cNvSpPr>
            <a:spLocks noGrp="1"/>
          </p:cNvSpPr>
          <p:nvPr>
            <p:ph type="title"/>
          </p:nvPr>
        </p:nvSpPr>
        <p:spPr/>
        <p:txBody>
          <a:bodyPr/>
          <a:lstStyle/>
          <a:p>
            <a:r>
              <a:rPr lang="en-US" dirty="0" smtClean="0"/>
              <a:t>Scope Highlights –  Security/Access</a:t>
            </a:r>
            <a:endParaRPr lang="en-US" dirty="0"/>
          </a:p>
        </p:txBody>
      </p:sp>
    </p:spTree>
    <p:extLst>
      <p:ext uri="{BB962C8B-B14F-4D97-AF65-F5344CB8AC3E}">
        <p14:creationId xmlns:p14="http://schemas.microsoft.com/office/powerpoint/2010/main" val="293936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r>
              <a:rPr lang="en-US" sz="2200" dirty="0"/>
              <a:t>HCM Upgrade Advisory Committee</a:t>
            </a:r>
          </a:p>
          <a:p>
            <a:pPr marL="857250" lvl="3" indent="-342900"/>
            <a:r>
              <a:rPr lang="en-US" sz="2200" dirty="0"/>
              <a:t>Regular meetings</a:t>
            </a:r>
          </a:p>
          <a:p>
            <a:pPr marL="857250" lvl="3" indent="-342900"/>
            <a:r>
              <a:rPr lang="en-US" sz="2200" dirty="0"/>
              <a:t>Topic-specific workshops/meetings</a:t>
            </a:r>
          </a:p>
          <a:p>
            <a:r>
              <a:rPr lang="en-US" sz="2200" dirty="0"/>
              <a:t>Regular updates to various University committees</a:t>
            </a:r>
          </a:p>
          <a:p>
            <a:pPr marL="857250" lvl="3" indent="-342900"/>
            <a:r>
              <a:rPr lang="en-US" sz="2200" dirty="0"/>
              <a:t>Admin Strategic Council, Finance Management Committee</a:t>
            </a:r>
          </a:p>
          <a:p>
            <a:pPr marL="857250" lvl="3" indent="-342900"/>
            <a:r>
              <a:rPr lang="en-US" sz="2200" dirty="0"/>
              <a:t>IT Steering Committee – Administration</a:t>
            </a:r>
          </a:p>
          <a:p>
            <a:r>
              <a:rPr lang="en-US" sz="2200" dirty="0"/>
              <a:t>Meetings with specific </a:t>
            </a:r>
            <a:r>
              <a:rPr lang="en-US" sz="2200" dirty="0" smtClean="0"/>
              <a:t>Faculties/Admin Units and other constituent groups (e.g., URAC)</a:t>
            </a:r>
            <a:endParaRPr lang="en-US" sz="2200" dirty="0"/>
          </a:p>
          <a:p>
            <a:r>
              <a:rPr lang="en-US" sz="2200" dirty="0" smtClean="0"/>
              <a:t>User Acceptance Testing</a:t>
            </a:r>
          </a:p>
          <a:p>
            <a:r>
              <a:rPr lang="en-US" sz="2200" dirty="0" smtClean="0"/>
              <a:t>Training</a:t>
            </a:r>
            <a:endParaRPr lang="en-US" sz="2200" dirty="0"/>
          </a:p>
        </p:txBody>
      </p:sp>
      <p:sp>
        <p:nvSpPr>
          <p:cNvPr id="3" name="Title 2"/>
          <p:cNvSpPr>
            <a:spLocks noGrp="1"/>
          </p:cNvSpPr>
          <p:nvPr>
            <p:ph type="title"/>
          </p:nvPr>
        </p:nvSpPr>
        <p:spPr/>
        <p:txBody>
          <a:bodyPr/>
          <a:lstStyle/>
          <a:p>
            <a:r>
              <a:rPr lang="en-US" dirty="0" smtClean="0"/>
              <a:t>Engagement</a:t>
            </a:r>
            <a:endParaRPr lang="en-US" dirty="0"/>
          </a:p>
        </p:txBody>
      </p:sp>
    </p:spTree>
    <p:extLst>
      <p:ext uri="{BB962C8B-B14F-4D97-AF65-F5344CB8AC3E}">
        <p14:creationId xmlns:p14="http://schemas.microsoft.com/office/powerpoint/2010/main" val="55054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r>
              <a:rPr lang="en-US" dirty="0" smtClean="0"/>
              <a:t>Online materials – </a:t>
            </a:r>
            <a:r>
              <a:rPr lang="en-US" b="0" dirty="0" smtClean="0"/>
              <a:t>UPK (“click-through” demo), slide decks, quick reference guides</a:t>
            </a:r>
          </a:p>
          <a:p>
            <a:r>
              <a:rPr lang="en-US" dirty="0" smtClean="0"/>
              <a:t>Information sessions before go-live – </a:t>
            </a:r>
            <a:r>
              <a:rPr lang="en-US" b="0" dirty="0" smtClean="0"/>
              <a:t>HR Contacts, </a:t>
            </a:r>
            <a:r>
              <a:rPr lang="en-US" b="0" dirty="0" err="1" smtClean="0"/>
              <a:t>eForm</a:t>
            </a:r>
            <a:r>
              <a:rPr lang="en-US" b="0" dirty="0" smtClean="0"/>
              <a:t> Originators, Supervisors</a:t>
            </a:r>
          </a:p>
          <a:p>
            <a:r>
              <a:rPr lang="en-US" dirty="0" smtClean="0"/>
              <a:t>Drop-in sessions after go-live – </a:t>
            </a:r>
            <a:r>
              <a:rPr lang="en-US" b="0" dirty="0" smtClean="0"/>
              <a:t>HR Contacts, </a:t>
            </a:r>
            <a:r>
              <a:rPr lang="en-US" b="0" dirty="0" err="1" smtClean="0"/>
              <a:t>eForm</a:t>
            </a:r>
            <a:r>
              <a:rPr lang="en-US" b="0" dirty="0" smtClean="0"/>
              <a:t> Originators, Supervisors, Employee Time Entry</a:t>
            </a:r>
          </a:p>
          <a:p>
            <a:endParaRPr lang="en-US" b="0" dirty="0"/>
          </a:p>
          <a:p>
            <a:r>
              <a:rPr lang="en-US" dirty="0" smtClean="0"/>
              <a:t>Schedule will be made available when implementation date is confirmed</a:t>
            </a:r>
            <a:endParaRPr lang="en-US" dirty="0"/>
          </a:p>
        </p:txBody>
      </p:sp>
      <p:sp>
        <p:nvSpPr>
          <p:cNvPr id="3" name="Title 2"/>
          <p:cNvSpPr>
            <a:spLocks noGrp="1"/>
          </p:cNvSpPr>
          <p:nvPr>
            <p:ph type="title"/>
          </p:nvPr>
        </p:nvSpPr>
        <p:spPr/>
        <p:txBody>
          <a:bodyPr/>
          <a:lstStyle/>
          <a:p>
            <a:r>
              <a:rPr lang="en-US" dirty="0" smtClean="0"/>
              <a:t>Training Approach</a:t>
            </a:r>
            <a:endParaRPr lang="en-US" dirty="0"/>
          </a:p>
        </p:txBody>
      </p:sp>
    </p:spTree>
    <p:extLst>
      <p:ext uri="{BB962C8B-B14F-4D97-AF65-F5344CB8AC3E}">
        <p14:creationId xmlns:p14="http://schemas.microsoft.com/office/powerpoint/2010/main" val="136311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Functionality Walk-through</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785" y="1960371"/>
            <a:ext cx="2114496" cy="1866616"/>
          </a:xfrm>
          <a:prstGeom prst="rect">
            <a:avLst/>
          </a:prstGeom>
        </p:spPr>
      </p:pic>
      <p:sp>
        <p:nvSpPr>
          <p:cNvPr id="6" name="TextBox 5"/>
          <p:cNvSpPr txBox="1"/>
          <p:nvPr/>
        </p:nvSpPr>
        <p:spPr>
          <a:xfrm>
            <a:off x="2598024" y="4111557"/>
            <a:ext cx="3916018" cy="584775"/>
          </a:xfrm>
          <a:prstGeom prst="rect">
            <a:avLst/>
          </a:prstGeom>
          <a:noFill/>
        </p:spPr>
        <p:txBody>
          <a:bodyPr wrap="square" rtlCol="0">
            <a:spAutoFit/>
          </a:bodyPr>
          <a:lstStyle/>
          <a:p>
            <a:pPr algn="ctr"/>
            <a:r>
              <a:rPr lang="en-US" sz="3200" dirty="0" smtClean="0"/>
              <a:t>Work in progress</a:t>
            </a:r>
            <a:endParaRPr lang="en-US" sz="3200" dirty="0"/>
          </a:p>
        </p:txBody>
      </p:sp>
    </p:spTree>
    <p:extLst>
      <p:ext uri="{BB962C8B-B14F-4D97-AF65-F5344CB8AC3E}">
        <p14:creationId xmlns:p14="http://schemas.microsoft.com/office/powerpoint/2010/main" val="63111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Project Overview</a:t>
            </a:r>
          </a:p>
          <a:p>
            <a:r>
              <a:rPr lang="en-US" dirty="0"/>
              <a:t>Scope Highlights</a:t>
            </a:r>
          </a:p>
          <a:p>
            <a:r>
              <a:rPr lang="en-US" dirty="0"/>
              <a:t>Community Engagement</a:t>
            </a:r>
          </a:p>
          <a:p>
            <a:r>
              <a:rPr lang="en-US" dirty="0"/>
              <a:t>Training</a:t>
            </a:r>
          </a:p>
          <a:p>
            <a:r>
              <a:rPr lang="en-US" dirty="0"/>
              <a:t>Functionality Walk-through</a:t>
            </a:r>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fld id="{6BEC18A0-D81B-4928-BDBE-57522E60FA40}" type="slidenum">
              <a:rPr lang="en-US" smtClean="0"/>
              <a:t>2</a:t>
            </a:fld>
            <a:endParaRPr lang="en-US"/>
          </a:p>
        </p:txBody>
      </p:sp>
    </p:spTree>
    <p:extLst>
      <p:ext uri="{BB962C8B-B14F-4D97-AF65-F5344CB8AC3E}">
        <p14:creationId xmlns:p14="http://schemas.microsoft.com/office/powerpoint/2010/main" val="2504152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Change Highlights:</a:t>
            </a:r>
          </a:p>
          <a:p>
            <a:pPr lvl="1"/>
            <a:r>
              <a:rPr lang="en-US" dirty="0"/>
              <a:t>Online access through self-service allowing users to enter/review time and absences</a:t>
            </a:r>
          </a:p>
          <a:p>
            <a:pPr lvl="1"/>
            <a:r>
              <a:rPr lang="en-US" dirty="0"/>
              <a:t>Online Approval and Time Management reporting</a:t>
            </a:r>
          </a:p>
          <a:p>
            <a:pPr lvl="1"/>
            <a:r>
              <a:rPr lang="en-US" dirty="0"/>
              <a:t>Develop a foundation to enhance Time Entry/Management functionality in the future</a:t>
            </a:r>
          </a:p>
          <a:p>
            <a:pPr lvl="1"/>
            <a:r>
              <a:rPr lang="en-US" dirty="0"/>
              <a:t>Implement leading practices</a:t>
            </a:r>
          </a:p>
          <a:p>
            <a:endParaRPr lang="en-US" dirty="0"/>
          </a:p>
        </p:txBody>
      </p:sp>
      <p:sp>
        <p:nvSpPr>
          <p:cNvPr id="3" name="Title 2"/>
          <p:cNvSpPr>
            <a:spLocks noGrp="1"/>
          </p:cNvSpPr>
          <p:nvPr>
            <p:ph type="title"/>
          </p:nvPr>
        </p:nvSpPr>
        <p:spPr/>
        <p:txBody>
          <a:bodyPr/>
          <a:lstStyle/>
          <a:p>
            <a:r>
              <a:rPr lang="en-US" dirty="0" smtClean="0"/>
              <a:t>Time Entry and Approval Overview</a:t>
            </a:r>
            <a:endParaRPr lang="en-US" dirty="0"/>
          </a:p>
        </p:txBody>
      </p:sp>
      <p:sp>
        <p:nvSpPr>
          <p:cNvPr id="4" name="Slide Number Placeholder 3"/>
          <p:cNvSpPr>
            <a:spLocks noGrp="1"/>
          </p:cNvSpPr>
          <p:nvPr>
            <p:ph type="sldNum" sz="quarter" idx="12"/>
          </p:nvPr>
        </p:nvSpPr>
        <p:spPr/>
        <p:txBody>
          <a:bodyPr/>
          <a:lstStyle/>
          <a:p>
            <a:fld id="{6BEC18A0-D81B-4928-BDBE-57522E60FA40}" type="slidenum">
              <a:rPr lang="en-US" smtClean="0"/>
              <a:t>20</a:t>
            </a:fld>
            <a:endParaRPr lang="en-US"/>
          </a:p>
        </p:txBody>
      </p:sp>
    </p:spTree>
    <p:extLst>
      <p:ext uri="{BB962C8B-B14F-4D97-AF65-F5344CB8AC3E}">
        <p14:creationId xmlns:p14="http://schemas.microsoft.com/office/powerpoint/2010/main" val="158846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Employee Time Entry</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69" y="1371601"/>
            <a:ext cx="8208331" cy="45493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051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Employee Time Entry</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19" y="1386673"/>
            <a:ext cx="8145882" cy="47126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060315" y="3278221"/>
            <a:ext cx="2597286" cy="573932"/>
          </a:xfrm>
          <a:prstGeom prst="rect">
            <a:avLst/>
          </a:prstGeom>
          <a:noFill/>
          <a:ln w="3492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321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Employee Time Entry</a:t>
            </a:r>
            <a:endParaRPr lang="en-US" dirty="0"/>
          </a:p>
        </p:txBody>
      </p:sp>
      <p:pic>
        <p:nvPicPr>
          <p:cNvPr id="5" name="Picture 4"/>
          <p:cNvPicPr/>
          <p:nvPr/>
        </p:nvPicPr>
        <p:blipFill>
          <a:blip r:embed="rId3"/>
          <a:stretch>
            <a:fillRect/>
          </a:stretch>
        </p:blipFill>
        <p:spPr>
          <a:xfrm>
            <a:off x="396359" y="1389439"/>
            <a:ext cx="7909441" cy="4465981"/>
          </a:xfrm>
          <a:prstGeom prst="rect">
            <a:avLst/>
          </a:prstGeom>
          <a:ln>
            <a:solidFill>
              <a:schemeClr val="accent1"/>
            </a:solidFill>
          </a:ln>
        </p:spPr>
      </p:pic>
      <p:sp>
        <p:nvSpPr>
          <p:cNvPr id="6" name="Rectangle 5"/>
          <p:cNvSpPr/>
          <p:nvPr/>
        </p:nvSpPr>
        <p:spPr>
          <a:xfrm>
            <a:off x="1021404" y="2996118"/>
            <a:ext cx="1974715" cy="496111"/>
          </a:xfrm>
          <a:prstGeom prst="rect">
            <a:avLst/>
          </a:prstGeom>
          <a:noFill/>
          <a:ln w="3492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129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Employee Time Entry Walkthrough</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1" y="1066801"/>
            <a:ext cx="7863840" cy="52905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967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Employee Time Entry</a:t>
            </a:r>
            <a:endParaRPr lang="en-US" dirty="0"/>
          </a:p>
        </p:txBody>
      </p:sp>
      <p:pic>
        <p:nvPicPr>
          <p:cNvPr id="4" name="Picture 3"/>
          <p:cNvPicPr/>
          <p:nvPr/>
        </p:nvPicPr>
        <p:blipFill>
          <a:blip r:embed="rId3"/>
          <a:stretch>
            <a:fillRect/>
          </a:stretch>
        </p:blipFill>
        <p:spPr>
          <a:xfrm>
            <a:off x="1379826" y="1090293"/>
            <a:ext cx="6050239" cy="5158108"/>
          </a:xfrm>
          <a:prstGeom prst="rect">
            <a:avLst/>
          </a:prstGeom>
          <a:ln>
            <a:solidFill>
              <a:schemeClr val="accent1"/>
            </a:solidFill>
          </a:ln>
        </p:spPr>
      </p:pic>
    </p:spTree>
    <p:extLst>
      <p:ext uri="{BB962C8B-B14F-4D97-AF65-F5344CB8AC3E}">
        <p14:creationId xmlns:p14="http://schemas.microsoft.com/office/powerpoint/2010/main" val="35656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34759353"/>
              </p:ext>
            </p:extLst>
          </p:nvPr>
        </p:nvGraphicFramePr>
        <p:xfrm>
          <a:off x="168965" y="2302565"/>
          <a:ext cx="8136835"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p:cNvSpPr>
            <a:spLocks noGrp="1"/>
          </p:cNvSpPr>
          <p:nvPr>
            <p:ph idx="1"/>
          </p:nvPr>
        </p:nvSpPr>
        <p:spPr>
          <a:xfrm>
            <a:off x="365760" y="1554480"/>
            <a:ext cx="7863840" cy="4465320"/>
          </a:xfrm>
          <a:prstGeom prst="rect">
            <a:avLst/>
          </a:prstGeom>
        </p:spPr>
        <p:txBody>
          <a:bodyPr/>
          <a:lstStyle/>
          <a:p>
            <a:pPr marL="114300" indent="0">
              <a:buNone/>
            </a:pPr>
            <a:r>
              <a:rPr lang="en-US" dirty="0" smtClean="0"/>
              <a:t>Approver Assignment Workflow</a:t>
            </a:r>
          </a:p>
          <a:p>
            <a:pPr marL="114300" indent="0">
              <a:buNone/>
            </a:pPr>
            <a:r>
              <a:rPr lang="en-US" sz="1800" b="0" dirty="0" smtClean="0"/>
              <a:t>Automatically assigned, based on:</a:t>
            </a:r>
          </a:p>
          <a:p>
            <a:pPr marL="285750" indent="-285750">
              <a:buFont typeface="Arial" panose="020B0604020202020204" pitchFamily="34" charset="0"/>
              <a:buChar char="•"/>
            </a:pPr>
            <a:endParaRPr lang="en-US" sz="1800" b="0" dirty="0"/>
          </a:p>
          <a:p>
            <a:pPr marL="285750" indent="-285750">
              <a:buFont typeface="Arial" panose="020B0604020202020204" pitchFamily="34" charset="0"/>
              <a:buChar char="•"/>
            </a:pPr>
            <a:endParaRPr lang="en-US" sz="1800" b="0" dirty="0" smtClean="0"/>
          </a:p>
          <a:p>
            <a:pPr marL="285750" indent="-285750">
              <a:buFont typeface="Arial" panose="020B0604020202020204" pitchFamily="34" charset="0"/>
              <a:buChar char="•"/>
            </a:pPr>
            <a:endParaRPr lang="en-US" sz="1800" b="0" dirty="0"/>
          </a:p>
          <a:p>
            <a:pPr marL="285750" indent="-285750">
              <a:buFont typeface="Arial" panose="020B0604020202020204" pitchFamily="34" charset="0"/>
              <a:buChar char="•"/>
            </a:pPr>
            <a:endParaRPr lang="en-US" sz="1800" b="0" dirty="0" smtClean="0"/>
          </a:p>
          <a:p>
            <a:pPr marL="285750" indent="-285750">
              <a:buFont typeface="Arial" panose="020B0604020202020204" pitchFamily="34" charset="0"/>
              <a:buChar char="•"/>
            </a:pPr>
            <a:endParaRPr lang="en-US" sz="1800" b="0" dirty="0"/>
          </a:p>
          <a:p>
            <a:pPr marL="285750" indent="-285750">
              <a:buFont typeface="Arial" panose="020B0604020202020204" pitchFamily="34" charset="0"/>
              <a:buChar char="•"/>
            </a:pPr>
            <a:endParaRPr lang="en-US" sz="1800" b="0" dirty="0" smtClean="0"/>
          </a:p>
          <a:p>
            <a:endParaRPr lang="en-US" sz="1800" b="0" dirty="0" smtClean="0"/>
          </a:p>
          <a:p>
            <a:pPr marL="114300" indent="0">
              <a:buNone/>
            </a:pPr>
            <a:endParaRPr lang="en-US" sz="1800" b="0" dirty="0" smtClean="0"/>
          </a:p>
          <a:p>
            <a:pPr marL="114300" indent="0">
              <a:buNone/>
            </a:pPr>
            <a:endParaRPr lang="en-US" sz="1800" dirty="0"/>
          </a:p>
          <a:p>
            <a:pPr marL="114300" indent="0">
              <a:buNone/>
            </a:pPr>
            <a:endParaRPr lang="en-US" sz="1800" b="0" dirty="0" smtClean="0"/>
          </a:p>
          <a:p>
            <a:pPr marL="114300" indent="0">
              <a:buNone/>
            </a:pPr>
            <a:r>
              <a:rPr lang="en-US" sz="1800" b="0" dirty="0" smtClean="0"/>
              <a:t>Nightly process runs to reflect changes in reporting relationships</a:t>
            </a:r>
            <a:endParaRPr lang="en-US" sz="1800" b="0" dirty="0"/>
          </a:p>
        </p:txBody>
      </p:sp>
      <p:sp>
        <p:nvSpPr>
          <p:cNvPr id="3" name="Title 2"/>
          <p:cNvSpPr>
            <a:spLocks noGrp="1"/>
          </p:cNvSpPr>
          <p:nvPr>
            <p:ph type="title"/>
          </p:nvPr>
        </p:nvSpPr>
        <p:spPr/>
        <p:txBody>
          <a:bodyPr/>
          <a:lstStyle/>
          <a:p>
            <a:r>
              <a:rPr lang="en-US" dirty="0" smtClean="0"/>
              <a:t>Time Entry Approval</a:t>
            </a:r>
            <a:endParaRPr lang="en-US" dirty="0"/>
          </a:p>
        </p:txBody>
      </p:sp>
    </p:spTree>
    <p:extLst>
      <p:ext uri="{BB962C8B-B14F-4D97-AF65-F5344CB8AC3E}">
        <p14:creationId xmlns:p14="http://schemas.microsoft.com/office/powerpoint/2010/main" val="1276424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Entry Approval</a:t>
            </a:r>
            <a:endParaRPr lang="en-US" dirty="0"/>
          </a:p>
        </p:txBody>
      </p:sp>
      <p:pic>
        <p:nvPicPr>
          <p:cNvPr id="5" name="Picture 4"/>
          <p:cNvPicPr/>
          <p:nvPr/>
        </p:nvPicPr>
        <p:blipFill>
          <a:blip r:embed="rId3"/>
          <a:stretch>
            <a:fillRect/>
          </a:stretch>
        </p:blipFill>
        <p:spPr>
          <a:xfrm>
            <a:off x="365760" y="1066800"/>
            <a:ext cx="7990357" cy="4725875"/>
          </a:xfrm>
          <a:prstGeom prst="rect">
            <a:avLst/>
          </a:prstGeom>
          <a:ln>
            <a:solidFill>
              <a:schemeClr val="accent1"/>
            </a:solidFill>
          </a:ln>
        </p:spPr>
      </p:pic>
    </p:spTree>
    <p:extLst>
      <p:ext uri="{BB962C8B-B14F-4D97-AF65-F5344CB8AC3E}">
        <p14:creationId xmlns:p14="http://schemas.microsoft.com/office/powerpoint/2010/main" val="914989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Entry Approval</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066800"/>
            <a:ext cx="7940040" cy="525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65760" y="4667248"/>
            <a:ext cx="8028633" cy="1676401"/>
          </a:xfrm>
          <a:prstGeom prst="rect">
            <a:avLst/>
          </a:prstGeom>
          <a:noFill/>
          <a:ln w="3492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910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Entry Approval</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3" y="1202077"/>
            <a:ext cx="7900828" cy="43647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28771" y="2937753"/>
            <a:ext cx="3786029" cy="2629034"/>
          </a:xfrm>
          <a:prstGeom prst="rect">
            <a:avLst/>
          </a:prstGeom>
          <a:noFill/>
          <a:ln w="3492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746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Overview</a:t>
            </a:r>
            <a:endParaRPr lang="en-US" dirty="0"/>
          </a:p>
        </p:txBody>
      </p:sp>
      <p:sp>
        <p:nvSpPr>
          <p:cNvPr id="2" name="Slide Number Placeholder 1"/>
          <p:cNvSpPr>
            <a:spLocks noGrp="1"/>
          </p:cNvSpPr>
          <p:nvPr>
            <p:ph type="sldNum" sz="quarter" idx="12"/>
          </p:nvPr>
        </p:nvSpPr>
        <p:spPr/>
        <p:txBody>
          <a:bodyPr/>
          <a:lstStyle/>
          <a:p>
            <a:fld id="{6BEC18A0-D81B-4928-BDBE-57522E60FA40}" type="slidenum">
              <a:rPr lang="en-US" smtClean="0"/>
              <a:t>3</a:t>
            </a:fld>
            <a:endParaRPr lang="en-US"/>
          </a:p>
        </p:txBody>
      </p:sp>
      <p:graphicFrame>
        <p:nvGraphicFramePr>
          <p:cNvPr id="3" name="Table 2"/>
          <p:cNvGraphicFramePr>
            <a:graphicFrameLocks noGrp="1"/>
          </p:cNvGraphicFramePr>
          <p:nvPr>
            <p:extLst/>
          </p:nvPr>
        </p:nvGraphicFramePr>
        <p:xfrm>
          <a:off x="343126" y="1446115"/>
          <a:ext cx="3759722" cy="3357880"/>
        </p:xfrm>
        <a:graphic>
          <a:graphicData uri="http://schemas.openxmlformats.org/drawingml/2006/table">
            <a:tbl>
              <a:tblPr firstRow="1" bandRow="1">
                <a:tableStyleId>{5C22544A-7EE6-4342-B048-85BDC9FD1C3A}</a:tableStyleId>
              </a:tblPr>
              <a:tblGrid>
                <a:gridCol w="3759722"/>
              </a:tblGrid>
              <a:tr h="370840">
                <a:tc>
                  <a:txBody>
                    <a:bodyPr/>
                    <a:lstStyle/>
                    <a:p>
                      <a:r>
                        <a:rPr lang="en-US" dirty="0" smtClean="0"/>
                        <a:t>Business</a:t>
                      </a:r>
                      <a:r>
                        <a:rPr lang="en-US" baseline="0" dirty="0" smtClean="0"/>
                        <a:t> Objectives</a:t>
                      </a:r>
                      <a:endParaRPr lang="en-US" b="0" dirty="0">
                        <a:solidFill>
                          <a:schemeClr val="bg1"/>
                        </a:solidFill>
                      </a:endParaRPr>
                    </a:p>
                  </a:txBody>
                  <a:tcPr/>
                </a:tc>
              </a:tr>
              <a:tr h="370840">
                <a:tc>
                  <a:txBody>
                    <a:bodyPr/>
                    <a:lstStyle/>
                    <a:p>
                      <a:pPr>
                        <a:lnSpc>
                          <a:spcPct val="150000"/>
                        </a:lnSpc>
                        <a:spcBef>
                          <a:spcPts val="1500"/>
                        </a:spcBef>
                        <a:spcAft>
                          <a:spcPts val="1500"/>
                        </a:spcAft>
                      </a:pPr>
                      <a:r>
                        <a:rPr lang="en-US" sz="1600" dirty="0" smtClean="0"/>
                        <a:t>Re-examine foundational</a:t>
                      </a:r>
                      <a:r>
                        <a:rPr lang="en-US" sz="1600" baseline="0" dirty="0" smtClean="0"/>
                        <a:t> principles</a:t>
                      </a:r>
                      <a:endParaRPr lang="en-US" sz="1600" dirty="0"/>
                    </a:p>
                  </a:txBody>
                  <a:tcPr/>
                </a:tc>
              </a:tr>
              <a:tr h="370840">
                <a:tc>
                  <a:txBody>
                    <a:bodyPr/>
                    <a:lstStyle/>
                    <a:p>
                      <a:pPr>
                        <a:lnSpc>
                          <a:spcPct val="150000"/>
                        </a:lnSpc>
                        <a:spcBef>
                          <a:spcPts val="1500"/>
                        </a:spcBef>
                        <a:spcAft>
                          <a:spcPts val="1500"/>
                        </a:spcAft>
                      </a:pPr>
                      <a:r>
                        <a:rPr lang="en-US" sz="1600" dirty="0" smtClean="0"/>
                        <a:t>Position</a:t>
                      </a:r>
                      <a:r>
                        <a:rPr lang="en-US" sz="1600" baseline="0" dirty="0" smtClean="0"/>
                        <a:t> PS HCM for the future</a:t>
                      </a:r>
                      <a:endParaRPr lang="en-US" sz="1600" dirty="0"/>
                    </a:p>
                  </a:txBody>
                  <a:tcPr/>
                </a:tc>
              </a:tr>
              <a:tr h="370840">
                <a:tc>
                  <a:txBody>
                    <a:bodyPr/>
                    <a:lstStyle/>
                    <a:p>
                      <a:pPr>
                        <a:lnSpc>
                          <a:spcPct val="150000"/>
                        </a:lnSpc>
                        <a:spcBef>
                          <a:spcPts val="1500"/>
                        </a:spcBef>
                        <a:spcAft>
                          <a:spcPts val="1500"/>
                        </a:spcAft>
                      </a:pPr>
                      <a:r>
                        <a:rPr lang="en-US" sz="1600" dirty="0" smtClean="0"/>
                        <a:t>Simplify and streamline processes</a:t>
                      </a:r>
                      <a:endParaRPr lang="en-US" sz="1600" dirty="0"/>
                    </a:p>
                  </a:txBody>
                  <a:tcPr/>
                </a:tc>
              </a:tr>
              <a:tr h="370840">
                <a:tc>
                  <a:txBody>
                    <a:bodyPr/>
                    <a:lstStyle/>
                    <a:p>
                      <a:pPr>
                        <a:lnSpc>
                          <a:spcPct val="150000"/>
                        </a:lnSpc>
                        <a:spcBef>
                          <a:spcPts val="1500"/>
                        </a:spcBef>
                        <a:spcAft>
                          <a:spcPts val="1500"/>
                        </a:spcAft>
                      </a:pPr>
                      <a:r>
                        <a:rPr lang="en-US" sz="1600" dirty="0" smtClean="0"/>
                        <a:t>Provide better</a:t>
                      </a:r>
                      <a:r>
                        <a:rPr lang="en-US" sz="1600" baseline="0" dirty="0" smtClean="0"/>
                        <a:t> access to information</a:t>
                      </a:r>
                      <a:endParaRPr lang="en-US" sz="1600" dirty="0"/>
                    </a:p>
                  </a:txBody>
                  <a:tcPr/>
                </a:tc>
              </a:tr>
              <a:tr h="370840">
                <a:tc>
                  <a:txBody>
                    <a:bodyPr/>
                    <a:lstStyle/>
                    <a:p>
                      <a:pPr>
                        <a:lnSpc>
                          <a:spcPct val="100000"/>
                        </a:lnSpc>
                        <a:spcBef>
                          <a:spcPts val="1500"/>
                        </a:spcBef>
                        <a:spcAft>
                          <a:spcPts val="1500"/>
                        </a:spcAft>
                      </a:pPr>
                      <a:r>
                        <a:rPr lang="en-US" sz="1600" dirty="0" smtClean="0"/>
                        <a:t>Reduce customizations and associated costs</a:t>
                      </a:r>
                      <a:endParaRPr lang="en-US" sz="1600" dirty="0"/>
                    </a:p>
                  </a:txBody>
                  <a:tcPr/>
                </a:tc>
              </a:tr>
              <a:tr h="370840">
                <a:tc>
                  <a:txBody>
                    <a:bodyPr/>
                    <a:lstStyle/>
                    <a:p>
                      <a:pPr>
                        <a:lnSpc>
                          <a:spcPct val="100000"/>
                        </a:lnSpc>
                        <a:spcBef>
                          <a:spcPts val="1500"/>
                        </a:spcBef>
                        <a:spcAft>
                          <a:spcPts val="1500"/>
                        </a:spcAft>
                      </a:pPr>
                      <a:r>
                        <a:rPr lang="en-US" sz="1600" dirty="0" smtClean="0"/>
                        <a:t>Reduce</a:t>
                      </a:r>
                      <a:r>
                        <a:rPr lang="en-US" sz="1600" baseline="0" dirty="0" smtClean="0"/>
                        <a:t> manual effort; shift to strategic activities</a:t>
                      </a:r>
                      <a:endParaRPr lang="en-US" sz="1600" dirty="0"/>
                    </a:p>
                  </a:txBody>
                  <a:tcPr/>
                </a:tc>
              </a:tr>
            </a:tbl>
          </a:graphicData>
        </a:graphic>
      </p:graphicFrame>
      <p:sp>
        <p:nvSpPr>
          <p:cNvPr id="4" name="TextBox 3"/>
          <p:cNvSpPr txBox="1"/>
          <p:nvPr/>
        </p:nvSpPr>
        <p:spPr>
          <a:xfrm>
            <a:off x="621643" y="5027515"/>
            <a:ext cx="7457525" cy="800219"/>
          </a:xfrm>
          <a:prstGeom prst="rect">
            <a:avLst/>
          </a:prstGeom>
          <a:solidFill>
            <a:schemeClr val="accent1">
              <a:lumMod val="75000"/>
            </a:schemeClr>
          </a:solidFill>
          <a:ln>
            <a:solidFill>
              <a:schemeClr val="accent1">
                <a:lumMod val="75000"/>
              </a:schemeClr>
            </a:solidFill>
          </a:ln>
          <a:effectLst>
            <a:outerShdw blurRad="50800" dist="38100" dir="5400000" algn="t"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spcBef>
                <a:spcPts val="600"/>
              </a:spcBef>
              <a:spcAft>
                <a:spcPts val="600"/>
              </a:spcAft>
            </a:pPr>
            <a:r>
              <a:rPr lang="en-US" sz="1800" dirty="0" smtClean="0"/>
              <a:t>Supports the </a:t>
            </a:r>
            <a:r>
              <a:rPr lang="en-US" sz="1800" dirty="0"/>
              <a:t>implementation of SE</a:t>
            </a:r>
            <a:r>
              <a:rPr lang="en-US" sz="1800" baseline="25000" dirty="0"/>
              <a:t>2</a:t>
            </a:r>
            <a:r>
              <a:rPr lang="en-US" sz="1800" dirty="0"/>
              <a:t> </a:t>
            </a:r>
            <a:r>
              <a:rPr lang="en-US" sz="1800" dirty="0" smtClean="0"/>
              <a:t>business improvements</a:t>
            </a:r>
            <a:endParaRPr lang="en-US" sz="1800" dirty="0"/>
          </a:p>
          <a:p>
            <a:pPr algn="ctr">
              <a:spcBef>
                <a:spcPts val="600"/>
              </a:spcBef>
              <a:spcAft>
                <a:spcPts val="600"/>
              </a:spcAft>
            </a:pPr>
            <a:r>
              <a:rPr lang="en-US" sz="1800" dirty="0" smtClean="0"/>
              <a:t>Provides continued </a:t>
            </a:r>
            <a:r>
              <a:rPr lang="en-US" sz="1800" dirty="0"/>
              <a:t>application support and </a:t>
            </a:r>
            <a:r>
              <a:rPr lang="en-US" sz="1800" dirty="0" smtClean="0"/>
              <a:t>maintainability</a:t>
            </a:r>
            <a:endParaRPr lang="en-US" sz="1800" dirty="0"/>
          </a:p>
        </p:txBody>
      </p:sp>
      <p:graphicFrame>
        <p:nvGraphicFramePr>
          <p:cNvPr id="5" name="Table 4"/>
          <p:cNvGraphicFramePr>
            <a:graphicFrameLocks noGrp="1"/>
          </p:cNvGraphicFramePr>
          <p:nvPr>
            <p:extLst/>
          </p:nvPr>
        </p:nvGraphicFramePr>
        <p:xfrm>
          <a:off x="4350406" y="1454414"/>
          <a:ext cx="3890011" cy="3316974"/>
        </p:xfrm>
        <a:graphic>
          <a:graphicData uri="http://schemas.openxmlformats.org/drawingml/2006/table">
            <a:tbl>
              <a:tblPr firstRow="1" bandRow="1">
                <a:tableStyleId>{5C22544A-7EE6-4342-B048-85BDC9FD1C3A}</a:tableStyleId>
              </a:tblPr>
              <a:tblGrid>
                <a:gridCol w="3890011"/>
              </a:tblGrid>
              <a:tr h="348762">
                <a:tc>
                  <a:txBody>
                    <a:bodyPr/>
                    <a:lstStyle/>
                    <a:p>
                      <a:r>
                        <a:rPr lang="en-US" dirty="0" smtClean="0"/>
                        <a:t>Core Principles</a:t>
                      </a:r>
                      <a:endParaRPr lang="en-US" b="0" dirty="0">
                        <a:solidFill>
                          <a:schemeClr val="bg1"/>
                        </a:solidFill>
                      </a:endParaRPr>
                    </a:p>
                  </a:txBody>
                  <a:tcPr/>
                </a:tc>
              </a:tr>
              <a:tr h="552207">
                <a:tc>
                  <a:txBody>
                    <a:bodyPr/>
                    <a:lstStyle/>
                    <a:p>
                      <a:pPr>
                        <a:lnSpc>
                          <a:spcPct val="100000"/>
                        </a:lnSpc>
                        <a:spcBef>
                          <a:spcPts val="1500"/>
                        </a:spcBef>
                        <a:spcAft>
                          <a:spcPts val="1500"/>
                        </a:spcAft>
                      </a:pPr>
                      <a:r>
                        <a:rPr lang="en-US" sz="1600" dirty="0" smtClean="0"/>
                        <a:t>Supports Institution-wide</a:t>
                      </a:r>
                      <a:r>
                        <a:rPr lang="en-US" sz="1600" baseline="0" dirty="0" smtClean="0"/>
                        <a:t> programs &amp; services</a:t>
                      </a:r>
                      <a:endParaRPr lang="en-US" sz="1600" dirty="0"/>
                    </a:p>
                  </a:txBody>
                  <a:tcPr/>
                </a:tc>
              </a:tr>
              <a:tr h="399866">
                <a:tc>
                  <a:txBody>
                    <a:bodyPr/>
                    <a:lstStyle/>
                    <a:p>
                      <a:pPr>
                        <a:lnSpc>
                          <a:spcPct val="150000"/>
                        </a:lnSpc>
                        <a:spcBef>
                          <a:spcPts val="1500"/>
                        </a:spcBef>
                        <a:spcAft>
                          <a:spcPts val="1500"/>
                        </a:spcAft>
                      </a:pPr>
                      <a:r>
                        <a:rPr lang="en-US" sz="1600" dirty="0" smtClean="0"/>
                        <a:t>Consistent business processes</a:t>
                      </a:r>
                      <a:endParaRPr lang="en-US" sz="1600" dirty="0"/>
                    </a:p>
                  </a:txBody>
                  <a:tcPr/>
                </a:tc>
              </a:tr>
              <a:tr h="399866">
                <a:tc>
                  <a:txBody>
                    <a:bodyPr/>
                    <a:lstStyle/>
                    <a:p>
                      <a:pPr>
                        <a:lnSpc>
                          <a:spcPct val="150000"/>
                        </a:lnSpc>
                        <a:spcBef>
                          <a:spcPts val="1500"/>
                        </a:spcBef>
                        <a:spcAft>
                          <a:spcPts val="1500"/>
                        </a:spcAft>
                      </a:pPr>
                      <a:r>
                        <a:rPr lang="en-US" sz="1600" dirty="0" smtClean="0"/>
                        <a:t>Replace customizations</a:t>
                      </a:r>
                      <a:r>
                        <a:rPr lang="en-US" sz="1600" baseline="0" dirty="0" smtClean="0"/>
                        <a:t> where possible</a:t>
                      </a:r>
                      <a:endParaRPr lang="en-US" sz="1600" dirty="0"/>
                    </a:p>
                  </a:txBody>
                  <a:tcPr/>
                </a:tc>
              </a:tr>
              <a:tr h="435953">
                <a:tc>
                  <a:txBody>
                    <a:bodyPr/>
                    <a:lstStyle/>
                    <a:p>
                      <a:pPr>
                        <a:lnSpc>
                          <a:spcPct val="150000"/>
                        </a:lnSpc>
                        <a:spcBef>
                          <a:spcPts val="1500"/>
                        </a:spcBef>
                        <a:spcAft>
                          <a:spcPts val="1500"/>
                        </a:spcAft>
                      </a:pPr>
                      <a:endParaRPr lang="en-US" sz="1600" dirty="0"/>
                    </a:p>
                  </a:txBody>
                  <a:tcPr/>
                </a:tc>
              </a:tr>
              <a:tr h="435953">
                <a:tc>
                  <a:txBody>
                    <a:bodyPr/>
                    <a:lstStyle/>
                    <a:p>
                      <a:pPr>
                        <a:lnSpc>
                          <a:spcPct val="150000"/>
                        </a:lnSpc>
                        <a:spcBef>
                          <a:spcPts val="1500"/>
                        </a:spcBef>
                        <a:spcAft>
                          <a:spcPts val="1500"/>
                        </a:spcAft>
                      </a:pPr>
                      <a:endParaRPr lang="en-US" sz="1600" dirty="0"/>
                    </a:p>
                  </a:txBody>
                  <a:tcPr/>
                </a:tc>
              </a:tr>
              <a:tr h="543294">
                <a:tc>
                  <a:txBody>
                    <a:bodyPr/>
                    <a:lstStyle/>
                    <a:p>
                      <a:pPr>
                        <a:lnSpc>
                          <a:spcPct val="100000"/>
                        </a:lnSpc>
                        <a:spcBef>
                          <a:spcPts val="1500"/>
                        </a:spcBef>
                        <a:spcAft>
                          <a:spcPts val="1500"/>
                        </a:spcAft>
                      </a:pPr>
                      <a:endParaRPr lang="en-US" sz="1600" dirty="0" smtClean="0"/>
                    </a:p>
                  </a:txBody>
                  <a:tcPr/>
                </a:tc>
              </a:tr>
            </a:tbl>
          </a:graphicData>
        </a:graphic>
      </p:graphicFrame>
    </p:spTree>
    <p:extLst>
      <p:ext uri="{BB962C8B-B14F-4D97-AF65-F5344CB8AC3E}">
        <p14:creationId xmlns:p14="http://schemas.microsoft.com/office/powerpoint/2010/main" val="268112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Entry Approval</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601" y="1371600"/>
            <a:ext cx="7964157" cy="47833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67379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353641" y="1046233"/>
            <a:ext cx="7863840" cy="4724400"/>
          </a:xfrm>
        </p:spPr>
        <p:txBody>
          <a:bodyPr>
            <a:normAutofit/>
          </a:bodyPr>
          <a:lstStyle/>
          <a:p>
            <a:pPr marL="0" lvl="3" indent="0">
              <a:spcBef>
                <a:spcPts val="0"/>
              </a:spcBef>
              <a:spcAft>
                <a:spcPts val="600"/>
              </a:spcAft>
              <a:buNone/>
              <a:tabLst>
                <a:tab pos="230188" algn="l"/>
              </a:tabLst>
            </a:pPr>
            <a:r>
              <a:rPr lang="en-US" sz="1800" b="0" dirty="0" smtClean="0"/>
              <a:t>Edit Mode</a:t>
            </a:r>
            <a:endParaRPr lang="en-US" sz="1200" dirty="0"/>
          </a:p>
          <a:p>
            <a:endParaRPr lang="en-US" sz="1800" b="0" dirty="0" smtClean="0"/>
          </a:p>
          <a:p>
            <a:endParaRPr lang="en-US" sz="1800" b="0" dirty="0"/>
          </a:p>
        </p:txBody>
      </p:sp>
      <p:sp>
        <p:nvSpPr>
          <p:cNvPr id="3" name="Title 2"/>
          <p:cNvSpPr>
            <a:spLocks noGrp="1"/>
          </p:cNvSpPr>
          <p:nvPr>
            <p:ph type="title"/>
          </p:nvPr>
        </p:nvSpPr>
        <p:spPr/>
        <p:txBody>
          <a:bodyPr/>
          <a:lstStyle/>
          <a:p>
            <a:r>
              <a:rPr lang="en-US" dirty="0" smtClean="0"/>
              <a:t>Suspense Process</a:t>
            </a:r>
            <a:endParaRPr lang="en-US" dirty="0"/>
          </a:p>
        </p:txBody>
      </p:sp>
      <p:sp>
        <p:nvSpPr>
          <p:cNvPr id="4" name="Rectangle 3"/>
          <p:cNvSpPr/>
          <p:nvPr/>
        </p:nvSpPr>
        <p:spPr>
          <a:xfrm>
            <a:off x="1830352" y="2279592"/>
            <a:ext cx="1410930" cy="5728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rPr>
              <a:t>Pay Calculation</a:t>
            </a:r>
          </a:p>
          <a:p>
            <a:pPr algn="ctr"/>
            <a:r>
              <a:rPr lang="en-US" sz="1100" dirty="0" smtClean="0">
                <a:solidFill>
                  <a:prstClr val="white"/>
                </a:solidFill>
              </a:rPr>
              <a:t>PSPPYRUN.CBL</a:t>
            </a:r>
            <a:endParaRPr lang="en-US" sz="1100" dirty="0">
              <a:solidFill>
                <a:prstClr val="white"/>
              </a:solidFill>
            </a:endParaRPr>
          </a:p>
        </p:txBody>
      </p:sp>
      <p:sp>
        <p:nvSpPr>
          <p:cNvPr id="7" name="Rectangle 6"/>
          <p:cNvSpPr/>
          <p:nvPr/>
        </p:nvSpPr>
        <p:spPr>
          <a:xfrm>
            <a:off x="1809086" y="5172734"/>
            <a:ext cx="1455125" cy="5978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Suspense Distribution Email</a:t>
            </a:r>
            <a:endParaRPr lang="en-US" sz="1100" dirty="0"/>
          </a:p>
          <a:p>
            <a:pPr algn="ctr"/>
            <a:r>
              <a:rPr lang="en-US" sz="1100" dirty="0"/>
              <a:t>ZGL_SUSPMAIL </a:t>
            </a:r>
            <a:endParaRPr lang="en-US" sz="1100" dirty="0">
              <a:solidFill>
                <a:prstClr val="white"/>
              </a:solidFill>
            </a:endParaRPr>
          </a:p>
        </p:txBody>
      </p:sp>
      <p:sp>
        <p:nvSpPr>
          <p:cNvPr id="8" name="Rectangle 7"/>
          <p:cNvSpPr/>
          <p:nvPr/>
        </p:nvSpPr>
        <p:spPr>
          <a:xfrm>
            <a:off x="1819719" y="4147085"/>
            <a:ext cx="1455125" cy="6780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rPr>
              <a:t>Suspense Distribution Edit Mode </a:t>
            </a:r>
            <a:endParaRPr lang="en-US" sz="1100" dirty="0"/>
          </a:p>
          <a:p>
            <a:pPr algn="ctr"/>
            <a:r>
              <a:rPr lang="en-US" sz="1100" dirty="0"/>
              <a:t>ZGL_SUSPDIST</a:t>
            </a:r>
            <a:endParaRPr lang="en-US" sz="1100" dirty="0">
              <a:solidFill>
                <a:prstClr val="white"/>
              </a:solidFill>
            </a:endParaRPr>
          </a:p>
        </p:txBody>
      </p:sp>
      <p:sp>
        <p:nvSpPr>
          <p:cNvPr id="9" name="Rectangle 8"/>
          <p:cNvSpPr/>
          <p:nvPr/>
        </p:nvSpPr>
        <p:spPr>
          <a:xfrm>
            <a:off x="1853282" y="3215483"/>
            <a:ext cx="1410929" cy="5262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rPr>
              <a:t>Distribute Actuals Edit Mode </a:t>
            </a:r>
            <a:endParaRPr lang="en-US" sz="1100" dirty="0"/>
          </a:p>
          <a:p>
            <a:pPr algn="ctr"/>
            <a:r>
              <a:rPr lang="en-US" sz="1100" dirty="0"/>
              <a:t>ZPYADEM</a:t>
            </a:r>
            <a:endParaRPr lang="en-US" sz="1100" dirty="0">
              <a:solidFill>
                <a:prstClr val="white"/>
              </a:solidFill>
            </a:endParaRPr>
          </a:p>
        </p:txBody>
      </p:sp>
      <p:sp>
        <p:nvSpPr>
          <p:cNvPr id="34" name="Rectangle 33"/>
          <p:cNvSpPr/>
          <p:nvPr/>
        </p:nvSpPr>
        <p:spPr>
          <a:xfrm>
            <a:off x="4916936" y="5197756"/>
            <a:ext cx="1401150" cy="5728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rPr>
              <a:t>G/L Interface</a:t>
            </a:r>
          </a:p>
          <a:p>
            <a:pPr algn="ctr"/>
            <a:r>
              <a:rPr lang="en-US" sz="1100" dirty="0" smtClean="0">
                <a:solidFill>
                  <a:prstClr val="white"/>
                </a:solidFill>
              </a:rPr>
              <a:t>PAYGL02.SQR</a:t>
            </a:r>
            <a:endParaRPr lang="en-US" sz="1100" dirty="0">
              <a:solidFill>
                <a:prstClr val="white"/>
              </a:solidFill>
            </a:endParaRPr>
          </a:p>
        </p:txBody>
      </p:sp>
      <p:sp>
        <p:nvSpPr>
          <p:cNvPr id="35" name="Rectangle 34"/>
          <p:cNvSpPr/>
          <p:nvPr/>
        </p:nvSpPr>
        <p:spPr>
          <a:xfrm>
            <a:off x="4891484" y="1375274"/>
            <a:ext cx="1402990" cy="5728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rPr>
              <a:t>Final Pay Calculation PSPPYRUN.CBL</a:t>
            </a:r>
            <a:endParaRPr lang="en-US" sz="1100" dirty="0">
              <a:solidFill>
                <a:prstClr val="white"/>
              </a:solidFill>
            </a:endParaRPr>
          </a:p>
        </p:txBody>
      </p:sp>
      <p:sp>
        <p:nvSpPr>
          <p:cNvPr id="36" name="Rectangle 35"/>
          <p:cNvSpPr/>
          <p:nvPr/>
        </p:nvSpPr>
        <p:spPr>
          <a:xfrm>
            <a:off x="4916936" y="4199667"/>
            <a:ext cx="1401150" cy="5728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rPr>
              <a:t>Suspense Distribution Final</a:t>
            </a:r>
          </a:p>
          <a:p>
            <a:pPr algn="ctr"/>
            <a:r>
              <a:rPr lang="en-US" sz="1100" dirty="0" smtClean="0">
                <a:solidFill>
                  <a:prstClr val="white"/>
                </a:solidFill>
              </a:rPr>
              <a:t>ZGL_SUSPDIST</a:t>
            </a:r>
            <a:endParaRPr lang="en-US" sz="1100" dirty="0">
              <a:solidFill>
                <a:prstClr val="white"/>
              </a:solidFill>
            </a:endParaRPr>
          </a:p>
        </p:txBody>
      </p:sp>
      <p:sp>
        <p:nvSpPr>
          <p:cNvPr id="37" name="Rectangle 36"/>
          <p:cNvSpPr/>
          <p:nvPr/>
        </p:nvSpPr>
        <p:spPr>
          <a:xfrm>
            <a:off x="4916936" y="3215483"/>
            <a:ext cx="1414006" cy="5728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rPr>
              <a:t>Actuals Distribution</a:t>
            </a:r>
          </a:p>
          <a:p>
            <a:pPr algn="ctr"/>
            <a:r>
              <a:rPr lang="en-US" sz="1100" dirty="0" smtClean="0">
                <a:solidFill>
                  <a:prstClr val="white"/>
                </a:solidFill>
              </a:rPr>
              <a:t>PSPPFUND</a:t>
            </a:r>
            <a:endParaRPr lang="en-US" sz="1100" dirty="0">
              <a:solidFill>
                <a:prstClr val="white"/>
              </a:solidFill>
            </a:endParaRPr>
          </a:p>
        </p:txBody>
      </p:sp>
      <p:sp>
        <p:nvSpPr>
          <p:cNvPr id="38" name="Rectangle 37"/>
          <p:cNvSpPr/>
          <p:nvPr/>
        </p:nvSpPr>
        <p:spPr>
          <a:xfrm>
            <a:off x="4923364" y="2304981"/>
            <a:ext cx="1401150" cy="5728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prstClr val="white"/>
                </a:solidFill>
              </a:rPr>
              <a:t>Pay Confirmation</a:t>
            </a:r>
          </a:p>
          <a:p>
            <a:r>
              <a:rPr lang="en-US" sz="1100" dirty="0" smtClean="0"/>
              <a:t>PSPCNFRM.CBL</a:t>
            </a:r>
            <a:endParaRPr lang="en-US" sz="1100" dirty="0"/>
          </a:p>
          <a:p>
            <a:endParaRPr lang="en-US" sz="1100" dirty="0"/>
          </a:p>
        </p:txBody>
      </p:sp>
      <p:sp>
        <p:nvSpPr>
          <p:cNvPr id="1034" name="TextBox 1033"/>
          <p:cNvSpPr txBox="1"/>
          <p:nvPr/>
        </p:nvSpPr>
        <p:spPr>
          <a:xfrm>
            <a:off x="810444" y="1379058"/>
            <a:ext cx="1575415" cy="553998"/>
          </a:xfrm>
          <a:prstGeom prst="rect">
            <a:avLst/>
          </a:prstGeom>
          <a:noFill/>
        </p:spPr>
        <p:txBody>
          <a:bodyPr wrap="square" rtlCol="0">
            <a:spAutoFit/>
          </a:bodyPr>
          <a:lstStyle/>
          <a:p>
            <a:r>
              <a:rPr lang="en-US" sz="1000" dirty="0" smtClean="0">
                <a:solidFill>
                  <a:prstClr val="black"/>
                </a:solidFill>
              </a:rPr>
              <a:t>Runs </a:t>
            </a:r>
            <a:r>
              <a:rPr lang="en-US" sz="1000" dirty="0">
                <a:solidFill>
                  <a:prstClr val="black"/>
                </a:solidFill>
              </a:rPr>
              <a:t>nightly during a semi-monthly or monthly processing night</a:t>
            </a:r>
          </a:p>
        </p:txBody>
      </p:sp>
      <p:sp>
        <p:nvSpPr>
          <p:cNvPr id="1035" name="TextBox 1034"/>
          <p:cNvSpPr txBox="1"/>
          <p:nvPr/>
        </p:nvSpPr>
        <p:spPr>
          <a:xfrm>
            <a:off x="6870847" y="959512"/>
            <a:ext cx="1461569" cy="369332"/>
          </a:xfrm>
          <a:prstGeom prst="rect">
            <a:avLst/>
          </a:prstGeom>
          <a:noFill/>
        </p:spPr>
        <p:txBody>
          <a:bodyPr wrap="square" rtlCol="0">
            <a:spAutoFit/>
          </a:bodyPr>
          <a:lstStyle/>
          <a:p>
            <a:pPr marL="0" lvl="3">
              <a:spcBef>
                <a:spcPts val="0"/>
              </a:spcBef>
              <a:spcAft>
                <a:spcPts val="600"/>
              </a:spcAft>
              <a:tabLst>
                <a:tab pos="230188" algn="l"/>
              </a:tabLst>
            </a:pPr>
            <a:r>
              <a:rPr lang="en-US" sz="1800" dirty="0" smtClean="0">
                <a:solidFill>
                  <a:prstClr val="black"/>
                </a:solidFill>
              </a:rPr>
              <a:t>Final </a:t>
            </a:r>
            <a:r>
              <a:rPr lang="en-US" sz="1800" dirty="0">
                <a:solidFill>
                  <a:prstClr val="black"/>
                </a:solidFill>
              </a:rPr>
              <a:t>Mode</a:t>
            </a:r>
            <a:endParaRPr lang="en-US" sz="1200" dirty="0">
              <a:solidFill>
                <a:prstClr val="black"/>
              </a:solidFill>
            </a:endParaRPr>
          </a:p>
        </p:txBody>
      </p:sp>
      <p:sp>
        <p:nvSpPr>
          <p:cNvPr id="49" name="TextBox 48"/>
          <p:cNvSpPr txBox="1"/>
          <p:nvPr/>
        </p:nvSpPr>
        <p:spPr>
          <a:xfrm>
            <a:off x="6870847" y="1375274"/>
            <a:ext cx="1575415" cy="707886"/>
          </a:xfrm>
          <a:prstGeom prst="rect">
            <a:avLst/>
          </a:prstGeom>
          <a:noFill/>
        </p:spPr>
        <p:txBody>
          <a:bodyPr wrap="square" rtlCol="0">
            <a:spAutoFit/>
          </a:bodyPr>
          <a:lstStyle/>
          <a:p>
            <a:r>
              <a:rPr lang="en-US" sz="1000" dirty="0" smtClean="0">
                <a:solidFill>
                  <a:prstClr val="black"/>
                </a:solidFill>
              </a:rPr>
              <a:t>Runs on the night of confirm  for semi-monthly and  last day of month for monthly</a:t>
            </a:r>
            <a:endParaRPr lang="en-US" sz="1000" dirty="0">
              <a:solidFill>
                <a:prstClr val="black"/>
              </a:solidFill>
            </a:endParaRPr>
          </a:p>
        </p:txBody>
      </p:sp>
      <p:cxnSp>
        <p:nvCxnSpPr>
          <p:cNvPr id="1037" name="Straight Connector 1036"/>
          <p:cNvCxnSpPr/>
          <p:nvPr/>
        </p:nvCxnSpPr>
        <p:spPr>
          <a:xfrm>
            <a:off x="4292951" y="1375274"/>
            <a:ext cx="12829" cy="464452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813923" y="4057257"/>
            <a:ext cx="1575415" cy="900246"/>
          </a:xfrm>
          <a:prstGeom prst="rect">
            <a:avLst/>
          </a:prstGeom>
          <a:noFill/>
        </p:spPr>
        <p:txBody>
          <a:bodyPr wrap="square" rtlCol="0">
            <a:spAutoFit/>
          </a:bodyPr>
          <a:lstStyle/>
          <a:p>
            <a:r>
              <a:rPr lang="en-US" sz="1050" dirty="0" smtClean="0">
                <a:solidFill>
                  <a:prstClr val="black"/>
                </a:solidFill>
              </a:rPr>
              <a:t>Allows for distribution to be updated to suspense if not resolved prior to the GL interface </a:t>
            </a:r>
            <a:endParaRPr lang="en-US" sz="1050" dirty="0">
              <a:solidFill>
                <a:prstClr val="black"/>
              </a:solidFill>
            </a:endParaRPr>
          </a:p>
        </p:txBody>
      </p:sp>
      <p:cxnSp>
        <p:nvCxnSpPr>
          <p:cNvPr id="19" name="Straight Arrow Connector 18"/>
          <p:cNvCxnSpPr>
            <a:stCxn id="4" idx="2"/>
          </p:cNvCxnSpPr>
          <p:nvPr/>
        </p:nvCxnSpPr>
        <p:spPr>
          <a:xfrm>
            <a:off x="2535817" y="2852469"/>
            <a:ext cx="0" cy="265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2535817" y="3760077"/>
            <a:ext cx="0" cy="265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2558746" y="4814349"/>
            <a:ext cx="0" cy="265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70120" y="2993851"/>
            <a:ext cx="1424763"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This process allows for suspense resolution in HCM prior to the generation of payroll journals in Finance</a:t>
            </a:r>
            <a:endParaRPr lang="en-US" sz="1200" dirty="0"/>
          </a:p>
        </p:txBody>
      </p:sp>
      <p:cxnSp>
        <p:nvCxnSpPr>
          <p:cNvPr id="41" name="Straight Arrow Connector 40"/>
          <p:cNvCxnSpPr/>
          <p:nvPr/>
        </p:nvCxnSpPr>
        <p:spPr>
          <a:xfrm>
            <a:off x="5592979" y="1971589"/>
            <a:ext cx="0" cy="265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592979" y="2891451"/>
            <a:ext cx="0" cy="265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5586144" y="3802674"/>
            <a:ext cx="0" cy="265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5586144" y="4748177"/>
            <a:ext cx="0" cy="2653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36" idx="3"/>
          </p:cNvCxnSpPr>
          <p:nvPr/>
        </p:nvCxnSpPr>
        <p:spPr>
          <a:xfrm flipV="1">
            <a:off x="6318086" y="4486105"/>
            <a:ext cx="412323"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64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Suspense Distribution</a:t>
            </a:r>
            <a:endParaRPr lang="en-US" dirty="0"/>
          </a:p>
        </p:txBody>
      </p:sp>
      <p:pic>
        <p:nvPicPr>
          <p:cNvPr id="4" name="Picture 3"/>
          <p:cNvPicPr/>
          <p:nvPr/>
        </p:nvPicPr>
        <p:blipFill rotWithShape="1">
          <a:blip r:embed="rId3"/>
          <a:srcRect l="863" t="2407"/>
          <a:stretch/>
        </p:blipFill>
        <p:spPr>
          <a:xfrm>
            <a:off x="365761" y="1361872"/>
            <a:ext cx="7863840" cy="4309354"/>
          </a:xfrm>
          <a:prstGeom prst="rect">
            <a:avLst/>
          </a:prstGeom>
          <a:ln>
            <a:solidFill>
              <a:schemeClr val="tx1"/>
            </a:solidFill>
          </a:ln>
        </p:spPr>
      </p:pic>
    </p:spTree>
    <p:extLst>
      <p:ext uri="{BB962C8B-B14F-4D97-AF65-F5344CB8AC3E}">
        <p14:creationId xmlns:p14="http://schemas.microsoft.com/office/powerpoint/2010/main" val="358592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Suspense Distribution</a:t>
            </a:r>
            <a:endParaRPr lang="en-US" dirty="0"/>
          </a:p>
        </p:txBody>
      </p:sp>
      <p:pic>
        <p:nvPicPr>
          <p:cNvPr id="4" name="Picture 3"/>
          <p:cNvPicPr/>
          <p:nvPr/>
        </p:nvPicPr>
        <p:blipFill rotWithShape="1">
          <a:blip r:embed="rId3"/>
          <a:srcRect l="1227"/>
          <a:stretch/>
        </p:blipFill>
        <p:spPr>
          <a:xfrm>
            <a:off x="1643974" y="1128409"/>
            <a:ext cx="5823625" cy="5119991"/>
          </a:xfrm>
          <a:prstGeom prst="rect">
            <a:avLst/>
          </a:prstGeom>
          <a:ln>
            <a:solidFill>
              <a:schemeClr val="tx1"/>
            </a:solidFill>
          </a:ln>
        </p:spPr>
      </p:pic>
    </p:spTree>
    <p:extLst>
      <p:ext uri="{BB962C8B-B14F-4D97-AF65-F5344CB8AC3E}">
        <p14:creationId xmlns:p14="http://schemas.microsoft.com/office/powerpoint/2010/main" val="225462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Suspense Distribution</a:t>
            </a:r>
            <a:endParaRPr lang="en-US" dirty="0"/>
          </a:p>
        </p:txBody>
      </p:sp>
      <p:pic>
        <p:nvPicPr>
          <p:cNvPr id="4" name="Picture 3"/>
          <p:cNvPicPr/>
          <p:nvPr/>
        </p:nvPicPr>
        <p:blipFill>
          <a:blip r:embed="rId2"/>
          <a:stretch>
            <a:fillRect/>
          </a:stretch>
        </p:blipFill>
        <p:spPr>
          <a:xfrm>
            <a:off x="365761" y="1279579"/>
            <a:ext cx="7863840" cy="4809936"/>
          </a:xfrm>
          <a:prstGeom prst="rect">
            <a:avLst/>
          </a:prstGeom>
          <a:ln>
            <a:solidFill>
              <a:schemeClr val="tx1"/>
            </a:solidFill>
          </a:ln>
        </p:spPr>
      </p:pic>
    </p:spTree>
    <p:extLst>
      <p:ext uri="{BB962C8B-B14F-4D97-AF65-F5344CB8AC3E}">
        <p14:creationId xmlns:p14="http://schemas.microsoft.com/office/powerpoint/2010/main" val="2304789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Suspense Distribution</a:t>
            </a:r>
            <a:endParaRPr lang="en-US" dirty="0"/>
          </a:p>
        </p:txBody>
      </p:sp>
      <p:pic>
        <p:nvPicPr>
          <p:cNvPr id="5" name="Picture 4"/>
          <p:cNvPicPr/>
          <p:nvPr/>
        </p:nvPicPr>
        <p:blipFill>
          <a:blip r:embed="rId3"/>
          <a:stretch>
            <a:fillRect/>
          </a:stretch>
        </p:blipFill>
        <p:spPr>
          <a:xfrm>
            <a:off x="361950" y="1026514"/>
            <a:ext cx="7867650" cy="5069485"/>
          </a:xfrm>
          <a:prstGeom prst="rect">
            <a:avLst/>
          </a:prstGeom>
          <a:ln>
            <a:solidFill>
              <a:schemeClr val="tx1"/>
            </a:solidFill>
          </a:ln>
        </p:spPr>
      </p:pic>
    </p:spTree>
    <p:extLst>
      <p:ext uri="{BB962C8B-B14F-4D97-AF65-F5344CB8AC3E}">
        <p14:creationId xmlns:p14="http://schemas.microsoft.com/office/powerpoint/2010/main" val="3408359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GL Funding</a:t>
            </a:r>
            <a:endParaRPr lang="en-US" dirty="0"/>
          </a:p>
        </p:txBody>
      </p:sp>
      <p:pic>
        <p:nvPicPr>
          <p:cNvPr id="5" name="Picture 4"/>
          <p:cNvPicPr/>
          <p:nvPr/>
        </p:nvPicPr>
        <p:blipFill rotWithShape="1">
          <a:blip r:embed="rId3"/>
          <a:srcRect l="523"/>
          <a:stretch/>
        </p:blipFill>
        <p:spPr>
          <a:xfrm>
            <a:off x="365761" y="1395128"/>
            <a:ext cx="7863840" cy="4781936"/>
          </a:xfrm>
          <a:prstGeom prst="rect">
            <a:avLst/>
          </a:prstGeom>
          <a:ln>
            <a:solidFill>
              <a:schemeClr val="tx1"/>
            </a:solidFill>
          </a:ln>
        </p:spPr>
      </p:pic>
    </p:spTree>
    <p:extLst>
      <p:ext uri="{BB962C8B-B14F-4D97-AF65-F5344CB8AC3E}">
        <p14:creationId xmlns:p14="http://schemas.microsoft.com/office/powerpoint/2010/main" val="2920729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GL Funding</a:t>
            </a:r>
            <a:endParaRPr lang="en-US" dirty="0"/>
          </a:p>
        </p:txBody>
      </p:sp>
      <p:pic>
        <p:nvPicPr>
          <p:cNvPr id="4" name="Picture 3"/>
          <p:cNvPicPr/>
          <p:nvPr/>
        </p:nvPicPr>
        <p:blipFill rotWithShape="1">
          <a:blip r:embed="rId2"/>
          <a:srcRect l="184"/>
          <a:stretch/>
        </p:blipFill>
        <p:spPr>
          <a:xfrm>
            <a:off x="365760" y="1297344"/>
            <a:ext cx="7863841" cy="5027256"/>
          </a:xfrm>
          <a:prstGeom prst="rect">
            <a:avLst/>
          </a:prstGeom>
          <a:ln>
            <a:solidFill>
              <a:schemeClr val="tx1"/>
            </a:solidFill>
          </a:ln>
        </p:spPr>
      </p:pic>
    </p:spTree>
    <p:extLst>
      <p:ext uri="{BB962C8B-B14F-4D97-AF65-F5344CB8AC3E}">
        <p14:creationId xmlns:p14="http://schemas.microsoft.com/office/powerpoint/2010/main" val="1249416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GL Funding</a:t>
            </a:r>
            <a:endParaRPr lang="en-US" dirty="0"/>
          </a:p>
        </p:txBody>
      </p:sp>
      <p:pic>
        <p:nvPicPr>
          <p:cNvPr id="4" name="Picture 3"/>
          <p:cNvPicPr/>
          <p:nvPr/>
        </p:nvPicPr>
        <p:blipFill>
          <a:blip r:embed="rId2"/>
          <a:stretch>
            <a:fillRect/>
          </a:stretch>
        </p:blipFill>
        <p:spPr>
          <a:xfrm>
            <a:off x="365761" y="1368182"/>
            <a:ext cx="7863839" cy="4186312"/>
          </a:xfrm>
          <a:prstGeom prst="rect">
            <a:avLst/>
          </a:prstGeom>
          <a:ln>
            <a:solidFill>
              <a:schemeClr val="tx1"/>
            </a:solidFill>
          </a:ln>
        </p:spPr>
      </p:pic>
    </p:spTree>
    <p:extLst>
      <p:ext uri="{BB962C8B-B14F-4D97-AF65-F5344CB8AC3E}">
        <p14:creationId xmlns:p14="http://schemas.microsoft.com/office/powerpoint/2010/main" val="3893321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GL Funding</a:t>
            </a:r>
            <a:endParaRPr lang="en-US" dirty="0"/>
          </a:p>
        </p:txBody>
      </p:sp>
      <p:pic>
        <p:nvPicPr>
          <p:cNvPr id="4" name="Picture 3"/>
          <p:cNvPicPr/>
          <p:nvPr/>
        </p:nvPicPr>
        <p:blipFill>
          <a:blip r:embed="rId2"/>
          <a:stretch>
            <a:fillRect/>
          </a:stretch>
        </p:blipFill>
        <p:spPr>
          <a:xfrm>
            <a:off x="365760" y="1297095"/>
            <a:ext cx="7863840" cy="4977245"/>
          </a:xfrm>
          <a:prstGeom prst="rect">
            <a:avLst/>
          </a:prstGeom>
          <a:ln>
            <a:solidFill>
              <a:schemeClr val="tx1"/>
            </a:solidFill>
          </a:ln>
        </p:spPr>
      </p:pic>
    </p:spTree>
    <p:extLst>
      <p:ext uri="{BB962C8B-B14F-4D97-AF65-F5344CB8AC3E}">
        <p14:creationId xmlns:p14="http://schemas.microsoft.com/office/powerpoint/2010/main" val="2390636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idx="1"/>
          </p:nvPr>
        </p:nvSpPr>
        <p:spPr>
          <a:xfrm>
            <a:off x="365760" y="4419600"/>
            <a:ext cx="7863840" cy="1569720"/>
          </a:xfrm>
        </p:spPr>
        <p:txBody>
          <a:bodyPr/>
          <a:lstStyle/>
          <a:p>
            <a:r>
              <a:rPr lang="en-US" sz="1800" dirty="0" smtClean="0"/>
              <a:t>This is not your regular upgrade!</a:t>
            </a:r>
          </a:p>
          <a:p>
            <a:pPr marL="857250" lvl="3" indent="-342900"/>
            <a:r>
              <a:rPr lang="en-US" dirty="0" smtClean="0"/>
              <a:t>Significant changes beyond upgrading the core software</a:t>
            </a:r>
          </a:p>
          <a:p>
            <a:pPr marL="857250" lvl="3" indent="-342900"/>
            <a:r>
              <a:rPr lang="en-US" dirty="0" smtClean="0"/>
              <a:t>Directly impacts almost all staff groups</a:t>
            </a:r>
          </a:p>
          <a:p>
            <a:r>
              <a:rPr lang="en-US" sz="1800" dirty="0" smtClean="0"/>
              <a:t>Requires a close working relationship among Human Resource Services, Departments/Faculties and IST to be successful</a:t>
            </a:r>
          </a:p>
          <a:p>
            <a:endParaRPr lang="en-US" dirty="0"/>
          </a:p>
        </p:txBody>
      </p:sp>
      <p:sp>
        <p:nvSpPr>
          <p:cNvPr id="3" name="Title 2"/>
          <p:cNvSpPr>
            <a:spLocks noGrp="1"/>
          </p:cNvSpPr>
          <p:nvPr>
            <p:ph type="title"/>
          </p:nvPr>
        </p:nvSpPr>
        <p:spPr/>
        <p:txBody>
          <a:bodyPr/>
          <a:lstStyle/>
          <a:p>
            <a:r>
              <a:rPr lang="en-US" dirty="0" smtClean="0"/>
              <a:t>Overview</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964943750"/>
              </p:ext>
            </p:extLst>
          </p:nvPr>
        </p:nvGraphicFramePr>
        <p:xfrm>
          <a:off x="533400" y="1295400"/>
          <a:ext cx="7141722" cy="2937108"/>
        </p:xfrm>
        <a:graphic>
          <a:graphicData uri="http://schemas.openxmlformats.org/drawingml/2006/table">
            <a:tbl>
              <a:tblPr firstRow="1" bandRow="1">
                <a:tableStyleId>{5C22544A-7EE6-4342-B048-85BDC9FD1C3A}</a:tableStyleId>
              </a:tblPr>
              <a:tblGrid>
                <a:gridCol w="7141722"/>
              </a:tblGrid>
              <a:tr h="437099">
                <a:tc>
                  <a:txBody>
                    <a:bodyPr/>
                    <a:lstStyle/>
                    <a:p>
                      <a:r>
                        <a:rPr lang="en-US" dirty="0" smtClean="0"/>
                        <a:t>Project Recap</a:t>
                      </a:r>
                      <a:endParaRPr lang="en-US" b="1" dirty="0" smtClean="0">
                        <a:solidFill>
                          <a:schemeClr val="bg1"/>
                        </a:solidFill>
                      </a:endParaRPr>
                    </a:p>
                  </a:txBody>
                  <a:tcPr/>
                </a:tc>
              </a:tr>
              <a:tr h="350196">
                <a:tc>
                  <a:txBody>
                    <a:bodyPr/>
                    <a:lstStyle/>
                    <a:p>
                      <a:pPr marL="0" marR="0" indent="0">
                        <a:spcBef>
                          <a:spcPts val="0"/>
                        </a:spcBef>
                        <a:spcAft>
                          <a:spcPts val="0"/>
                        </a:spcAft>
                        <a:buFont typeface="Arial" panose="020B0604020202020204" pitchFamily="34" charset="0"/>
                        <a:buNone/>
                      </a:pPr>
                      <a:r>
                        <a:rPr lang="en-CA" sz="1600" dirty="0" smtClean="0">
                          <a:effectLst/>
                        </a:rPr>
                        <a:t>Upgrade – version 9.0 to 9.2</a:t>
                      </a:r>
                    </a:p>
                  </a:txBody>
                  <a:tcPr/>
                </a:tc>
              </a:tr>
              <a:tr h="321013">
                <a:tc>
                  <a:txBody>
                    <a:bodyPr/>
                    <a:lstStyle/>
                    <a:p>
                      <a:pPr marL="0" marR="0" indent="0">
                        <a:spcBef>
                          <a:spcPts val="0"/>
                        </a:spcBef>
                        <a:spcAft>
                          <a:spcPts val="0"/>
                        </a:spcAft>
                        <a:buFont typeface="Arial" panose="020B0604020202020204" pitchFamily="34" charset="0"/>
                        <a:buNone/>
                      </a:pPr>
                      <a:r>
                        <a:rPr lang="en-CA" sz="1600" dirty="0" smtClean="0">
                          <a:effectLst/>
                        </a:rPr>
                        <a:t>Improve and automate </a:t>
                      </a:r>
                      <a:r>
                        <a:rPr lang="en-CA" sz="1600" baseline="0" dirty="0" smtClean="0">
                          <a:effectLst/>
                        </a:rPr>
                        <a:t>business processes by leveraging available functionality</a:t>
                      </a:r>
                      <a:endParaRPr lang="en-CA" sz="1600" dirty="0" smtClean="0">
                        <a:effectLst/>
                      </a:endParaRPr>
                    </a:p>
                  </a:txBody>
                  <a:tcPr/>
                </a:tc>
              </a:tr>
              <a:tr h="355384">
                <a:tc>
                  <a:txBody>
                    <a:bodyPr/>
                    <a:lstStyle/>
                    <a:p>
                      <a:pPr marL="0" marR="0" indent="0">
                        <a:spcBef>
                          <a:spcPts val="0"/>
                        </a:spcBef>
                        <a:spcAft>
                          <a:spcPts val="0"/>
                        </a:spcAft>
                        <a:buFont typeface="Arial" panose="020B0604020202020204" pitchFamily="34" charset="0"/>
                        <a:buNone/>
                      </a:pPr>
                      <a:r>
                        <a:rPr lang="en-CA" sz="1600" dirty="0" smtClean="0">
                          <a:effectLst/>
                        </a:rPr>
                        <a:t>Implement new features</a:t>
                      </a:r>
                    </a:p>
                  </a:txBody>
                  <a:tcPr/>
                </a:tc>
              </a:tr>
              <a:tr h="330740">
                <a:tc>
                  <a:txBody>
                    <a:bodyPr/>
                    <a:lstStyle/>
                    <a:p>
                      <a:pPr marL="0" marR="0" lvl="0" indent="0">
                        <a:spcBef>
                          <a:spcPts val="0"/>
                        </a:spcBef>
                        <a:spcAft>
                          <a:spcPts val="0"/>
                        </a:spcAft>
                        <a:buFont typeface="Arial" panose="020B0604020202020204" pitchFamily="34" charset="0"/>
                        <a:buNone/>
                      </a:pPr>
                      <a:r>
                        <a:rPr lang="en-CA" sz="1600" baseline="0" dirty="0" smtClean="0">
                          <a:effectLst/>
                        </a:rPr>
                        <a:t>Improve Smart Forms and implement additional forms</a:t>
                      </a:r>
                      <a:endParaRPr lang="en-CA" sz="1600" dirty="0" smtClean="0">
                        <a:effectLst/>
                      </a:endParaRPr>
                    </a:p>
                  </a:txBody>
                  <a:tcPr/>
                </a:tc>
              </a:tr>
              <a:tr h="394294">
                <a:tc>
                  <a:txBody>
                    <a:bodyPr/>
                    <a:lstStyle/>
                    <a:p>
                      <a:pPr marL="0" marR="0" indent="0">
                        <a:spcBef>
                          <a:spcPts val="0"/>
                        </a:spcBef>
                        <a:spcAft>
                          <a:spcPts val="0"/>
                        </a:spcAft>
                        <a:buFont typeface="Arial" panose="020B0604020202020204" pitchFamily="34" charset="0"/>
                        <a:buNone/>
                      </a:pPr>
                      <a:r>
                        <a:rPr lang="en-CA" sz="1600" dirty="0" smtClean="0">
                          <a:effectLst/>
                        </a:rPr>
                        <a:t>Replace customizations with delivered functionality</a:t>
                      </a:r>
                    </a:p>
                  </a:txBody>
                  <a:tcPr/>
                </a:tc>
              </a:tr>
              <a:tr h="379379">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600" dirty="0" smtClean="0">
                          <a:effectLst/>
                        </a:rPr>
                        <a:t>Enable the capability to host other institutions</a:t>
                      </a:r>
                      <a:endParaRPr lang="en-US" sz="1600" dirty="0" smtClean="0">
                        <a:effectLst/>
                        <a:latin typeface="Calibri"/>
                        <a:ea typeface="Calibri"/>
                        <a:cs typeface="Times New Roman"/>
                      </a:endParaRPr>
                    </a:p>
                  </a:txBody>
                  <a:tcPr/>
                </a:tc>
              </a:tr>
              <a:tr h="350196">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600" dirty="0" smtClean="0">
                          <a:effectLst/>
                        </a:rPr>
                        <a:t>Update the user security model</a:t>
                      </a:r>
                    </a:p>
                  </a:txBody>
                  <a:tcPr/>
                </a:tc>
              </a:tr>
            </a:tbl>
          </a:graphicData>
        </a:graphic>
      </p:graphicFrame>
    </p:spTree>
    <p:extLst>
      <p:ext uri="{BB962C8B-B14F-4D97-AF65-F5344CB8AC3E}">
        <p14:creationId xmlns:p14="http://schemas.microsoft.com/office/powerpoint/2010/main" val="4062746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GL Funding</a:t>
            </a:r>
            <a:endParaRPr lang="en-US" dirty="0"/>
          </a:p>
        </p:txBody>
      </p:sp>
      <p:pic>
        <p:nvPicPr>
          <p:cNvPr id="4" name="Picture 3"/>
          <p:cNvPicPr/>
          <p:nvPr/>
        </p:nvPicPr>
        <p:blipFill>
          <a:blip r:embed="rId2"/>
          <a:stretch>
            <a:fillRect/>
          </a:stretch>
        </p:blipFill>
        <p:spPr>
          <a:xfrm>
            <a:off x="365761" y="1666597"/>
            <a:ext cx="7863840" cy="2720577"/>
          </a:xfrm>
          <a:prstGeom prst="rect">
            <a:avLst/>
          </a:prstGeom>
          <a:ln>
            <a:solidFill>
              <a:schemeClr val="tx1"/>
            </a:solidFill>
          </a:ln>
        </p:spPr>
      </p:pic>
    </p:spTree>
    <p:extLst>
      <p:ext uri="{BB962C8B-B14F-4D97-AF65-F5344CB8AC3E}">
        <p14:creationId xmlns:p14="http://schemas.microsoft.com/office/powerpoint/2010/main" val="3306304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r>
              <a:rPr lang="en-US" dirty="0"/>
              <a:t>Wayne Patterson – HR Business </a:t>
            </a:r>
            <a:r>
              <a:rPr lang="en-US" dirty="0" smtClean="0"/>
              <a:t>Sponsor/Lead</a:t>
            </a:r>
          </a:p>
          <a:p>
            <a:r>
              <a:rPr lang="en-US" dirty="0"/>
              <a:t>Terry Harris – Change Lead</a:t>
            </a:r>
          </a:p>
          <a:p>
            <a:r>
              <a:rPr lang="en-US" dirty="0" smtClean="0"/>
              <a:t>Alex </a:t>
            </a:r>
            <a:r>
              <a:rPr lang="en-US" dirty="0" err="1" smtClean="0"/>
              <a:t>Necheff</a:t>
            </a:r>
            <a:r>
              <a:rPr lang="en-US" dirty="0" smtClean="0"/>
              <a:t> – Project Manager</a:t>
            </a:r>
            <a:endParaRPr lang="en-US" dirty="0"/>
          </a:p>
          <a:p>
            <a:endParaRPr lang="en-US" dirty="0"/>
          </a:p>
          <a:p>
            <a:r>
              <a:rPr lang="en-US" dirty="0"/>
              <a:t>Project information is available on </a:t>
            </a:r>
            <a:r>
              <a:rPr lang="en-US" dirty="0" smtClean="0"/>
              <a:t>the HRS Service Excellence and Efficiency (SE2</a:t>
            </a:r>
            <a:r>
              <a:rPr lang="en-US" dirty="0"/>
              <a:t>) website - </a:t>
            </a:r>
            <a:r>
              <a:rPr lang="en-US" dirty="0">
                <a:hlinkClick r:id="rId2"/>
              </a:rPr>
              <a:t>http://se2.ualberta.ca</a:t>
            </a:r>
            <a:r>
              <a:rPr lang="en-US" dirty="0" smtClean="0">
                <a:hlinkClick r:id="rId2"/>
              </a:rPr>
              <a:t>/</a:t>
            </a:r>
            <a:r>
              <a:rPr lang="en-US" dirty="0" smtClean="0"/>
              <a:t> </a:t>
            </a:r>
            <a:endParaRPr lang="en-US" dirty="0"/>
          </a:p>
        </p:txBody>
      </p:sp>
      <p:sp>
        <p:nvSpPr>
          <p:cNvPr id="3" name="Title 2"/>
          <p:cNvSpPr>
            <a:spLocks noGrp="1"/>
          </p:cNvSpPr>
          <p:nvPr>
            <p:ph type="title"/>
          </p:nvPr>
        </p:nvSpPr>
        <p:spPr/>
        <p:txBody>
          <a:bodyPr/>
          <a:lstStyle/>
          <a:p>
            <a:r>
              <a:rPr lang="en-US" dirty="0" smtClean="0"/>
              <a:t>Project Contacts</a:t>
            </a:r>
            <a:endParaRPr lang="en-US" dirty="0"/>
          </a:p>
        </p:txBody>
      </p:sp>
    </p:spTree>
    <p:extLst>
      <p:ext uri="{BB962C8B-B14F-4D97-AF65-F5344CB8AC3E}">
        <p14:creationId xmlns:p14="http://schemas.microsoft.com/office/powerpoint/2010/main" val="3441763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3" name="Shape 133"/>
          <p:cNvPicPr preferRelativeResize="0"/>
          <p:nvPr/>
        </p:nvPicPr>
        <p:blipFill rotWithShape="1">
          <a:blip r:embed="rId3">
            <a:alphaModFix/>
          </a:blip>
          <a:srcRect/>
          <a:stretch/>
        </p:blipFill>
        <p:spPr>
          <a:xfrm>
            <a:off x="2214563" y="960120"/>
            <a:ext cx="4714875" cy="4852036"/>
          </a:xfrm>
          <a:prstGeom prst="rect">
            <a:avLst/>
          </a:prstGeom>
          <a:noFill/>
          <a:ln>
            <a:noFill/>
          </a:ln>
        </p:spPr>
      </p:pic>
    </p:spTree>
    <p:extLst>
      <p:ext uri="{BB962C8B-B14F-4D97-AF65-F5344CB8AC3E}">
        <p14:creationId xmlns:p14="http://schemas.microsoft.com/office/powerpoint/2010/main" val="3663761274"/>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We appreciate your help in evaluating this presentation!</a:t>
            </a:r>
          </a:p>
          <a:p>
            <a:r>
              <a:rPr lang="en-US" dirty="0"/>
              <a:t>The RAD evaluation form is accessible online. </a:t>
            </a:r>
            <a:r>
              <a:rPr lang="en-US" b="1" dirty="0">
                <a:hlinkClick r:id="rId2"/>
              </a:rPr>
              <a:t>Click here</a:t>
            </a:r>
            <a:r>
              <a:rPr lang="en-US" dirty="0"/>
              <a:t> or click on the blue checkmark below (</a:t>
            </a:r>
            <a:r>
              <a:rPr lang="en-US" i="1" dirty="0"/>
              <a:t>right-click the hyperlink(s) and click </a:t>
            </a:r>
            <a:r>
              <a:rPr lang="en-US" b="1" i="1" dirty="0"/>
              <a:t>Open Hyperlink</a:t>
            </a:r>
            <a:r>
              <a:rPr lang="en-US" dirty="0"/>
              <a:t> </a:t>
            </a:r>
            <a:r>
              <a:rPr lang="en-US" i="1" dirty="0"/>
              <a:t>to activate</a:t>
            </a:r>
            <a:r>
              <a:rPr lang="en-US" dirty="0" smtClean="0"/>
              <a:t>).</a:t>
            </a:r>
            <a:endParaRPr lang="en-US" dirty="0"/>
          </a:p>
        </p:txBody>
      </p:sp>
      <p:sp>
        <p:nvSpPr>
          <p:cNvPr id="3" name="Title 2"/>
          <p:cNvSpPr>
            <a:spLocks noGrp="1"/>
          </p:cNvSpPr>
          <p:nvPr>
            <p:ph type="title"/>
          </p:nvPr>
        </p:nvSpPr>
        <p:spPr/>
        <p:txBody>
          <a:bodyPr/>
          <a:lstStyle/>
          <a:p>
            <a:r>
              <a:rPr lang="en-US" dirty="0" smtClean="0"/>
              <a:t>Online Evaluation Form</a:t>
            </a:r>
            <a:endParaRPr lang="en-CA" dirty="0"/>
          </a:p>
        </p:txBody>
      </p:sp>
      <p:sp>
        <p:nvSpPr>
          <p:cNvPr id="4" name="Slide Number Placeholder 3"/>
          <p:cNvSpPr>
            <a:spLocks noGrp="1"/>
          </p:cNvSpPr>
          <p:nvPr>
            <p:ph type="sldNum" sz="quarter" idx="12"/>
          </p:nvPr>
        </p:nvSpPr>
        <p:spPr/>
        <p:txBody>
          <a:bodyPr/>
          <a:lstStyle/>
          <a:p>
            <a:fld id="{6BEC18A0-D81B-4928-BDBE-57522E60FA40}" type="slidenum">
              <a:rPr lang="en-US" smtClean="0"/>
              <a:t>43</a:t>
            </a:fld>
            <a:endParaRPr lang="en-US"/>
          </a:p>
        </p:txBody>
      </p:sp>
      <p:pic>
        <p:nvPicPr>
          <p:cNvPr id="5" name="Picture 4" descr="C:\Users\efmadsen\AppData\Local\Microsoft\Windows\Temporary Internet Files\Content.IE5\SN6SFSDZ\MC900442153[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2004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91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r>
              <a:rPr lang="en-US" dirty="0"/>
              <a:t>HR Taxonomy changes </a:t>
            </a:r>
            <a:r>
              <a:rPr lang="en-US" b="0" dirty="0"/>
              <a:t>- </a:t>
            </a:r>
            <a:r>
              <a:rPr lang="en-US" b="0" dirty="0" smtClean="0"/>
              <a:t>Regular/Temporary, Full/Part time, employee </a:t>
            </a:r>
            <a:r>
              <a:rPr lang="en-US" b="0" dirty="0"/>
              <a:t>class, union code</a:t>
            </a:r>
          </a:p>
          <a:p>
            <a:r>
              <a:rPr lang="en-US" dirty="0"/>
              <a:t>Job codes </a:t>
            </a:r>
            <a:r>
              <a:rPr lang="en-US" b="0" dirty="0"/>
              <a:t>- simplified</a:t>
            </a:r>
          </a:p>
          <a:p>
            <a:r>
              <a:rPr lang="en-US" dirty="0"/>
              <a:t>Define reporting relationships </a:t>
            </a:r>
            <a:r>
              <a:rPr lang="en-US" dirty="0" smtClean="0"/>
              <a:t>- </a:t>
            </a:r>
            <a:r>
              <a:rPr lang="en-US" b="0" dirty="0" smtClean="0"/>
              <a:t>Reports </a:t>
            </a:r>
            <a:r>
              <a:rPr lang="en-US" b="0" dirty="0"/>
              <a:t>to position / Supervisor ID</a:t>
            </a:r>
          </a:p>
          <a:p>
            <a:r>
              <a:rPr lang="en-US" dirty="0" smtClean="0"/>
              <a:t>HR </a:t>
            </a:r>
            <a:r>
              <a:rPr lang="en-US" dirty="0" err="1" smtClean="0"/>
              <a:t>eApplications</a:t>
            </a:r>
            <a:r>
              <a:rPr lang="en-US" dirty="0" smtClean="0"/>
              <a:t> (Bear Tracks) </a:t>
            </a:r>
            <a:r>
              <a:rPr lang="en-US" b="0" dirty="0"/>
              <a:t>- look and feel</a:t>
            </a:r>
          </a:p>
          <a:p>
            <a:r>
              <a:rPr lang="en-US" dirty="0"/>
              <a:t>Manager Dashboard </a:t>
            </a:r>
            <a:r>
              <a:rPr lang="en-US" b="0" dirty="0"/>
              <a:t>- NEW</a:t>
            </a:r>
          </a:p>
          <a:p>
            <a:endParaRPr lang="en-US" dirty="0"/>
          </a:p>
        </p:txBody>
      </p:sp>
      <p:sp>
        <p:nvSpPr>
          <p:cNvPr id="3" name="Title 2"/>
          <p:cNvSpPr>
            <a:spLocks noGrp="1"/>
          </p:cNvSpPr>
          <p:nvPr>
            <p:ph type="title"/>
          </p:nvPr>
        </p:nvSpPr>
        <p:spPr/>
        <p:txBody>
          <a:bodyPr/>
          <a:lstStyle/>
          <a:p>
            <a:r>
              <a:rPr lang="en-US" dirty="0" smtClean="0"/>
              <a:t>Scope Highlights – Human Resources</a:t>
            </a:r>
            <a:endParaRPr lang="en-US" dirty="0"/>
          </a:p>
        </p:txBody>
      </p:sp>
    </p:spTree>
    <p:extLst>
      <p:ext uri="{BB962C8B-B14F-4D97-AF65-F5344CB8AC3E}">
        <p14:creationId xmlns:p14="http://schemas.microsoft.com/office/powerpoint/2010/main" val="725694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r>
              <a:rPr lang="en-US" dirty="0"/>
              <a:t>Redesign existing </a:t>
            </a:r>
            <a:r>
              <a:rPr lang="en-US" dirty="0" smtClean="0"/>
              <a:t>forms</a:t>
            </a:r>
            <a:endParaRPr lang="en-US" dirty="0"/>
          </a:p>
          <a:p>
            <a:pPr marL="857250" lvl="3" indent="-342900"/>
            <a:r>
              <a:rPr lang="en-US" sz="2400" dirty="0"/>
              <a:t>Reflect changes to HR taxonomy</a:t>
            </a:r>
          </a:p>
          <a:p>
            <a:pPr marL="857250" lvl="3" indent="-342900"/>
            <a:r>
              <a:rPr lang="en-US" sz="2400" dirty="0" smtClean="0"/>
              <a:t>Broaden </a:t>
            </a:r>
            <a:r>
              <a:rPr lang="en-US" sz="2400" dirty="0"/>
              <a:t>form use to include additional transactions affecting Academic </a:t>
            </a:r>
            <a:r>
              <a:rPr lang="en-US" sz="2400" dirty="0" smtClean="0"/>
              <a:t>staff</a:t>
            </a:r>
          </a:p>
          <a:p>
            <a:pPr marL="857250" lvl="3" indent="-342900"/>
            <a:r>
              <a:rPr lang="en-US" sz="2400" dirty="0"/>
              <a:t>Improve user experience</a:t>
            </a:r>
          </a:p>
          <a:p>
            <a:pPr marL="857250" lvl="3" indent="-342900"/>
            <a:endParaRPr lang="en-US" sz="2400" dirty="0" smtClean="0"/>
          </a:p>
          <a:p>
            <a:pPr lvl="1"/>
            <a:r>
              <a:rPr lang="en-US" sz="2400" dirty="0" smtClean="0"/>
              <a:t>No </a:t>
            </a:r>
            <a:r>
              <a:rPr lang="en-US" sz="2400" dirty="0"/>
              <a:t>significant changes to business </a:t>
            </a:r>
            <a:r>
              <a:rPr lang="en-US" sz="2400" dirty="0" smtClean="0"/>
              <a:t>processes</a:t>
            </a:r>
            <a:endParaRPr lang="en-US" sz="2400" dirty="0"/>
          </a:p>
        </p:txBody>
      </p:sp>
      <p:sp>
        <p:nvSpPr>
          <p:cNvPr id="3" name="Title 2"/>
          <p:cNvSpPr>
            <a:spLocks noGrp="1"/>
          </p:cNvSpPr>
          <p:nvPr>
            <p:ph type="title"/>
          </p:nvPr>
        </p:nvSpPr>
        <p:spPr/>
        <p:txBody>
          <a:bodyPr/>
          <a:lstStyle/>
          <a:p>
            <a:r>
              <a:rPr lang="en-US" dirty="0" smtClean="0"/>
              <a:t>Scope Highlights – </a:t>
            </a:r>
            <a:r>
              <a:rPr lang="en-US" dirty="0" err="1" smtClean="0"/>
              <a:t>eForms</a:t>
            </a:r>
            <a:endParaRPr lang="en-US" dirty="0"/>
          </a:p>
        </p:txBody>
      </p:sp>
    </p:spTree>
    <p:extLst>
      <p:ext uri="{BB962C8B-B14F-4D97-AF65-F5344CB8AC3E}">
        <p14:creationId xmlns:p14="http://schemas.microsoft.com/office/powerpoint/2010/main" val="3843847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r>
              <a:rPr lang="en-US" dirty="0" smtClean="0"/>
              <a:t>Benefits Administration</a:t>
            </a:r>
            <a:endParaRPr lang="en-US" dirty="0"/>
          </a:p>
          <a:p>
            <a:pPr marL="857250" lvl="3" indent="-342900"/>
            <a:r>
              <a:rPr lang="en-US" sz="2400" dirty="0" smtClean="0"/>
              <a:t>Automated application of benefit eligibility rules</a:t>
            </a:r>
          </a:p>
          <a:p>
            <a:pPr marL="857250" lvl="3" indent="-342900"/>
            <a:endParaRPr lang="en-US" sz="2400" dirty="0"/>
          </a:p>
          <a:p>
            <a:r>
              <a:rPr lang="en-US" dirty="0" err="1" smtClean="0"/>
              <a:t>eBenefits</a:t>
            </a:r>
            <a:endParaRPr lang="en-US" dirty="0"/>
          </a:p>
          <a:p>
            <a:pPr marL="857250" lvl="3" indent="-342900"/>
            <a:r>
              <a:rPr lang="en-US" sz="2400" dirty="0" smtClean="0"/>
              <a:t>Online benefit coverage selection – hire, rehire, life events</a:t>
            </a:r>
            <a:endParaRPr lang="en-US" sz="2400" dirty="0"/>
          </a:p>
        </p:txBody>
      </p:sp>
      <p:sp>
        <p:nvSpPr>
          <p:cNvPr id="3" name="Title 2"/>
          <p:cNvSpPr>
            <a:spLocks noGrp="1"/>
          </p:cNvSpPr>
          <p:nvPr>
            <p:ph type="title"/>
          </p:nvPr>
        </p:nvSpPr>
        <p:spPr/>
        <p:txBody>
          <a:bodyPr/>
          <a:lstStyle/>
          <a:p>
            <a:r>
              <a:rPr lang="en-US" dirty="0" smtClean="0"/>
              <a:t>Scope Highlights – Benefits</a:t>
            </a:r>
            <a:endParaRPr lang="en-US" dirty="0"/>
          </a:p>
        </p:txBody>
      </p:sp>
    </p:spTree>
    <p:extLst>
      <p:ext uri="{BB962C8B-B14F-4D97-AF65-F5344CB8AC3E}">
        <p14:creationId xmlns:p14="http://schemas.microsoft.com/office/powerpoint/2010/main" val="3655243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lstStyle/>
          <a:p>
            <a:r>
              <a:rPr lang="en-US" dirty="0"/>
              <a:t>Common Configuration</a:t>
            </a:r>
          </a:p>
          <a:p>
            <a:pPr marL="857250" lvl="3" indent="-342900"/>
            <a:r>
              <a:rPr lang="en-US" sz="2200" dirty="0" smtClean="0"/>
              <a:t>Use of </a:t>
            </a:r>
            <a:r>
              <a:rPr lang="en-US" sz="2200" dirty="0" err="1" smtClean="0"/>
              <a:t>SpeedCodes</a:t>
            </a:r>
            <a:r>
              <a:rPr lang="en-US" sz="2200" dirty="0" smtClean="0"/>
              <a:t> and full </a:t>
            </a:r>
            <a:r>
              <a:rPr lang="en-US" sz="2200" dirty="0" err="1" smtClean="0"/>
              <a:t>chartfield</a:t>
            </a:r>
            <a:r>
              <a:rPr lang="en-US" sz="2200" dirty="0" smtClean="0"/>
              <a:t> strings within HCM is changing</a:t>
            </a:r>
          </a:p>
          <a:p>
            <a:pPr marL="857250" lvl="3" indent="-342900"/>
            <a:endParaRPr lang="en-US" sz="2200" dirty="0"/>
          </a:p>
          <a:p>
            <a:r>
              <a:rPr lang="en-US" dirty="0"/>
              <a:t>Commitment Accounting</a:t>
            </a:r>
          </a:p>
          <a:p>
            <a:pPr marL="857250" lvl="3" indent="-342900"/>
            <a:r>
              <a:rPr lang="en-US" sz="2200" dirty="0"/>
              <a:t>Suspense process</a:t>
            </a:r>
          </a:p>
          <a:p>
            <a:pPr marL="857250" lvl="3" indent="-342900"/>
            <a:r>
              <a:rPr lang="en-US" sz="2200" dirty="0"/>
              <a:t>Account </a:t>
            </a:r>
            <a:r>
              <a:rPr lang="en-US" sz="2200" dirty="0" smtClean="0"/>
              <a:t>mapping; fewer </a:t>
            </a:r>
            <a:r>
              <a:rPr lang="en-US" sz="2200" dirty="0"/>
              <a:t>payroll accounts</a:t>
            </a:r>
          </a:p>
          <a:p>
            <a:pPr marL="857250" lvl="3" indent="-342900"/>
            <a:r>
              <a:rPr lang="en-US" sz="2200" dirty="0"/>
              <a:t>Detailed transaction lines in HCM; GL receives </a:t>
            </a:r>
            <a:r>
              <a:rPr lang="en-US" sz="2200" dirty="0" smtClean="0"/>
              <a:t>aggregate only</a:t>
            </a:r>
          </a:p>
          <a:p>
            <a:pPr marL="857250" lvl="3" indent="-342900"/>
            <a:endParaRPr lang="en-US" sz="2200" dirty="0"/>
          </a:p>
          <a:p>
            <a:r>
              <a:rPr lang="en-US" dirty="0" smtClean="0"/>
              <a:t>GL Redistributions</a:t>
            </a:r>
          </a:p>
          <a:p>
            <a:pPr marL="857250" lvl="3" indent="-342900"/>
            <a:r>
              <a:rPr lang="en-US" sz="2200" dirty="0" smtClean="0"/>
              <a:t>New processes being developed</a:t>
            </a:r>
            <a:endParaRPr lang="en-US" sz="2200" dirty="0"/>
          </a:p>
        </p:txBody>
      </p:sp>
      <p:sp>
        <p:nvSpPr>
          <p:cNvPr id="3" name="Title 2"/>
          <p:cNvSpPr>
            <a:spLocks noGrp="1"/>
          </p:cNvSpPr>
          <p:nvPr>
            <p:ph type="title"/>
          </p:nvPr>
        </p:nvSpPr>
        <p:spPr/>
        <p:txBody>
          <a:bodyPr/>
          <a:lstStyle/>
          <a:p>
            <a:r>
              <a:rPr lang="en-US" dirty="0" smtClean="0"/>
              <a:t>Scope Highlights – Integration</a:t>
            </a:r>
            <a:endParaRPr lang="en-US" dirty="0"/>
          </a:p>
        </p:txBody>
      </p:sp>
    </p:spTree>
    <p:extLst>
      <p:ext uri="{BB962C8B-B14F-4D97-AF65-F5344CB8AC3E}">
        <p14:creationId xmlns:p14="http://schemas.microsoft.com/office/powerpoint/2010/main" val="1375171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normAutofit/>
          </a:bodyPr>
          <a:lstStyle/>
          <a:p>
            <a:r>
              <a:rPr lang="en-CA" dirty="0" smtClean="0">
                <a:latin typeface="Calibri" pitchFamily="34" charset="0"/>
              </a:rPr>
              <a:t>Will be used for data entry on </a:t>
            </a:r>
            <a:r>
              <a:rPr lang="en-CA" dirty="0" err="1" smtClean="0">
                <a:latin typeface="Calibri" pitchFamily="34" charset="0"/>
              </a:rPr>
              <a:t>eForms</a:t>
            </a:r>
            <a:r>
              <a:rPr lang="en-CA" dirty="0" smtClean="0">
                <a:latin typeface="Calibri" pitchFamily="34" charset="0"/>
              </a:rPr>
              <a:t> and by HRS only </a:t>
            </a:r>
          </a:p>
          <a:p>
            <a:r>
              <a:rPr lang="en-CA" dirty="0" smtClean="0">
                <a:latin typeface="Calibri" pitchFamily="34" charset="0"/>
              </a:rPr>
              <a:t>The </a:t>
            </a:r>
            <a:r>
              <a:rPr lang="en-CA" dirty="0" err="1" smtClean="0">
                <a:latin typeface="Calibri" pitchFamily="34" charset="0"/>
              </a:rPr>
              <a:t>speedcode</a:t>
            </a:r>
            <a:r>
              <a:rPr lang="en-CA" dirty="0" smtClean="0">
                <a:latin typeface="Calibri" pitchFamily="34" charset="0"/>
              </a:rPr>
              <a:t>-account will not be stored however will translate into the full </a:t>
            </a:r>
            <a:r>
              <a:rPr lang="en-CA" dirty="0" err="1" smtClean="0">
                <a:latin typeface="Calibri" pitchFamily="34" charset="0"/>
              </a:rPr>
              <a:t>chartfield</a:t>
            </a:r>
            <a:r>
              <a:rPr lang="en-CA" dirty="0" smtClean="0">
                <a:latin typeface="Calibri" pitchFamily="34" charset="0"/>
              </a:rPr>
              <a:t> string which will be stored within HCM.  Similar to PS Finance.</a:t>
            </a:r>
          </a:p>
          <a:p>
            <a:r>
              <a:rPr lang="en-CA" dirty="0" smtClean="0">
                <a:latin typeface="Calibri" pitchFamily="34" charset="0"/>
              </a:rPr>
              <a:t>81850-500011 becomes:</a:t>
            </a:r>
            <a:br>
              <a:rPr lang="en-CA" dirty="0" smtClean="0">
                <a:latin typeface="Calibri" pitchFamily="34" charset="0"/>
              </a:rPr>
            </a:br>
            <a:r>
              <a:rPr lang="en-CA" sz="2000" dirty="0" smtClean="0">
                <a:latin typeface="Calibri" pitchFamily="34" charset="0"/>
              </a:rPr>
              <a:t>FUND / DEPTID / ACCOUNT / PROGRAM / CLASS / PROJECT / SPONSOR</a:t>
            </a:r>
            <a:r>
              <a:rPr lang="en-CA" dirty="0" smtClean="0">
                <a:latin typeface="Calibri" pitchFamily="34" charset="0"/>
              </a:rPr>
              <a:t/>
            </a:r>
            <a:br>
              <a:rPr lang="en-CA" dirty="0" smtClean="0">
                <a:latin typeface="Calibri" pitchFamily="34" charset="0"/>
              </a:rPr>
            </a:br>
            <a:r>
              <a:rPr lang="en-CA" dirty="0" smtClean="0">
                <a:latin typeface="Calibri" pitchFamily="34" charset="0"/>
              </a:rPr>
              <a:t>530 / 720600 / 500011  /     0000     / 0000 / RES00002 / 0000</a:t>
            </a:r>
          </a:p>
          <a:p>
            <a:endParaRPr lang="en-CA" dirty="0" smtClean="0">
              <a:latin typeface="Calibri" pitchFamily="34" charset="0"/>
            </a:endParaRPr>
          </a:p>
          <a:p>
            <a:r>
              <a:rPr lang="en-CA" dirty="0" err="1" smtClean="0">
                <a:latin typeface="Calibri" pitchFamily="34" charset="0"/>
              </a:rPr>
              <a:t>Speedcode</a:t>
            </a:r>
            <a:r>
              <a:rPr lang="en-CA" dirty="0" smtClean="0">
                <a:latin typeface="Calibri" pitchFamily="34" charset="0"/>
              </a:rPr>
              <a:t> will display beside full chart string on HCM financial Operational reports.</a:t>
            </a:r>
          </a:p>
        </p:txBody>
      </p:sp>
      <p:sp>
        <p:nvSpPr>
          <p:cNvPr id="5" name="Title 2"/>
          <p:cNvSpPr>
            <a:spLocks noGrp="1"/>
          </p:cNvSpPr>
          <p:nvPr>
            <p:ph type="title"/>
          </p:nvPr>
        </p:nvSpPr>
        <p:spPr/>
        <p:txBody>
          <a:bodyPr/>
          <a:lstStyle/>
          <a:p>
            <a:r>
              <a:rPr lang="en-CA" dirty="0" err="1" smtClean="0"/>
              <a:t>SpeedCodes</a:t>
            </a:r>
            <a:endParaRPr lang="en-US" dirty="0"/>
          </a:p>
        </p:txBody>
      </p:sp>
    </p:spTree>
    <p:extLst>
      <p:ext uri="{BB962C8B-B14F-4D97-AF65-F5344CB8AC3E}">
        <p14:creationId xmlns:p14="http://schemas.microsoft.com/office/powerpoint/2010/main" val="35809757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_RAD Presentation Template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_RAD Presentation Template 2016</Template>
  <TotalTime>207</TotalTime>
  <Words>1605</Words>
  <Application>Microsoft Office PowerPoint</Application>
  <PresentationFormat>On-screen Show (4:3)</PresentationFormat>
  <Paragraphs>273</Paragraphs>
  <Slides>43</Slides>
  <Notes>25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_RAD Presentation Template 2016</vt:lpstr>
      <vt:lpstr>PeopleSoft HCM Upgrade – What it means to you</vt:lpstr>
      <vt:lpstr>Agenda</vt:lpstr>
      <vt:lpstr>Overview</vt:lpstr>
      <vt:lpstr>Overview</vt:lpstr>
      <vt:lpstr>Scope Highlights – Human Resources</vt:lpstr>
      <vt:lpstr>Scope Highlights – eForms</vt:lpstr>
      <vt:lpstr>Scope Highlights – Benefits</vt:lpstr>
      <vt:lpstr>Scope Highlights – Integration</vt:lpstr>
      <vt:lpstr>SpeedCodes</vt:lpstr>
      <vt:lpstr>Account Mapping</vt:lpstr>
      <vt:lpstr>TEEF / TABS</vt:lpstr>
      <vt:lpstr>Suspense Processing</vt:lpstr>
      <vt:lpstr>Scope Highlights – Time and Labour</vt:lpstr>
      <vt:lpstr>Scope Highlights – Time and Labour</vt:lpstr>
      <vt:lpstr>Scope Highlights – Time and Labour</vt:lpstr>
      <vt:lpstr>Scope Highlights –  Security/Access</vt:lpstr>
      <vt:lpstr>Engagement</vt:lpstr>
      <vt:lpstr>Training Approach</vt:lpstr>
      <vt:lpstr>Functionality Walk-through</vt:lpstr>
      <vt:lpstr>Time Entry and Approval Overview</vt:lpstr>
      <vt:lpstr>Employee Time Entry</vt:lpstr>
      <vt:lpstr>Employee Time Entry</vt:lpstr>
      <vt:lpstr>Employee Time Entry</vt:lpstr>
      <vt:lpstr>Employee Time Entry Walkthrough</vt:lpstr>
      <vt:lpstr>Employee Time Entry</vt:lpstr>
      <vt:lpstr>Time Entry Approval</vt:lpstr>
      <vt:lpstr>Time Entry Approval</vt:lpstr>
      <vt:lpstr>Time Entry Approval</vt:lpstr>
      <vt:lpstr>Time Entry Approval</vt:lpstr>
      <vt:lpstr>Time Entry Approval</vt:lpstr>
      <vt:lpstr>Suspense Process</vt:lpstr>
      <vt:lpstr>View Suspense Distribution</vt:lpstr>
      <vt:lpstr>View Suspense Distribution</vt:lpstr>
      <vt:lpstr>View Suspense Distribution</vt:lpstr>
      <vt:lpstr>View Suspense Distribution</vt:lpstr>
      <vt:lpstr>View GL Funding</vt:lpstr>
      <vt:lpstr>View GL Funding</vt:lpstr>
      <vt:lpstr>View GL Funding</vt:lpstr>
      <vt:lpstr>View GL Funding</vt:lpstr>
      <vt:lpstr>View GL Funding</vt:lpstr>
      <vt:lpstr>Project Contacts</vt:lpstr>
      <vt:lpstr>PowerPoint Presentation</vt:lpstr>
      <vt:lpstr>Online Evaluation Form</vt:lpstr>
    </vt:vector>
  </TitlesOfParts>
  <Company>University of Alberta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Terry</dc:creator>
  <cp:lastModifiedBy>efmadsen</cp:lastModifiedBy>
  <cp:revision>34</cp:revision>
  <dcterms:created xsi:type="dcterms:W3CDTF">2016-05-20T20:12:49Z</dcterms:created>
  <dcterms:modified xsi:type="dcterms:W3CDTF">2016-06-02T15:39:39Z</dcterms:modified>
</cp:coreProperties>
</file>