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handoutMasterIdLst>
    <p:handoutMasterId r:id="rId30"/>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6560" autoAdjust="0"/>
  </p:normalViewPr>
  <p:slideViewPr>
    <p:cSldViewPr>
      <p:cViewPr varScale="1">
        <p:scale>
          <a:sx n="90" d="100"/>
          <a:sy n="90" d="100"/>
        </p:scale>
        <p:origin x="-1157" y="-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FE2F4692-AB95-4039-9C09-F206D39E8BD8}" type="datetimeFigureOut">
              <a:rPr lang="en-US" smtClean="0"/>
              <a:t>6/13/2017</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0A412891-2851-4CB5-A188-D05EE3B03C68}" type="slidenum">
              <a:rPr lang="en-US" smtClean="0"/>
              <a:t>‹#›</a:t>
            </a:fld>
            <a:endParaRPr lang="en-US"/>
          </a:p>
        </p:txBody>
      </p:sp>
    </p:spTree>
    <p:extLst>
      <p:ext uri="{BB962C8B-B14F-4D97-AF65-F5344CB8AC3E}">
        <p14:creationId xmlns:p14="http://schemas.microsoft.com/office/powerpoint/2010/main" val="3755575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9699CD2-19FD-470B-AFD1-6679A2ABE506}" type="datetimeFigureOut">
              <a:rPr lang="en-US" smtClean="0"/>
              <a:t>6/13/2017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5D3CF68D-3854-4997-BD48-B8F3B7E8C463}" type="slidenum">
              <a:rPr lang="en-US" smtClean="0"/>
              <a:t>‹#›</a:t>
            </a:fld>
            <a:endParaRPr lang="en-US"/>
          </a:p>
        </p:txBody>
      </p:sp>
    </p:spTree>
    <p:extLst>
      <p:ext uri="{BB962C8B-B14F-4D97-AF65-F5344CB8AC3E}">
        <p14:creationId xmlns:p14="http://schemas.microsoft.com/office/powerpoint/2010/main" val="398880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3CF68D-3854-4997-BD48-B8F3B7E8C463}" type="slidenum">
              <a:rPr lang="en-US" smtClean="0"/>
              <a:t>1</a:t>
            </a:fld>
            <a:endParaRPr lang="en-US"/>
          </a:p>
        </p:txBody>
      </p:sp>
    </p:spTree>
    <p:extLst>
      <p:ext uri="{BB962C8B-B14F-4D97-AF65-F5344CB8AC3E}">
        <p14:creationId xmlns:p14="http://schemas.microsoft.com/office/powerpoint/2010/main" val="1952819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D3CF68D-3854-4997-BD48-B8F3B7E8C463}" type="slidenum">
              <a:rPr lang="en-US" smtClean="0"/>
              <a:t>10</a:t>
            </a:fld>
            <a:endParaRPr lang="en-US"/>
          </a:p>
        </p:txBody>
      </p:sp>
    </p:spTree>
    <p:extLst>
      <p:ext uri="{BB962C8B-B14F-4D97-AF65-F5344CB8AC3E}">
        <p14:creationId xmlns:p14="http://schemas.microsoft.com/office/powerpoint/2010/main" val="3903868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D3CF68D-3854-4997-BD48-B8F3B7E8C463}" type="slidenum">
              <a:rPr lang="en-US" smtClean="0"/>
              <a:t>11</a:t>
            </a:fld>
            <a:endParaRPr lang="en-US"/>
          </a:p>
        </p:txBody>
      </p:sp>
    </p:spTree>
    <p:extLst>
      <p:ext uri="{BB962C8B-B14F-4D97-AF65-F5344CB8AC3E}">
        <p14:creationId xmlns:p14="http://schemas.microsoft.com/office/powerpoint/2010/main" val="3903868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3CF68D-3854-4997-BD48-B8F3B7E8C463}" type="slidenum">
              <a:rPr lang="en-US" smtClean="0"/>
              <a:t>12</a:t>
            </a:fld>
            <a:endParaRPr lang="en-US"/>
          </a:p>
        </p:txBody>
      </p:sp>
    </p:spTree>
    <p:extLst>
      <p:ext uri="{BB962C8B-B14F-4D97-AF65-F5344CB8AC3E}">
        <p14:creationId xmlns:p14="http://schemas.microsoft.com/office/powerpoint/2010/main" val="2669008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5D3CF68D-3854-4997-BD48-B8F3B7E8C463}" type="slidenum">
              <a:rPr lang="en-US" smtClean="0"/>
              <a:t>13</a:t>
            </a:fld>
            <a:endParaRPr lang="en-US"/>
          </a:p>
        </p:txBody>
      </p:sp>
    </p:spTree>
    <p:extLst>
      <p:ext uri="{BB962C8B-B14F-4D97-AF65-F5344CB8AC3E}">
        <p14:creationId xmlns:p14="http://schemas.microsoft.com/office/powerpoint/2010/main" val="3459073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3CF68D-3854-4997-BD48-B8F3B7E8C463}" type="slidenum">
              <a:rPr lang="en-US" smtClean="0"/>
              <a:t>14</a:t>
            </a:fld>
            <a:endParaRPr lang="en-US"/>
          </a:p>
        </p:txBody>
      </p:sp>
    </p:spTree>
    <p:extLst>
      <p:ext uri="{BB962C8B-B14F-4D97-AF65-F5344CB8AC3E}">
        <p14:creationId xmlns:p14="http://schemas.microsoft.com/office/powerpoint/2010/main" val="487720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3CF68D-3854-4997-BD48-B8F3B7E8C463}" type="slidenum">
              <a:rPr lang="en-US" smtClean="0"/>
              <a:t>15</a:t>
            </a:fld>
            <a:endParaRPr lang="en-US"/>
          </a:p>
        </p:txBody>
      </p:sp>
    </p:spTree>
    <p:extLst>
      <p:ext uri="{BB962C8B-B14F-4D97-AF65-F5344CB8AC3E}">
        <p14:creationId xmlns:p14="http://schemas.microsoft.com/office/powerpoint/2010/main" val="42204364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3CF68D-3854-4997-BD48-B8F3B7E8C463}" type="slidenum">
              <a:rPr lang="en-US" smtClean="0"/>
              <a:t>16</a:t>
            </a:fld>
            <a:endParaRPr lang="en-US"/>
          </a:p>
        </p:txBody>
      </p:sp>
    </p:spTree>
    <p:extLst>
      <p:ext uri="{BB962C8B-B14F-4D97-AF65-F5344CB8AC3E}">
        <p14:creationId xmlns:p14="http://schemas.microsoft.com/office/powerpoint/2010/main" val="2650321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3CF68D-3854-4997-BD48-B8F3B7E8C463}" type="slidenum">
              <a:rPr lang="en-US" smtClean="0"/>
              <a:t>17</a:t>
            </a:fld>
            <a:endParaRPr lang="en-US"/>
          </a:p>
        </p:txBody>
      </p:sp>
    </p:spTree>
    <p:extLst>
      <p:ext uri="{BB962C8B-B14F-4D97-AF65-F5344CB8AC3E}">
        <p14:creationId xmlns:p14="http://schemas.microsoft.com/office/powerpoint/2010/main" val="265032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3CF68D-3854-4997-BD48-B8F3B7E8C463}" type="slidenum">
              <a:rPr lang="en-US" smtClean="0"/>
              <a:t>18</a:t>
            </a:fld>
            <a:endParaRPr lang="en-US"/>
          </a:p>
        </p:txBody>
      </p:sp>
    </p:spTree>
    <p:extLst>
      <p:ext uri="{BB962C8B-B14F-4D97-AF65-F5344CB8AC3E}">
        <p14:creationId xmlns:p14="http://schemas.microsoft.com/office/powerpoint/2010/main" val="265032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smtClean="0"/>
          </a:p>
        </p:txBody>
      </p:sp>
      <p:sp>
        <p:nvSpPr>
          <p:cNvPr id="4" name="Slide Number Placeholder 3"/>
          <p:cNvSpPr>
            <a:spLocks noGrp="1"/>
          </p:cNvSpPr>
          <p:nvPr>
            <p:ph type="sldNum" sz="quarter" idx="10"/>
          </p:nvPr>
        </p:nvSpPr>
        <p:spPr/>
        <p:txBody>
          <a:bodyPr/>
          <a:lstStyle/>
          <a:p>
            <a:fld id="{5D3CF68D-3854-4997-BD48-B8F3B7E8C463}" type="slidenum">
              <a:rPr lang="en-US" smtClean="0"/>
              <a:t>19</a:t>
            </a:fld>
            <a:endParaRPr lang="en-US"/>
          </a:p>
        </p:txBody>
      </p:sp>
    </p:spTree>
    <p:extLst>
      <p:ext uri="{BB962C8B-B14F-4D97-AF65-F5344CB8AC3E}">
        <p14:creationId xmlns:p14="http://schemas.microsoft.com/office/powerpoint/2010/main" val="2577656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3CF68D-3854-4997-BD48-B8F3B7E8C463}" type="slidenum">
              <a:rPr lang="en-US" smtClean="0"/>
              <a:t>2</a:t>
            </a:fld>
            <a:endParaRPr lang="en-US"/>
          </a:p>
        </p:txBody>
      </p:sp>
    </p:spTree>
    <p:extLst>
      <p:ext uri="{BB962C8B-B14F-4D97-AF65-F5344CB8AC3E}">
        <p14:creationId xmlns:p14="http://schemas.microsoft.com/office/powerpoint/2010/main" val="1366846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3CF68D-3854-4997-BD48-B8F3B7E8C463}" type="slidenum">
              <a:rPr lang="en-US" smtClean="0"/>
              <a:t>20</a:t>
            </a:fld>
            <a:endParaRPr lang="en-US"/>
          </a:p>
        </p:txBody>
      </p:sp>
    </p:spTree>
    <p:extLst>
      <p:ext uri="{BB962C8B-B14F-4D97-AF65-F5344CB8AC3E}">
        <p14:creationId xmlns:p14="http://schemas.microsoft.com/office/powerpoint/2010/main" val="25776568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5D3CF68D-3854-4997-BD48-B8F3B7E8C463}" type="slidenum">
              <a:rPr lang="en-US" smtClean="0"/>
              <a:t>21</a:t>
            </a:fld>
            <a:endParaRPr lang="en-US"/>
          </a:p>
        </p:txBody>
      </p:sp>
    </p:spTree>
    <p:extLst>
      <p:ext uri="{BB962C8B-B14F-4D97-AF65-F5344CB8AC3E}">
        <p14:creationId xmlns:p14="http://schemas.microsoft.com/office/powerpoint/2010/main" val="26573191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5D3CF68D-3854-4997-BD48-B8F3B7E8C463}" type="slidenum">
              <a:rPr lang="en-US" smtClean="0"/>
              <a:t>22</a:t>
            </a:fld>
            <a:endParaRPr lang="en-US"/>
          </a:p>
        </p:txBody>
      </p:sp>
    </p:spTree>
    <p:extLst>
      <p:ext uri="{BB962C8B-B14F-4D97-AF65-F5344CB8AC3E}">
        <p14:creationId xmlns:p14="http://schemas.microsoft.com/office/powerpoint/2010/main" val="25428229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3CF68D-3854-4997-BD48-B8F3B7E8C463}" type="slidenum">
              <a:rPr lang="en-US" smtClean="0"/>
              <a:t>23</a:t>
            </a:fld>
            <a:endParaRPr lang="en-US"/>
          </a:p>
        </p:txBody>
      </p:sp>
    </p:spTree>
    <p:extLst>
      <p:ext uri="{BB962C8B-B14F-4D97-AF65-F5344CB8AC3E}">
        <p14:creationId xmlns:p14="http://schemas.microsoft.com/office/powerpoint/2010/main" val="2714494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3CF68D-3854-4997-BD48-B8F3B7E8C463}" type="slidenum">
              <a:rPr lang="en-US" smtClean="0"/>
              <a:t>24</a:t>
            </a:fld>
            <a:endParaRPr lang="en-US"/>
          </a:p>
        </p:txBody>
      </p:sp>
    </p:spTree>
    <p:extLst>
      <p:ext uri="{BB962C8B-B14F-4D97-AF65-F5344CB8AC3E}">
        <p14:creationId xmlns:p14="http://schemas.microsoft.com/office/powerpoint/2010/main" val="5766797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3CF68D-3854-4997-BD48-B8F3B7E8C463}" type="slidenum">
              <a:rPr lang="en-US" smtClean="0"/>
              <a:t>25</a:t>
            </a:fld>
            <a:endParaRPr lang="en-US"/>
          </a:p>
        </p:txBody>
      </p:sp>
    </p:spTree>
    <p:extLst>
      <p:ext uri="{BB962C8B-B14F-4D97-AF65-F5344CB8AC3E}">
        <p14:creationId xmlns:p14="http://schemas.microsoft.com/office/powerpoint/2010/main" val="10814789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3CF68D-3854-4997-BD48-B8F3B7E8C463}" type="slidenum">
              <a:rPr lang="en-US" smtClean="0"/>
              <a:t>26</a:t>
            </a:fld>
            <a:endParaRPr lang="en-US"/>
          </a:p>
        </p:txBody>
      </p:sp>
    </p:spTree>
    <p:extLst>
      <p:ext uri="{BB962C8B-B14F-4D97-AF65-F5344CB8AC3E}">
        <p14:creationId xmlns:p14="http://schemas.microsoft.com/office/powerpoint/2010/main" val="3112453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3CF68D-3854-4997-BD48-B8F3B7E8C463}" type="slidenum">
              <a:rPr lang="en-US" smtClean="0"/>
              <a:t>3</a:t>
            </a:fld>
            <a:endParaRPr lang="en-US"/>
          </a:p>
        </p:txBody>
      </p:sp>
    </p:spTree>
    <p:extLst>
      <p:ext uri="{BB962C8B-B14F-4D97-AF65-F5344CB8AC3E}">
        <p14:creationId xmlns:p14="http://schemas.microsoft.com/office/powerpoint/2010/main" val="597856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3CF68D-3854-4997-BD48-B8F3B7E8C463}" type="slidenum">
              <a:rPr lang="en-US" smtClean="0"/>
              <a:t>4</a:t>
            </a:fld>
            <a:endParaRPr lang="en-US"/>
          </a:p>
        </p:txBody>
      </p:sp>
    </p:spTree>
    <p:extLst>
      <p:ext uri="{BB962C8B-B14F-4D97-AF65-F5344CB8AC3E}">
        <p14:creationId xmlns:p14="http://schemas.microsoft.com/office/powerpoint/2010/main" val="2868017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3CF68D-3854-4997-BD48-B8F3B7E8C463}" type="slidenum">
              <a:rPr lang="en-US" smtClean="0"/>
              <a:t>5</a:t>
            </a:fld>
            <a:endParaRPr lang="en-US"/>
          </a:p>
        </p:txBody>
      </p:sp>
    </p:spTree>
    <p:extLst>
      <p:ext uri="{BB962C8B-B14F-4D97-AF65-F5344CB8AC3E}">
        <p14:creationId xmlns:p14="http://schemas.microsoft.com/office/powerpoint/2010/main" val="2827176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3CF68D-3854-4997-BD48-B8F3B7E8C463}" type="slidenum">
              <a:rPr lang="en-US" smtClean="0"/>
              <a:t>6</a:t>
            </a:fld>
            <a:endParaRPr lang="en-US"/>
          </a:p>
        </p:txBody>
      </p:sp>
    </p:spTree>
    <p:extLst>
      <p:ext uri="{BB962C8B-B14F-4D97-AF65-F5344CB8AC3E}">
        <p14:creationId xmlns:p14="http://schemas.microsoft.com/office/powerpoint/2010/main" val="495987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3CF68D-3854-4997-BD48-B8F3B7E8C463}" type="slidenum">
              <a:rPr lang="en-US" smtClean="0"/>
              <a:t>7</a:t>
            </a:fld>
            <a:endParaRPr lang="en-US"/>
          </a:p>
        </p:txBody>
      </p:sp>
    </p:spTree>
    <p:extLst>
      <p:ext uri="{BB962C8B-B14F-4D97-AF65-F5344CB8AC3E}">
        <p14:creationId xmlns:p14="http://schemas.microsoft.com/office/powerpoint/2010/main" val="1309840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D3CF68D-3854-4997-BD48-B8F3B7E8C463}" type="slidenum">
              <a:rPr lang="en-US" smtClean="0"/>
              <a:t>8</a:t>
            </a:fld>
            <a:endParaRPr lang="en-US"/>
          </a:p>
        </p:txBody>
      </p:sp>
    </p:spTree>
    <p:extLst>
      <p:ext uri="{BB962C8B-B14F-4D97-AF65-F5344CB8AC3E}">
        <p14:creationId xmlns:p14="http://schemas.microsoft.com/office/powerpoint/2010/main" val="3161490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5D3CF68D-3854-4997-BD48-B8F3B7E8C463}" type="slidenum">
              <a:rPr lang="en-US" smtClean="0"/>
              <a:t>9</a:t>
            </a:fld>
            <a:endParaRPr lang="en-US"/>
          </a:p>
        </p:txBody>
      </p:sp>
    </p:spTree>
    <p:extLst>
      <p:ext uri="{BB962C8B-B14F-4D97-AF65-F5344CB8AC3E}">
        <p14:creationId xmlns:p14="http://schemas.microsoft.com/office/powerpoint/2010/main" val="3161490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371600"/>
            <a:ext cx="7635240" cy="3127375"/>
          </a:xfrm>
        </p:spPr>
        <p:txBody>
          <a:bodyPr anchor="b"/>
          <a:lstStyle>
            <a:lvl1pPr>
              <a:defRPr sz="48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4864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8"/>
          <p:cNvSpPr>
            <a:spLocks noGrp="1"/>
          </p:cNvSpPr>
          <p:nvPr>
            <p:ph type="sldNum" sz="quarter" idx="12"/>
          </p:nvPr>
        </p:nvSpPr>
        <p:spPr/>
        <p:txBody>
          <a:bodyPr/>
          <a:lstStyle/>
          <a:p>
            <a:fld id="{6BEC18A0-D81B-4928-BDBE-57522E60FA40}" type="slidenum">
              <a:rPr lang="en-US" smtClean="0"/>
              <a:t>‹#›</a:t>
            </a:fld>
            <a:endParaRPr lang="en-US"/>
          </a:p>
        </p:txBody>
      </p:sp>
      <p:sp>
        <p:nvSpPr>
          <p:cNvPr id="4" name="TextBox 3"/>
          <p:cNvSpPr txBox="1"/>
          <p:nvPr userDrawn="1"/>
        </p:nvSpPr>
        <p:spPr>
          <a:xfrm>
            <a:off x="3581400" y="936171"/>
            <a:ext cx="4695966" cy="369332"/>
          </a:xfrm>
          <a:prstGeom prst="rect">
            <a:avLst/>
          </a:prstGeom>
          <a:noFill/>
        </p:spPr>
        <p:txBody>
          <a:bodyPr wrap="square" rtlCol="0">
            <a:spAutoFit/>
          </a:bodyPr>
          <a:lstStyle/>
          <a:p>
            <a:pPr algn="r"/>
            <a:r>
              <a:rPr lang="en-US" b="0" smtClean="0">
                <a:solidFill>
                  <a:schemeClr val="tx2"/>
                </a:solidFill>
                <a:latin typeface="+mj-lt"/>
              </a:rPr>
              <a:t>“</a:t>
            </a:r>
            <a:r>
              <a:rPr lang="en-US" b="0" i="1" smtClean="0">
                <a:solidFill>
                  <a:schemeClr val="tx2"/>
                </a:solidFill>
                <a:latin typeface="+mj-lt"/>
              </a:rPr>
              <a:t>Today’s Research, Our Future</a:t>
            </a:r>
            <a:r>
              <a:rPr lang="en-US" b="0" baseline="0" smtClean="0">
                <a:solidFill>
                  <a:schemeClr val="tx2"/>
                </a:solidFill>
                <a:latin typeface="+mj-lt"/>
              </a:rPr>
              <a:t>”</a:t>
            </a:r>
            <a:endParaRPr lang="en-US" b="0">
              <a:solidFill>
                <a:schemeClr val="tx2"/>
              </a:solidFill>
              <a:latin typeface="+mj-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001000" cy="4846320"/>
          </a:xfrm>
        </p:spPr>
        <p:txBody>
          <a:bodyPr/>
          <a:lstStyle>
            <a:lvl1pPr marL="274320" indent="-274320">
              <a:spcBef>
                <a:spcPts val="600"/>
              </a:spcBef>
              <a:tabLst/>
              <a:defRPr/>
            </a:lvl1pPr>
            <a:lvl2pPr marL="548640" indent="-274320">
              <a:spcBef>
                <a:spcPts val="300"/>
              </a:spcBef>
              <a:defRPr/>
            </a:lvl2pPr>
            <a:lvl3pPr marL="822960" indent="-274320">
              <a:spcBef>
                <a:spcPts val="300"/>
              </a:spcBef>
              <a:defRPr/>
            </a:lvl3pPr>
            <a:lvl4pPr marL="1097280" indent="-274320">
              <a:spcBef>
                <a:spcPts val="300"/>
              </a:spcBef>
              <a:defRPr/>
            </a:lvl4pPr>
            <a:lvl5pPr marL="1371600" indent="-274320">
              <a:spcBef>
                <a:spcPts val="3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2"/>
          <p:cNvSpPr>
            <a:spLocks noGrp="1"/>
          </p:cNvSpPr>
          <p:nvPr>
            <p:ph type="title"/>
          </p:nvPr>
        </p:nvSpPr>
        <p:spPr>
          <a:xfrm>
            <a:off x="228600" y="228600"/>
            <a:ext cx="8001000" cy="1005840"/>
          </a:xfrm>
        </p:spPr>
        <p:txBody>
          <a:bodyPr/>
          <a:lstStyle>
            <a:lvl1pPr>
              <a:defRPr sz="3200"/>
            </a:lvl1pPr>
          </a:lstStyle>
          <a:p>
            <a:r>
              <a:rPr lang="en-US" smtClean="0"/>
              <a:t>Click to edit Master title style</a:t>
            </a:r>
            <a:endParaRPr lang="en-US" dirty="0"/>
          </a:p>
        </p:txBody>
      </p:sp>
      <p:sp>
        <p:nvSpPr>
          <p:cNvPr id="18" name="Slide Number Placeholder 17"/>
          <p:cNvSpPr>
            <a:spLocks noGrp="1"/>
          </p:cNvSpPr>
          <p:nvPr>
            <p:ph type="sldNum" sz="quarter" idx="12"/>
          </p:nvPr>
        </p:nvSpPr>
        <p:spPr/>
        <p:txBody>
          <a:bodyPr/>
          <a:lstStyle/>
          <a:p>
            <a:fld id="{6BEC18A0-D81B-4928-BDBE-57522E60FA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3690937"/>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76" y="2057400"/>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6BEC18A0-D81B-4928-BDBE-57522E60FA40}" type="slidenum">
              <a:rPr lang="en-US" smtClean="0"/>
              <a:t>‹#›</a:t>
            </a:fld>
            <a:endParaRPr lang="en-US"/>
          </a:p>
        </p:txBody>
      </p:sp>
      <p:sp>
        <p:nvSpPr>
          <p:cNvPr id="5" name="TextBox 4"/>
          <p:cNvSpPr txBox="1"/>
          <p:nvPr userDrawn="1"/>
        </p:nvSpPr>
        <p:spPr>
          <a:xfrm>
            <a:off x="609600" y="914400"/>
            <a:ext cx="3146311" cy="369332"/>
          </a:xfrm>
          <a:prstGeom prst="rect">
            <a:avLst/>
          </a:prstGeom>
          <a:noFill/>
        </p:spPr>
        <p:txBody>
          <a:bodyPr wrap="none" rtlCol="0">
            <a:spAutoFit/>
          </a:bodyPr>
          <a:lstStyle/>
          <a:p>
            <a:r>
              <a:rPr lang="en-US" b="0" smtClean="0">
                <a:solidFill>
                  <a:schemeClr val="tx2"/>
                </a:solidFill>
                <a:latin typeface="+mj-lt"/>
              </a:rPr>
              <a:t>“</a:t>
            </a:r>
            <a:r>
              <a:rPr lang="en-US" b="0" i="1" smtClean="0">
                <a:solidFill>
                  <a:schemeClr val="tx2"/>
                </a:solidFill>
                <a:latin typeface="+mj-lt"/>
              </a:rPr>
              <a:t>Today’s Research,</a:t>
            </a:r>
            <a:r>
              <a:rPr lang="en-US" b="0" i="1" baseline="0" smtClean="0">
                <a:solidFill>
                  <a:schemeClr val="tx2"/>
                </a:solidFill>
                <a:latin typeface="+mj-lt"/>
              </a:rPr>
              <a:t> Our Future</a:t>
            </a:r>
            <a:r>
              <a:rPr lang="en-US" b="0" baseline="0" smtClean="0">
                <a:solidFill>
                  <a:schemeClr val="tx2"/>
                </a:solidFill>
                <a:latin typeface="+mj-lt"/>
              </a:rPr>
              <a:t>”</a:t>
            </a:r>
            <a:endParaRPr lang="en-US" b="0">
              <a:solidFill>
                <a:schemeClr val="tx2"/>
              </a:solidFill>
              <a:latin typeface="+mj-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001000" cy="1005840"/>
          </a:xfrm>
        </p:spPr>
        <p:txBody>
          <a:bodyPr/>
          <a:lstStyle>
            <a:lvl1pPr>
              <a:defRPr sz="3200"/>
            </a:lvl1pPr>
          </a:lstStyle>
          <a:p>
            <a:r>
              <a:rPr lang="en-US" smtClean="0"/>
              <a:t>Click to edit Master title style</a:t>
            </a:r>
            <a:endParaRPr lang="en-US" dirty="0"/>
          </a:p>
        </p:txBody>
      </p:sp>
      <p:sp>
        <p:nvSpPr>
          <p:cNvPr id="3" name="Content Placeholder 2"/>
          <p:cNvSpPr>
            <a:spLocks noGrp="1"/>
          </p:cNvSpPr>
          <p:nvPr>
            <p:ph sz="half" idx="1"/>
          </p:nvPr>
        </p:nvSpPr>
        <p:spPr>
          <a:xfrm>
            <a:off x="228600" y="1463040"/>
            <a:ext cx="3840480" cy="4663440"/>
          </a:xfrm>
        </p:spPr>
        <p:txBody>
          <a:bodyPr/>
          <a:lstStyle>
            <a:lvl1pPr marL="274320" indent="-274320">
              <a:spcBef>
                <a:spcPts val="600"/>
              </a:spcBef>
              <a:defRPr sz="2200"/>
            </a:lvl1pPr>
            <a:lvl2pPr marL="548640" indent="-274320">
              <a:spcBef>
                <a:spcPts val="300"/>
              </a:spcBef>
              <a:defRPr sz="2000"/>
            </a:lvl2pPr>
            <a:lvl3pPr marL="822960" indent="-274320">
              <a:spcBef>
                <a:spcPts val="300"/>
              </a:spcBef>
              <a:defRPr sz="1800"/>
            </a:lvl3pPr>
            <a:lvl4pPr marL="1371600" indent="-274320">
              <a:spcBef>
                <a:spcPts val="300"/>
              </a:spcBef>
              <a:defRPr sz="1600"/>
            </a:lvl4pPr>
            <a:lvl5pPr marL="1645920" indent="-274320">
              <a:spcBef>
                <a:spcPts val="300"/>
              </a:spcBef>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389120" y="1463040"/>
            <a:ext cx="3840480" cy="4663440"/>
          </a:xfrm>
        </p:spPr>
        <p:txBody>
          <a:bodyPr/>
          <a:lstStyle>
            <a:lvl1pPr marL="274320" indent="-274320">
              <a:spcBef>
                <a:spcPts val="600"/>
              </a:spcBef>
              <a:defRPr sz="2200"/>
            </a:lvl1pPr>
            <a:lvl2pPr marL="548640" indent="-274320">
              <a:spcBef>
                <a:spcPts val="300"/>
              </a:spcBef>
              <a:defRPr sz="2000"/>
            </a:lvl2pPr>
            <a:lvl3pPr marL="822960" indent="-274320">
              <a:spcBef>
                <a:spcPts val="300"/>
              </a:spcBef>
              <a:defRPr sz="1800"/>
            </a:lvl3pPr>
            <a:lvl4pPr marL="1371600" indent="-274320">
              <a:spcBef>
                <a:spcPts val="300"/>
              </a:spcBef>
              <a:defRPr sz="1600"/>
            </a:lvl4pPr>
            <a:lvl5pPr marL="1645920" indent="-274320">
              <a:spcBef>
                <a:spcPts val="300"/>
              </a:spcBef>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6BEC18A0-D81B-4928-BDBE-57522E60FA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001000" cy="1005840"/>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228600" y="1463040"/>
            <a:ext cx="3840480" cy="639762"/>
          </a:xfrm>
          <a:ln>
            <a:solidFill>
              <a:schemeClr val="accent1">
                <a:shade val="50000"/>
              </a:schemeClr>
            </a:solidFill>
          </a:ln>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2174875"/>
            <a:ext cx="3840480" cy="3951288"/>
          </a:xfrm>
        </p:spPr>
        <p:txBody>
          <a:bodyPr/>
          <a:lstStyle>
            <a:lvl1pPr marL="274320" indent="-274320">
              <a:spcBef>
                <a:spcPts val="600"/>
              </a:spcBef>
              <a:defRPr sz="2200"/>
            </a:lvl1pPr>
            <a:lvl2pPr marL="548640" indent="-274320">
              <a:spcBef>
                <a:spcPts val="600"/>
              </a:spcBef>
              <a:defRPr sz="2000"/>
            </a:lvl2pPr>
            <a:lvl3pPr marL="822960" indent="-274320">
              <a:spcBef>
                <a:spcPts val="300"/>
              </a:spcBef>
              <a:defRPr sz="1800"/>
            </a:lvl3pPr>
            <a:lvl4pPr marL="1097280" indent="-274320">
              <a:spcBef>
                <a:spcPts val="300"/>
              </a:spcBef>
              <a:defRPr sz="1600"/>
            </a:lvl4pPr>
            <a:lvl5pPr marL="1371600" indent="-274320">
              <a:spcBef>
                <a:spcPts val="300"/>
              </a:spcBef>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389120" y="1463040"/>
            <a:ext cx="3840480" cy="639762"/>
          </a:xfrm>
          <a:ln>
            <a:solidFill>
              <a:schemeClr val="accent1">
                <a:shade val="50000"/>
              </a:schemeClr>
            </a:solidFill>
          </a:ln>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389120" y="2174875"/>
            <a:ext cx="3840480" cy="3951288"/>
          </a:xfrm>
        </p:spPr>
        <p:txBody>
          <a:bodyPr/>
          <a:lstStyle>
            <a:lvl1pPr marL="274320" indent="-274320">
              <a:spcBef>
                <a:spcPts val="600"/>
              </a:spcBef>
              <a:defRPr sz="2200"/>
            </a:lvl1pPr>
            <a:lvl2pPr marL="548640" indent="-274320">
              <a:spcBef>
                <a:spcPts val="300"/>
              </a:spcBef>
              <a:defRPr sz="2000"/>
            </a:lvl2pPr>
            <a:lvl3pPr marL="822960" indent="-274320">
              <a:spcBef>
                <a:spcPts val="300"/>
              </a:spcBef>
              <a:defRPr sz="1800"/>
            </a:lvl3pPr>
            <a:lvl4pPr marL="1097280" indent="-274320">
              <a:spcBef>
                <a:spcPts val="300"/>
              </a:spcBef>
              <a:defRPr sz="1600"/>
            </a:lvl4pPr>
            <a:lvl5pPr marL="1371600" indent="-274320">
              <a:spcBef>
                <a:spcPts val="300"/>
              </a:spcBef>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6BEC18A0-D81B-4928-BDBE-57522E60FA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001000" cy="1005840"/>
          </a:xfrm>
        </p:spPr>
        <p:txBody>
          <a:bodyPr/>
          <a:lstStyle>
            <a:lvl1pPr>
              <a:defRPr sz="3200"/>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6BEC18A0-D81B-4928-BDBE-57522E60FA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BEC18A0-D81B-4928-BDBE-57522E60FA4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228600"/>
            <a:ext cx="786384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 y="1554480"/>
            <a:ext cx="786384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682954"/>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827734"/>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BEC18A0-D81B-4928-BDBE-57522E60FA40}" type="slidenum">
              <a:rPr lang="en-US" smtClean="0"/>
              <a:t>‹#›</a:t>
            </a:fld>
            <a:endParaRPr lang="en-US" dirty="0"/>
          </a:p>
        </p:txBody>
      </p:sp>
      <p:sp>
        <p:nvSpPr>
          <p:cNvPr id="9" name="TextBox 8"/>
          <p:cNvSpPr txBox="1"/>
          <p:nvPr/>
        </p:nvSpPr>
        <p:spPr>
          <a:xfrm>
            <a:off x="8549640" y="228600"/>
            <a:ext cx="461665" cy="5334000"/>
          </a:xfrm>
          <a:prstGeom prst="rect">
            <a:avLst/>
          </a:prstGeom>
          <a:noFill/>
        </p:spPr>
        <p:txBody>
          <a:bodyPr vert="vert270" wrap="square" rtlCol="0">
            <a:spAutoFit/>
          </a:bodyPr>
          <a:lstStyle/>
          <a:p>
            <a:pPr algn="ctr"/>
            <a:r>
              <a:rPr lang="en-US" b="1" smtClean="0">
                <a:solidFill>
                  <a:schemeClr val="bg1"/>
                </a:solidFill>
              </a:rPr>
              <a:t>Research </a:t>
            </a:r>
            <a:r>
              <a:rPr lang="en-US" b="1" dirty="0" smtClean="0">
                <a:solidFill>
                  <a:schemeClr val="bg1"/>
                </a:solidFill>
              </a:rPr>
              <a:t>Administration </a:t>
            </a:r>
            <a:r>
              <a:rPr lang="en-US" b="1" smtClean="0">
                <a:solidFill>
                  <a:schemeClr val="bg1"/>
                </a:solidFill>
              </a:rPr>
              <a:t>Day</a:t>
            </a:r>
            <a:r>
              <a:rPr lang="en-US" b="1" baseline="0" smtClean="0">
                <a:solidFill>
                  <a:schemeClr val="bg1"/>
                </a:solidFill>
              </a:rPr>
              <a:t> </a:t>
            </a:r>
            <a:r>
              <a:rPr lang="en-US" b="1" smtClean="0">
                <a:solidFill>
                  <a:schemeClr val="bg1"/>
                </a:solidFill>
              </a:rPr>
              <a:t>2017</a:t>
            </a:r>
            <a:endParaRPr lang="en-US" b="1" dirty="0">
              <a:solidFill>
                <a:schemeClr val="bg1"/>
              </a:solidFill>
            </a:endParaRPr>
          </a:p>
        </p:txBody>
      </p:sp>
      <p:pic>
        <p:nvPicPr>
          <p:cNvPr id="10" name="Picture 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0" y="6419088"/>
            <a:ext cx="1371600" cy="408682"/>
          </a:xfrm>
          <a:prstGeom prst="rect">
            <a:avLst/>
          </a:prstGeom>
        </p:spPr>
      </p:pic>
      <p:sp>
        <p:nvSpPr>
          <p:cNvPr id="11" name="TextBox 10"/>
          <p:cNvSpPr txBox="1"/>
          <p:nvPr/>
        </p:nvSpPr>
        <p:spPr>
          <a:xfrm>
            <a:off x="1463040" y="6419088"/>
            <a:ext cx="1774703" cy="365760"/>
          </a:xfrm>
          <a:prstGeom prst="rect">
            <a:avLst/>
          </a:prstGeom>
          <a:noFill/>
        </p:spPr>
        <p:txBody>
          <a:bodyPr wrap="square" lIns="0" tIns="0" rIns="0" bIns="0" rtlCol="0">
            <a:spAutoFit/>
          </a:bodyPr>
          <a:lstStyle/>
          <a:p>
            <a:r>
              <a:rPr lang="en-US" sz="1200" b="1" i="1" dirty="0" smtClean="0">
                <a:solidFill>
                  <a:schemeClr val="tx1"/>
                </a:solidFill>
                <a:latin typeface="Times New Roman" pitchFamily="18" charset="0"/>
                <a:cs typeface="Times New Roman" pitchFamily="18" charset="0"/>
              </a:rPr>
              <a:t>Research Services Office</a:t>
            </a:r>
          </a:p>
          <a:p>
            <a:r>
              <a:rPr lang="en-US" sz="1000" b="1" i="1" dirty="0" smtClean="0">
                <a:solidFill>
                  <a:schemeClr val="tx1"/>
                </a:solidFill>
                <a:latin typeface="Times New Roman" pitchFamily="18" charset="0"/>
                <a:cs typeface="Times New Roman" pitchFamily="18" charset="0"/>
              </a:rPr>
              <a:t>Together we make it happen</a:t>
            </a:r>
            <a:endParaRPr lang="en-US" sz="1000" b="1" i="1" dirty="0">
              <a:solidFill>
                <a:schemeClr val="tx1"/>
              </a:solidFill>
              <a:latin typeface="Times New Roman" pitchFamily="18" charset="0"/>
              <a:cs typeface="Times New Roman" pitchFamily="18" charset="0"/>
            </a:endParaRPr>
          </a:p>
        </p:txBody>
      </p:sp>
      <p:sp>
        <p:nvSpPr>
          <p:cNvPr id="12" name="TextBox 11"/>
          <p:cNvSpPr txBox="1"/>
          <p:nvPr/>
        </p:nvSpPr>
        <p:spPr>
          <a:xfrm>
            <a:off x="5181600" y="6475942"/>
            <a:ext cx="3048000" cy="276999"/>
          </a:xfrm>
          <a:prstGeom prst="rect">
            <a:avLst/>
          </a:prstGeom>
          <a:noFill/>
        </p:spPr>
        <p:txBody>
          <a:bodyPr wrap="square" rtlCol="0">
            <a:spAutoFit/>
          </a:bodyPr>
          <a:lstStyle/>
          <a:p>
            <a:pPr algn="r"/>
            <a:r>
              <a:rPr lang="en-US" sz="1200" b="1" dirty="0" smtClean="0">
                <a:solidFill>
                  <a:schemeClr val="tx2"/>
                </a:solidFill>
                <a:latin typeface="+mn-lt"/>
              </a:rPr>
              <a:t>Research Administration</a:t>
            </a:r>
            <a:r>
              <a:rPr lang="en-US" sz="1200" b="1" baseline="0" dirty="0" smtClean="0">
                <a:solidFill>
                  <a:schemeClr val="tx2"/>
                </a:solidFill>
                <a:latin typeface="+mn-lt"/>
              </a:rPr>
              <a:t> </a:t>
            </a:r>
            <a:r>
              <a:rPr lang="en-US" sz="1200" b="1" baseline="0" smtClean="0">
                <a:solidFill>
                  <a:schemeClr val="tx2"/>
                </a:solidFill>
                <a:latin typeface="+mn-lt"/>
              </a:rPr>
              <a:t>Day May 31, 2017</a:t>
            </a:r>
            <a:endParaRPr lang="en-US" sz="1200" b="1" dirty="0">
              <a:solidFill>
                <a:schemeClr val="tx2"/>
              </a:solidFill>
              <a:latin typeface="+mn-lt"/>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rso.ualberta.ca/Managing/SponsorAudits.asp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nserc-crsng.gc.ca/Professors-Professeurs/FinancialAdminGuide-GuideAdminFinancier/Reporting-Rapports_eng.as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policiesonline.ualberta.ca/PoliciesProcedures/Pages/default.asp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www.rso.ualberta.ca/" TargetMode="External"/><Relationship Id="rId4" Type="http://schemas.openxmlformats.org/officeDocument/2006/relationships/hyperlink" Target="https://policiesonline.ualberta.ca/PoliciesProcedures/Pages/Research.aspx"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ocs.google.com/a/ualberta.ca/forms/d/e/1FAIpQLSf0k8UFZx4g6UgyKSikQp4KNW7h80sb5Vj6L6FTXbxXBsSF5g/viewform?c=0&amp;w=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oliciesonline.ualberta.ca/pages/results.aspx?k=hospitalit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rsf-fsr.gc.ca/home-accueil-eng.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Tri-Agency and University Expenses:  Eligibility and Compliance </a:t>
            </a:r>
            <a:endParaRPr lang="en-US" dirty="0"/>
          </a:p>
        </p:txBody>
      </p:sp>
      <p:sp>
        <p:nvSpPr>
          <p:cNvPr id="3" name="Subtitle 2"/>
          <p:cNvSpPr>
            <a:spLocks noGrp="1"/>
          </p:cNvSpPr>
          <p:nvPr>
            <p:ph type="subTitle" idx="1"/>
          </p:nvPr>
        </p:nvSpPr>
        <p:spPr/>
        <p:txBody>
          <a:bodyPr/>
          <a:lstStyle/>
          <a:p>
            <a:r>
              <a:rPr lang="en-US" smtClean="0"/>
              <a:t>Martine Desrochers &amp; Denise Baker</a:t>
            </a:r>
          </a:p>
          <a:p>
            <a:r>
              <a:rPr lang="en-US" smtClean="0"/>
              <a:t>Research Services Office</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1</a:t>
            </a:fld>
            <a:endParaRPr lang="en-US"/>
          </a:p>
        </p:txBody>
      </p:sp>
      <p:sp>
        <p:nvSpPr>
          <p:cNvPr id="5" name="Frame 4"/>
          <p:cNvSpPr/>
          <p:nvPr/>
        </p:nvSpPr>
        <p:spPr>
          <a:xfrm>
            <a:off x="640080" y="731520"/>
            <a:ext cx="1554480" cy="640080"/>
          </a:xfrm>
          <a:prstGeom prst="frame">
            <a:avLst/>
          </a:prstGeom>
          <a:ln>
            <a:noFill/>
          </a:ln>
          <a:effectLst>
            <a:outerShdw blurRad="127000" dist="38100" dir="2700000" algn="ctr">
              <a:srgbClr val="000000">
                <a:alpha val="45000"/>
              </a:srgb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RAD 102</a:t>
            </a:r>
            <a:endParaRPr lang="en-US" sz="2400" b="1" dirty="0">
              <a:solidFill>
                <a:schemeClr val="tx1"/>
              </a:solidFill>
            </a:endParaRPr>
          </a:p>
        </p:txBody>
      </p:sp>
    </p:spTree>
    <p:extLst>
      <p:ext uri="{BB962C8B-B14F-4D97-AF65-F5344CB8AC3E}">
        <p14:creationId xmlns:p14="http://schemas.microsoft.com/office/powerpoint/2010/main" val="2992579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smtClean="0"/>
              <a:t>Which are eligible and which are ineligible?</a:t>
            </a:r>
          </a:p>
          <a:p>
            <a:pPr marL="457200" indent="-457200">
              <a:buClr>
                <a:srgbClr val="0070C0"/>
              </a:buClr>
              <a:buSzPct val="90000"/>
              <a:buFont typeface="+mj-lt"/>
              <a:buAutoNum type="arabicPeriod" startAt="7"/>
            </a:pPr>
            <a:r>
              <a:rPr lang="en-US" sz="2000" smtClean="0"/>
              <a:t>Hospitality for 2 people, the researcher and an external person.</a:t>
            </a:r>
          </a:p>
          <a:p>
            <a:pPr marL="457200" indent="-457200">
              <a:buClr>
                <a:srgbClr val="0070C0"/>
              </a:buClr>
              <a:buSzPct val="90000"/>
              <a:buFont typeface="+mj-lt"/>
              <a:buAutoNum type="arabicPeriod" startAt="7"/>
            </a:pPr>
            <a:r>
              <a:rPr lang="en-US" sz="2000" smtClean="0"/>
              <a:t>Giving gift cards to study participants.</a:t>
            </a:r>
          </a:p>
          <a:p>
            <a:pPr marL="457200" indent="-457200">
              <a:buClr>
                <a:srgbClr val="0070C0"/>
              </a:buClr>
              <a:buSzPct val="90000"/>
              <a:buFont typeface="+mj-lt"/>
              <a:buAutoNum type="arabicPeriod" startAt="7"/>
            </a:pPr>
            <a:r>
              <a:rPr lang="en-US" sz="2000" smtClean="0"/>
              <a:t>Snow boots to do research in the Arctic.</a:t>
            </a:r>
          </a:p>
          <a:p>
            <a:pPr marL="457200" indent="-457200">
              <a:buClr>
                <a:srgbClr val="0070C0"/>
              </a:buClr>
              <a:buSzPct val="90000"/>
              <a:buFont typeface="+mj-lt"/>
              <a:buAutoNum type="arabicPeriod" startAt="7"/>
            </a:pPr>
            <a:r>
              <a:rPr lang="en-US" sz="2000" smtClean="0"/>
              <a:t>Costs associated with regulatory compliance, including ethical review, biohazard or radiation safety, environmental assessments, or provincial or municipal regulations and by-laws.</a:t>
            </a:r>
          </a:p>
          <a:p>
            <a:pPr marL="457200" indent="-457200">
              <a:buClr>
                <a:srgbClr val="0070C0"/>
              </a:buClr>
              <a:buSzPct val="90000"/>
              <a:buFont typeface="+mj-lt"/>
              <a:buAutoNum type="arabicPeriod" startAt="7"/>
            </a:pPr>
            <a:r>
              <a:rPr lang="en-US" sz="2000" smtClean="0"/>
              <a:t>Any part of the salary, or consulting fee, to the grantee or to other persons whose status would make them eligible to apply for grants.</a:t>
            </a:r>
          </a:p>
          <a:p>
            <a:endParaRPr lang="en-US" smtClean="0"/>
          </a:p>
          <a:p>
            <a:endParaRPr lang="en-US" smtClean="0"/>
          </a:p>
          <a:p>
            <a:endParaRPr lang="en-US" smtClean="0"/>
          </a:p>
          <a:p>
            <a:endParaRPr lang="en-US" smtClean="0"/>
          </a:p>
          <a:p>
            <a:endParaRPr lang="en-US" smtClean="0"/>
          </a:p>
          <a:p>
            <a:endParaRPr lang="en-US" smtClean="0"/>
          </a:p>
          <a:p>
            <a:endParaRPr lang="en-US" dirty="0"/>
          </a:p>
        </p:txBody>
      </p:sp>
      <p:sp>
        <p:nvSpPr>
          <p:cNvPr id="3" name="Title 2"/>
          <p:cNvSpPr>
            <a:spLocks noGrp="1"/>
          </p:cNvSpPr>
          <p:nvPr>
            <p:ph type="title"/>
          </p:nvPr>
        </p:nvSpPr>
        <p:spPr/>
        <p:txBody>
          <a:bodyPr/>
          <a:lstStyle/>
          <a:p>
            <a:r>
              <a:rPr lang="en-US" smtClean="0"/>
              <a:t>Eligible vs. Ineligible Expenses </a:t>
            </a:r>
            <a:r>
              <a:rPr lang="en-US" sz="2800" i="1" smtClean="0"/>
              <a:t>cont’d</a:t>
            </a:r>
            <a:endParaRPr lang="en-US" sz="2800"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10</a:t>
            </a:fld>
            <a:endParaRPr lang="en-US"/>
          </a:p>
        </p:txBody>
      </p:sp>
    </p:spTree>
    <p:extLst>
      <p:ext uri="{BB962C8B-B14F-4D97-AF65-F5344CB8AC3E}">
        <p14:creationId xmlns:p14="http://schemas.microsoft.com/office/powerpoint/2010/main" val="3102345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b="1" smtClean="0"/>
              <a:t>Answers – ELIGIBLE expenses in green text, answers for INELIGIBLE expenses in italics and underlined.</a:t>
            </a:r>
          </a:p>
          <a:p>
            <a:pPr marL="457200" indent="-457200">
              <a:buSzPct val="90000"/>
              <a:buFont typeface="+mj-lt"/>
              <a:buAutoNum type="arabicPeriod" startAt="7"/>
            </a:pPr>
            <a:r>
              <a:rPr lang="en-US" smtClean="0"/>
              <a:t>Hospitality for 2 people, the researcher and an external person - </a:t>
            </a:r>
            <a:r>
              <a:rPr lang="en-US" i="1" u="sng" smtClean="0"/>
              <a:t>most restrictive policy applies, in this case the UAPPOL policy applies</a:t>
            </a:r>
            <a:r>
              <a:rPr lang="en-US" smtClean="0"/>
              <a:t>.</a:t>
            </a:r>
          </a:p>
          <a:p>
            <a:pPr marL="457200" indent="-457200">
              <a:buSzPct val="90000"/>
              <a:buFont typeface="+mj-lt"/>
              <a:buAutoNum type="arabicPeriod" startAt="7"/>
            </a:pPr>
            <a:r>
              <a:rPr lang="en-US" smtClean="0">
                <a:solidFill>
                  <a:srgbClr val="00B050"/>
                </a:solidFill>
              </a:rPr>
              <a:t>Giving gift cards to study participants</a:t>
            </a:r>
            <a:r>
              <a:rPr lang="en-US" smtClean="0"/>
              <a:t>.</a:t>
            </a:r>
          </a:p>
          <a:p>
            <a:pPr marL="457200" indent="-457200">
              <a:buSzPct val="90000"/>
              <a:buFont typeface="+mj-lt"/>
              <a:buAutoNum type="arabicPeriod" startAt="7"/>
            </a:pPr>
            <a:r>
              <a:rPr lang="en-US" smtClean="0">
                <a:solidFill>
                  <a:srgbClr val="00B050"/>
                </a:solidFill>
              </a:rPr>
              <a:t>Snow boots to do research in the Arctic</a:t>
            </a:r>
            <a:r>
              <a:rPr lang="en-US" smtClean="0"/>
              <a:t>.</a:t>
            </a:r>
          </a:p>
          <a:p>
            <a:pPr marL="457200" indent="-457200">
              <a:buSzPct val="90000"/>
              <a:buFont typeface="+mj-lt"/>
              <a:buAutoNum type="arabicPeriod" startAt="7"/>
            </a:pPr>
            <a:r>
              <a:rPr lang="en-US" smtClean="0"/>
              <a:t>Costs associated with regulatory compliance, including ethical review, biohazard or radiation safety, environmental assessments, or provincial or municipal regulations and by-laws – </a:t>
            </a:r>
            <a:r>
              <a:rPr lang="en-US" i="1" u="sng" smtClean="0"/>
              <a:t>indirect cost of research, should be covered by University</a:t>
            </a:r>
            <a:r>
              <a:rPr lang="en-US" smtClean="0"/>
              <a:t>.</a:t>
            </a:r>
          </a:p>
          <a:p>
            <a:pPr marL="457200" indent="-457200">
              <a:buSzPct val="90000"/>
              <a:buFont typeface="+mj-lt"/>
              <a:buAutoNum type="arabicPeriod" startAt="7"/>
            </a:pPr>
            <a:r>
              <a:rPr lang="en-US" smtClean="0"/>
              <a:t>Any part of the salary, or consulting fee, to the grantee or to other persons whose status would make them eligible to apply for grants – </a:t>
            </a:r>
            <a:r>
              <a:rPr lang="en-US" i="1" u="sng" smtClean="0"/>
              <a:t>much like double-dipping, they could apply for their own grant</a:t>
            </a:r>
            <a:r>
              <a:rPr lang="en-US" smtClean="0"/>
              <a:t>.</a:t>
            </a:r>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dirty="0"/>
          </a:p>
        </p:txBody>
      </p:sp>
      <p:sp>
        <p:nvSpPr>
          <p:cNvPr id="3" name="Title 2"/>
          <p:cNvSpPr>
            <a:spLocks noGrp="1"/>
          </p:cNvSpPr>
          <p:nvPr>
            <p:ph type="title"/>
          </p:nvPr>
        </p:nvSpPr>
        <p:spPr/>
        <p:txBody>
          <a:bodyPr/>
          <a:lstStyle/>
          <a:p>
            <a:r>
              <a:rPr lang="en-US"/>
              <a:t>Eligible vs. </a:t>
            </a:r>
            <a:r>
              <a:rPr lang="en-US" smtClean="0"/>
              <a:t>Ineligible Expenses </a:t>
            </a:r>
            <a:r>
              <a:rPr lang="en-US" sz="2800" i="1" smtClean="0"/>
              <a:t>cont’d</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11</a:t>
            </a:fld>
            <a:endParaRPr lang="en-US"/>
          </a:p>
        </p:txBody>
      </p:sp>
    </p:spTree>
    <p:extLst>
      <p:ext uri="{BB962C8B-B14F-4D97-AF65-F5344CB8AC3E}">
        <p14:creationId xmlns:p14="http://schemas.microsoft.com/office/powerpoint/2010/main" val="4217222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mtClean="0"/>
              <a:t>The grantee must apply in writing to the sponsoring Agency and request written authorization. If the Agency agrees that the cell phone is necessary for data collection and has been supplied with adequate justification by the grantee, the request may be approved. Written authorization from the sponsor must be kept on file by the grantee in the event of an audit.</a:t>
            </a:r>
          </a:p>
          <a:p>
            <a:pPr>
              <a:spcBef>
                <a:spcPts val="1200"/>
              </a:spcBef>
            </a:pPr>
            <a:r>
              <a:rPr lang="en-CA" smtClean="0">
                <a:hlinkClick r:id="rId3"/>
              </a:rPr>
              <a:t>http://www.rso.ualberta.ca/Managing/SponsorAudits.aspx</a:t>
            </a:r>
            <a:endParaRPr lang="en-CA" smtClean="0"/>
          </a:p>
          <a:p>
            <a:endParaRPr lang="en-US" dirty="0"/>
          </a:p>
        </p:txBody>
      </p:sp>
      <p:sp>
        <p:nvSpPr>
          <p:cNvPr id="3" name="Title 2"/>
          <p:cNvSpPr>
            <a:spLocks noGrp="1"/>
          </p:cNvSpPr>
          <p:nvPr>
            <p:ph type="title"/>
          </p:nvPr>
        </p:nvSpPr>
        <p:spPr/>
        <p:txBody>
          <a:bodyPr/>
          <a:lstStyle/>
          <a:p>
            <a:r>
              <a:rPr lang="en-US" smtClean="0"/>
              <a:t>What if I really need an ineligible item?</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12</a:t>
            </a:fld>
            <a:endParaRPr lang="en-US"/>
          </a:p>
        </p:txBody>
      </p:sp>
    </p:spTree>
    <p:extLst>
      <p:ext uri="{BB962C8B-B14F-4D97-AF65-F5344CB8AC3E}">
        <p14:creationId xmlns:p14="http://schemas.microsoft.com/office/powerpoint/2010/main" val="3323268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mtClean="0"/>
              <a:t>Eligible expenses with proper supporting documentation are deemed to be compliant with UofA and agency guidelines.</a:t>
            </a:r>
          </a:p>
          <a:p>
            <a:r>
              <a:rPr lang="en-CA" smtClean="0"/>
              <a:t>The </a:t>
            </a:r>
            <a:r>
              <a:rPr lang="en-CA" i="1" smtClean="0"/>
              <a:t>Tri-Agency Financial Administration Guide</a:t>
            </a:r>
            <a:r>
              <a:rPr lang="en-CA" smtClean="0"/>
              <a:t> states the following:</a:t>
            </a:r>
          </a:p>
          <a:p>
            <a:pPr marL="548640" lvl="2" indent="0">
              <a:buNone/>
            </a:pPr>
            <a:r>
              <a:rPr lang="en-CA" sz="1700" smtClean="0"/>
              <a:t>“</a:t>
            </a:r>
            <a:r>
              <a:rPr lang="en-CA" sz="1600" smtClean="0"/>
              <a:t>For each grant, the institution and/or the grantee must keep complete and accurate records on the use of Agency funding, including verifiable audit trails with complete supporting documentation for each transaction, for a minimum of seven years. </a:t>
            </a:r>
          </a:p>
          <a:p>
            <a:pPr marL="548640" lvl="2" indent="0">
              <a:buNone/>
            </a:pPr>
            <a:r>
              <a:rPr lang="en-CA" sz="1600" smtClean="0"/>
              <a:t>The grantee is responsible for authorizing expenditures from his/her grant account in accordance with the Agency's requirements and conditions of grants and with the institution's policies. No other party may initiate or authorize expenditures from an Agency's grant account without the grantee's written delegated authority. All claims must have the grantee or delegate's signature.”</a:t>
            </a:r>
          </a:p>
          <a:p>
            <a:pPr lvl="2" indent="0">
              <a:buNone/>
            </a:pPr>
            <a:r>
              <a:rPr lang="en-CA" sz="1600" i="1" smtClean="0">
                <a:hlinkClick r:id="rId3"/>
              </a:rPr>
              <a:t>http://www.nserc-crsng.gc.ca/Professors-Professeurs/FinancialAdminGuide-GuideAdminFinancier/Reporting-Rapports_eng.asp</a:t>
            </a:r>
            <a:endParaRPr lang="en-CA" sz="1600" i="1" smtClean="0"/>
          </a:p>
          <a:p>
            <a:r>
              <a:rPr lang="en-CA" smtClean="0"/>
              <a:t>Grantees must be able to provide supporting documentation for all expenditures charged to their research projects.</a:t>
            </a:r>
          </a:p>
        </p:txBody>
      </p:sp>
      <p:sp>
        <p:nvSpPr>
          <p:cNvPr id="3" name="Title 2"/>
          <p:cNvSpPr>
            <a:spLocks noGrp="1"/>
          </p:cNvSpPr>
          <p:nvPr>
            <p:ph type="title"/>
          </p:nvPr>
        </p:nvSpPr>
        <p:spPr/>
        <p:txBody>
          <a:bodyPr/>
          <a:lstStyle/>
          <a:p>
            <a:r>
              <a:rPr lang="en-CA" smtClean="0"/>
              <a:t>Compliant Transactions</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13</a:t>
            </a:fld>
            <a:endParaRPr lang="en-US"/>
          </a:p>
        </p:txBody>
      </p:sp>
    </p:spTree>
    <p:extLst>
      <p:ext uri="{BB962C8B-B14F-4D97-AF65-F5344CB8AC3E}">
        <p14:creationId xmlns:p14="http://schemas.microsoft.com/office/powerpoint/2010/main" val="2399140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CA" b="1" smtClean="0"/>
              <a:t>Depending on the grant, expenses could be eligible, but if the proper supporting documentation is unavailable, the expense would be considered non-compliant.</a:t>
            </a:r>
            <a:endParaRPr lang="en-CA" smtClean="0"/>
          </a:p>
          <a:p>
            <a:pPr marL="457200" indent="-457200">
              <a:spcBef>
                <a:spcPts val="1200"/>
              </a:spcBef>
              <a:buSzPct val="90000"/>
              <a:buFont typeface="+mj-lt"/>
              <a:buAutoNum type="arabicPeriod"/>
            </a:pPr>
            <a:r>
              <a:rPr lang="en-CA" b="1" smtClean="0"/>
              <a:t>Required supporting documentation for travel</a:t>
            </a:r>
            <a:r>
              <a:rPr lang="en-CA" smtClean="0"/>
              <a:t>:</a:t>
            </a:r>
          </a:p>
          <a:p>
            <a:pPr marL="731520" lvl="1"/>
            <a:r>
              <a:rPr lang="en-CA" smtClean="0"/>
              <a:t>Written justification indicating very specifically </a:t>
            </a:r>
            <a:r>
              <a:rPr lang="en-CA" u="sng" smtClean="0"/>
              <a:t>how this travel is associated with the funded research</a:t>
            </a:r>
            <a:r>
              <a:rPr lang="en-CA" smtClean="0"/>
              <a:t> (description). </a:t>
            </a:r>
          </a:p>
          <a:p>
            <a:pPr marL="731520" lvl="1"/>
            <a:r>
              <a:rPr lang="en-CA" smtClean="0"/>
              <a:t>Original detailed receipts i.e., airfare (not just the Expedia statement), along with the boarding pass, full conference program, workshop or research meetings agenda, car rental contract, gas or taxi receipts, hotel receipts/invoice, registration receipt, signed TAP or the HAP, etc. (and confirmation: room charges on HAP), this is a non-exhaustive list! </a:t>
            </a:r>
          </a:p>
          <a:p>
            <a:endParaRPr lang="en-CA" smtClean="0"/>
          </a:p>
          <a:p>
            <a:endParaRPr lang="en-CA" smtClean="0"/>
          </a:p>
          <a:p>
            <a:endParaRPr lang="en-US" dirty="0"/>
          </a:p>
        </p:txBody>
      </p:sp>
      <p:sp>
        <p:nvSpPr>
          <p:cNvPr id="3" name="Title 2"/>
          <p:cNvSpPr>
            <a:spLocks noGrp="1"/>
          </p:cNvSpPr>
          <p:nvPr>
            <p:ph type="title"/>
          </p:nvPr>
        </p:nvSpPr>
        <p:spPr/>
        <p:txBody>
          <a:bodyPr/>
          <a:lstStyle/>
          <a:p>
            <a:r>
              <a:rPr lang="en-CA" smtClean="0"/>
              <a:t>Compliant Transactions</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14</a:t>
            </a:fld>
            <a:endParaRPr lang="en-US"/>
          </a:p>
        </p:txBody>
      </p:sp>
    </p:spTree>
    <p:extLst>
      <p:ext uri="{BB962C8B-B14F-4D97-AF65-F5344CB8AC3E}">
        <p14:creationId xmlns:p14="http://schemas.microsoft.com/office/powerpoint/2010/main" val="1833577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0" indent="-457200">
              <a:buSzPct val="90000"/>
              <a:buFont typeface="+mj-lt"/>
              <a:buAutoNum type="arabicPeriod" startAt="2"/>
            </a:pPr>
            <a:r>
              <a:rPr lang="en-US" b="1" smtClean="0"/>
              <a:t>Required supporting documentation for hosting:</a:t>
            </a:r>
          </a:p>
          <a:p>
            <a:pPr marL="731520" lvl="1"/>
            <a:r>
              <a:rPr lang="en-CA"/>
              <a:t>Hosting/working sessions – </a:t>
            </a:r>
            <a:r>
              <a:rPr lang="en-CA" smtClean="0"/>
              <a:t>detailed </a:t>
            </a:r>
            <a:r>
              <a:rPr lang="en-CA"/>
              <a:t>receipts for hospitality purposes, list of attendees, their institutions and their relation to the funded research.</a:t>
            </a:r>
          </a:p>
          <a:p>
            <a:pPr marL="731520" lvl="1"/>
            <a:r>
              <a:rPr lang="en-CA"/>
              <a:t>Hosting – </a:t>
            </a:r>
            <a:r>
              <a:rPr lang="en-US" smtClean="0"/>
              <a:t>At least 1 person external to the research group participating in the hospitality. </a:t>
            </a:r>
            <a:endParaRPr lang="en-CA" smtClean="0"/>
          </a:p>
          <a:p>
            <a:pPr marL="731520" lvl="1"/>
            <a:r>
              <a:rPr lang="en-CA" smtClean="0"/>
              <a:t>Working sessions – Minimum 3 people, one must be external to the funded research but can be </a:t>
            </a:r>
            <a:r>
              <a:rPr lang="en-CA"/>
              <a:t>related</a:t>
            </a:r>
            <a:r>
              <a:rPr lang="en-CA" smtClean="0"/>
              <a:t> to the research.</a:t>
            </a:r>
          </a:p>
          <a:p>
            <a:pPr marL="731520" lvl="1"/>
            <a:r>
              <a:rPr lang="en-CA" smtClean="0"/>
              <a:t>Must define the purpose or circumstances of the hospitality/working session (description).</a:t>
            </a:r>
            <a:endParaRPr lang="en-US" smtClean="0"/>
          </a:p>
          <a:p>
            <a:pPr marL="457200" indent="-457200">
              <a:buSzPct val="90000"/>
              <a:buFont typeface="+mj-lt"/>
              <a:buAutoNum type="arabicPeriod" startAt="2"/>
            </a:pPr>
            <a:r>
              <a:rPr lang="en-US" b="1" smtClean="0"/>
              <a:t>Required supporting documentation for gifts to research test subjects:</a:t>
            </a:r>
          </a:p>
          <a:p>
            <a:pPr marL="731520" lvl="1"/>
            <a:r>
              <a:rPr lang="en-CA"/>
              <a:t>List of names of recipients and their signatures indicating they have received the gift. RSO staff have all agreed to the UofA FOIPP declaration</a:t>
            </a:r>
            <a:r>
              <a:rPr lang="en-CA" smtClean="0"/>
              <a:t>. </a:t>
            </a:r>
            <a:r>
              <a:rPr lang="en-CA"/>
              <a:t>Must define the purpose or circumstances of the gift</a:t>
            </a:r>
            <a:r>
              <a:rPr lang="en-CA" smtClean="0"/>
              <a:t>.</a:t>
            </a:r>
            <a:endParaRPr lang="en-CA"/>
          </a:p>
        </p:txBody>
      </p:sp>
      <p:sp>
        <p:nvSpPr>
          <p:cNvPr id="5" name="Title 2"/>
          <p:cNvSpPr>
            <a:spLocks noGrp="1"/>
          </p:cNvSpPr>
          <p:nvPr>
            <p:ph type="title"/>
          </p:nvPr>
        </p:nvSpPr>
        <p:spPr/>
        <p:txBody>
          <a:bodyPr/>
          <a:lstStyle/>
          <a:p>
            <a:r>
              <a:rPr lang="en-CA" smtClean="0"/>
              <a:t>Compliant Transactions </a:t>
            </a:r>
            <a:r>
              <a:rPr lang="en-CA" sz="2800" i="1" smtClean="0"/>
              <a:t>cont’d</a:t>
            </a:r>
            <a:endParaRPr lang="en-US" sz="2800" i="1"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15</a:t>
            </a:fld>
            <a:endParaRPr lang="en-US"/>
          </a:p>
        </p:txBody>
      </p:sp>
    </p:spTree>
    <p:extLst>
      <p:ext uri="{BB962C8B-B14F-4D97-AF65-F5344CB8AC3E}">
        <p14:creationId xmlns:p14="http://schemas.microsoft.com/office/powerpoint/2010/main" val="10922667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SzPct val="90000"/>
              <a:buFont typeface="+mj-lt"/>
              <a:buAutoNum type="arabicPeriod" startAt="4"/>
            </a:pPr>
            <a:r>
              <a:rPr lang="en-US" b="1"/>
              <a:t>Required </a:t>
            </a:r>
            <a:r>
              <a:rPr lang="en-US" b="1" smtClean="0"/>
              <a:t>supporting </a:t>
            </a:r>
            <a:r>
              <a:rPr lang="en-US" b="1"/>
              <a:t>documentation for salary and stipends:</a:t>
            </a:r>
          </a:p>
          <a:p>
            <a:pPr marL="731520" lvl="1"/>
            <a:r>
              <a:rPr lang="en-CA" smtClean="0"/>
              <a:t>Signed/Approved records regarding personnel paid from grant funds, including names, categories, salary levels, duties/affiliation to the grant.</a:t>
            </a:r>
          </a:p>
          <a:p>
            <a:pPr marL="731520" lvl="1"/>
            <a:r>
              <a:rPr lang="en-CA" smtClean="0"/>
              <a:t>Signed/Approved time sheets for undergrads &amp; NASA staff.</a:t>
            </a:r>
          </a:p>
          <a:p>
            <a:pPr marL="731520" lvl="1"/>
            <a:r>
              <a:rPr lang="en-CA" smtClean="0"/>
              <a:t>Length of </a:t>
            </a:r>
            <a:r>
              <a:rPr lang="en-CA"/>
              <a:t>time</a:t>
            </a:r>
            <a:r>
              <a:rPr lang="en-CA" smtClean="0"/>
              <a:t> supported in each case.</a:t>
            </a:r>
          </a:p>
          <a:p>
            <a:pPr marL="731520" lvl="1"/>
            <a:r>
              <a:rPr lang="en-CA" smtClean="0"/>
              <a:t>Details of employee benefits charged and relevant calculations.</a:t>
            </a:r>
          </a:p>
          <a:p>
            <a:pPr marL="731520" lvl="1"/>
            <a:r>
              <a:rPr lang="en-CA"/>
              <a:t>Employment</a:t>
            </a:r>
            <a:r>
              <a:rPr lang="en-CA" smtClean="0"/>
              <a:t> Offer letter, and PAF or ePAF.</a:t>
            </a:r>
            <a:endParaRPr lang="en-US" smtClean="0"/>
          </a:p>
          <a:p>
            <a:pPr marL="457200" indent="-457200">
              <a:buSzPct val="90000"/>
              <a:buFont typeface="+mj-lt"/>
              <a:buAutoNum type="arabicPeriod" startAt="5"/>
            </a:pPr>
            <a:r>
              <a:rPr lang="en-US" b="1"/>
              <a:t>Required supporting documentation for internal and shared expenses, such as indents:</a:t>
            </a:r>
          </a:p>
          <a:p>
            <a:pPr marL="731520" lvl="1"/>
            <a:r>
              <a:rPr lang="en-CA" smtClean="0"/>
              <a:t>Specific detailed documentation/invoice indicating the exact charges being shared.</a:t>
            </a:r>
          </a:p>
          <a:p>
            <a:pPr marL="731520" lvl="1"/>
            <a:r>
              <a:rPr lang="en-CA" smtClean="0"/>
              <a:t>The method of calculation or attribution for sharing the costs.</a:t>
            </a:r>
          </a:p>
          <a:p>
            <a:pPr marL="731520" lvl="1"/>
            <a:r>
              <a:rPr lang="en-CA" smtClean="0"/>
              <a:t>The Project Holder’s authorization for the charges.</a:t>
            </a:r>
          </a:p>
        </p:txBody>
      </p:sp>
      <p:sp>
        <p:nvSpPr>
          <p:cNvPr id="5" name="Title 2"/>
          <p:cNvSpPr>
            <a:spLocks noGrp="1"/>
          </p:cNvSpPr>
          <p:nvPr>
            <p:ph type="title"/>
          </p:nvPr>
        </p:nvSpPr>
        <p:spPr/>
        <p:txBody>
          <a:bodyPr/>
          <a:lstStyle/>
          <a:p>
            <a:r>
              <a:rPr lang="en-CA"/>
              <a:t>Compliant Transactions </a:t>
            </a:r>
            <a:r>
              <a:rPr lang="en-CA" sz="2800" i="1"/>
              <a:t>cont’d</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16</a:t>
            </a:fld>
            <a:endParaRPr lang="en-US"/>
          </a:p>
        </p:txBody>
      </p:sp>
    </p:spTree>
    <p:extLst>
      <p:ext uri="{BB962C8B-B14F-4D97-AF65-F5344CB8AC3E}">
        <p14:creationId xmlns:p14="http://schemas.microsoft.com/office/powerpoint/2010/main" val="1604949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SzPct val="90000"/>
              <a:buFont typeface="+mj-lt"/>
              <a:buAutoNum type="arabicPeriod" startAt="6"/>
            </a:pPr>
            <a:r>
              <a:rPr lang="en-US" b="1" smtClean="0"/>
              <a:t>Required supporting documentation for supplies and services:</a:t>
            </a:r>
          </a:p>
          <a:p>
            <a:pPr marL="731520" lvl="1"/>
            <a:r>
              <a:rPr lang="en-CA" smtClean="0"/>
              <a:t>Copy of the written order from grant holder/delegate.</a:t>
            </a:r>
          </a:p>
          <a:p>
            <a:pPr marL="731520" lvl="1"/>
            <a:r>
              <a:rPr lang="en-CA" smtClean="0"/>
              <a:t>Packing slip or proof of receipt, someone needs to confirm that the U of A has received these items charged to the grant.</a:t>
            </a:r>
          </a:p>
          <a:p>
            <a:pPr marL="731520" lvl="1"/>
            <a:r>
              <a:rPr lang="en-CA" smtClean="0"/>
              <a:t>Invoices with authorized approver’s signature (if approval is delegated – include copy of delegation form/on-line delegation).</a:t>
            </a:r>
          </a:p>
          <a:p>
            <a:pPr marL="731520" lvl="1"/>
            <a:r>
              <a:rPr lang="en-CA" smtClean="0"/>
              <a:t>Supplier invoices indicating detail of purchases and the price paid.</a:t>
            </a:r>
          </a:p>
          <a:p>
            <a:pPr marL="731520" lvl="1"/>
            <a:r>
              <a:rPr lang="en-CA" smtClean="0"/>
              <a:t>Must indicate that it is directly related to and necessary for the advancement of the funded research, an economical use of the funds, and a need that is not provided by the institution (Indirect vs. Direct costs of research)</a:t>
            </a:r>
            <a:r>
              <a:rPr lang="en-US" dirty="0"/>
              <a:t>.</a:t>
            </a:r>
            <a:endParaRPr lang="en-CA" smtClean="0"/>
          </a:p>
        </p:txBody>
      </p:sp>
      <p:sp>
        <p:nvSpPr>
          <p:cNvPr id="5" name="Title 2"/>
          <p:cNvSpPr>
            <a:spLocks noGrp="1"/>
          </p:cNvSpPr>
          <p:nvPr>
            <p:ph type="title"/>
          </p:nvPr>
        </p:nvSpPr>
        <p:spPr/>
        <p:txBody>
          <a:bodyPr/>
          <a:lstStyle/>
          <a:p>
            <a:r>
              <a:rPr lang="en-CA"/>
              <a:t>Compliant Transactions </a:t>
            </a:r>
            <a:r>
              <a:rPr lang="en-CA" sz="2800" i="1"/>
              <a:t>cont’d</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17</a:t>
            </a:fld>
            <a:endParaRPr lang="en-US"/>
          </a:p>
        </p:txBody>
      </p:sp>
    </p:spTree>
    <p:extLst>
      <p:ext uri="{BB962C8B-B14F-4D97-AF65-F5344CB8AC3E}">
        <p14:creationId xmlns:p14="http://schemas.microsoft.com/office/powerpoint/2010/main" val="37562531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SzPct val="90000"/>
              <a:buFont typeface="+mj-lt"/>
              <a:buAutoNum type="arabicPeriod" startAt="7"/>
            </a:pPr>
            <a:r>
              <a:rPr lang="en-US" b="1" smtClean="0"/>
              <a:t>Required supporting documentation for </a:t>
            </a:r>
            <a:r>
              <a:rPr lang="en-US" b="1" i="1" smtClean="0"/>
              <a:t>SupplyNet</a:t>
            </a:r>
            <a:r>
              <a:rPr lang="en-US" b="1" smtClean="0"/>
              <a:t> purchasing: </a:t>
            </a:r>
          </a:p>
          <a:p>
            <a:pPr marL="731520" lvl="1"/>
            <a:r>
              <a:rPr lang="en-US" smtClean="0"/>
              <a:t>No backup required as all should be online.</a:t>
            </a:r>
          </a:p>
          <a:p>
            <a:pPr marL="731520" lvl="1"/>
            <a:r>
              <a:rPr lang="en-US" smtClean="0"/>
              <a:t>Justification for each purchase should indicate how the purchase is directly related to the funded research.</a:t>
            </a:r>
          </a:p>
          <a:p>
            <a:pPr marL="731520" lvl="1"/>
            <a:r>
              <a:rPr lang="en-US" smtClean="0"/>
              <a:t>Approval routing is built into the system, except for purchases up to $500. Be sure to provide </a:t>
            </a:r>
            <a:r>
              <a:rPr lang="en-US" i="1" smtClean="0"/>
              <a:t>Delegation of Signing Authority Form</a:t>
            </a:r>
            <a:r>
              <a:rPr lang="en-US" smtClean="0"/>
              <a:t> for each transaction up to $500.</a:t>
            </a:r>
            <a:endParaRPr lang="en-US" dirty="0" smtClean="0"/>
          </a:p>
        </p:txBody>
      </p:sp>
      <p:sp>
        <p:nvSpPr>
          <p:cNvPr id="5" name="Title 2"/>
          <p:cNvSpPr>
            <a:spLocks noGrp="1"/>
          </p:cNvSpPr>
          <p:nvPr>
            <p:ph type="title"/>
          </p:nvPr>
        </p:nvSpPr>
        <p:spPr/>
        <p:txBody>
          <a:bodyPr/>
          <a:lstStyle/>
          <a:p>
            <a:r>
              <a:rPr lang="en-CA" smtClean="0"/>
              <a:t>Compliant Transactions </a:t>
            </a:r>
            <a:r>
              <a:rPr lang="en-CA" sz="2800" i="1"/>
              <a:t>cont’d</a:t>
            </a:r>
            <a:endParaRPr lang="en-US" sz="2800"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18</a:t>
            </a:fld>
            <a:endParaRPr lang="en-US"/>
          </a:p>
        </p:txBody>
      </p:sp>
    </p:spTree>
    <p:extLst>
      <p:ext uri="{BB962C8B-B14F-4D97-AF65-F5344CB8AC3E}">
        <p14:creationId xmlns:p14="http://schemas.microsoft.com/office/powerpoint/2010/main" val="255616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CA" b="1" smtClean="0"/>
              <a:t>Which are compliant or non-compliant?</a:t>
            </a:r>
          </a:p>
          <a:p>
            <a:pPr marL="457200" indent="-457200">
              <a:buSzPct val="90000"/>
              <a:buFont typeface="+mj-lt"/>
              <a:buAutoNum type="arabicPeriod"/>
            </a:pPr>
            <a:r>
              <a:rPr lang="en-CA" smtClean="0"/>
              <a:t>Invoice authorized by lab technician. </a:t>
            </a:r>
          </a:p>
          <a:p>
            <a:pPr marL="457200" indent="-457200">
              <a:buSzPct val="90000"/>
              <a:buFont typeface="+mj-lt"/>
              <a:buAutoNum type="arabicPeriod"/>
            </a:pPr>
            <a:r>
              <a:rPr lang="en-CA" smtClean="0"/>
              <a:t>Hosting claim stating the purpose of the meeting.</a:t>
            </a:r>
          </a:p>
          <a:p>
            <a:pPr marL="457200" indent="-457200">
              <a:buSzPct val="90000"/>
              <a:buFont typeface="+mj-lt"/>
              <a:buAutoNum type="arabicPeriod"/>
            </a:pPr>
            <a:r>
              <a:rPr lang="en-US" smtClean="0"/>
              <a:t>Travel claim with copy of reservation for hotel.</a:t>
            </a:r>
          </a:p>
          <a:p>
            <a:pPr marL="457200" indent="-457200">
              <a:buSzPct val="90000"/>
              <a:buFont typeface="+mj-lt"/>
              <a:buAutoNum type="arabicPeriod"/>
            </a:pPr>
            <a:r>
              <a:rPr lang="en-US" smtClean="0"/>
              <a:t>SupplyNet purchase up to $500 with delegation of signing authority form.</a:t>
            </a:r>
          </a:p>
          <a:p>
            <a:pPr marL="457200" indent="-457200">
              <a:buSzPct val="90000"/>
              <a:buFont typeface="+mj-lt"/>
              <a:buAutoNum type="arabicPeriod"/>
            </a:pPr>
            <a:r>
              <a:rPr lang="en-US" smtClean="0"/>
              <a:t>Order for books and posters from printer.</a:t>
            </a:r>
          </a:p>
          <a:p>
            <a:pPr marL="457200" indent="-457200">
              <a:buSzPct val="90000"/>
              <a:buFont typeface="+mj-lt"/>
              <a:buAutoNum type="arabicPeriod"/>
            </a:pPr>
            <a:r>
              <a:rPr lang="en-US" smtClean="0"/>
              <a:t>Provide signed receipt for gift to host for accommodation.</a:t>
            </a:r>
          </a:p>
          <a:p>
            <a:pPr marL="457200" indent="-457200">
              <a:buSzPct val="90000"/>
              <a:buFont typeface="+mj-lt"/>
              <a:buAutoNum type="arabicPeriod"/>
            </a:pPr>
            <a:r>
              <a:rPr lang="en-US" smtClean="0"/>
              <a:t>Vehicle rental with credit card slip.</a:t>
            </a:r>
          </a:p>
          <a:p>
            <a:pPr marL="457200" indent="-457200">
              <a:buSzPct val="90000"/>
              <a:buFont typeface="+mj-lt"/>
              <a:buAutoNum type="arabicPeriod"/>
            </a:pPr>
            <a:r>
              <a:rPr lang="en-US" smtClean="0"/>
              <a:t>Signed indent with speed code.</a:t>
            </a:r>
          </a:p>
          <a:p>
            <a:pPr marL="457200" indent="-457200">
              <a:buSzPct val="90000"/>
              <a:buFont typeface="+mj-lt"/>
              <a:buAutoNum type="arabicPeriod"/>
            </a:pPr>
            <a:r>
              <a:rPr lang="en-US" smtClean="0"/>
              <a:t>Receipt for gift card purchases.</a:t>
            </a:r>
            <a:endParaRPr lang="en-US" dirty="0"/>
          </a:p>
        </p:txBody>
      </p:sp>
      <p:sp>
        <p:nvSpPr>
          <p:cNvPr id="3" name="Title 2"/>
          <p:cNvSpPr>
            <a:spLocks noGrp="1"/>
          </p:cNvSpPr>
          <p:nvPr>
            <p:ph type="title"/>
          </p:nvPr>
        </p:nvSpPr>
        <p:spPr/>
        <p:txBody>
          <a:bodyPr/>
          <a:lstStyle/>
          <a:p>
            <a:r>
              <a:rPr lang="en-US" smtClean="0"/>
              <a:t>Compliant vs. non-compliant expenses</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19</a:t>
            </a:fld>
            <a:endParaRPr lang="en-US"/>
          </a:p>
        </p:txBody>
      </p:sp>
    </p:spTree>
    <p:extLst>
      <p:ext uri="{BB962C8B-B14F-4D97-AF65-F5344CB8AC3E}">
        <p14:creationId xmlns:p14="http://schemas.microsoft.com/office/powerpoint/2010/main" val="659011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mtClean="0"/>
              <a:t>Common Acronyms.</a:t>
            </a:r>
          </a:p>
          <a:p>
            <a:r>
              <a:rPr lang="en-US" smtClean="0"/>
              <a:t>Institutional Agreement for the Tri-Agency.</a:t>
            </a:r>
          </a:p>
          <a:p>
            <a:r>
              <a:rPr lang="en-US" smtClean="0"/>
              <a:t>Understanding the difference between eligible vs ineligible expenses, direct vs indirect costs of research, and compliant vs. non-compliant expenses.</a:t>
            </a:r>
          </a:p>
          <a:p>
            <a:r>
              <a:rPr lang="en-US" smtClean="0"/>
              <a:t>Most common eligible and ineligible expenses to be charged to research grants at the University of Alberta as well as the most common compliant and non-compliant expenses.</a:t>
            </a:r>
          </a:p>
          <a:p>
            <a:r>
              <a:rPr lang="en-US" smtClean="0"/>
              <a:t>Links to Tri-Agency and UofA resources to assist in research administration.</a:t>
            </a:r>
          </a:p>
          <a:p>
            <a:endParaRPr lang="en-US" dirty="0"/>
          </a:p>
        </p:txBody>
      </p:sp>
      <p:sp>
        <p:nvSpPr>
          <p:cNvPr id="3" name="Title 2"/>
          <p:cNvSpPr>
            <a:spLocks noGrp="1"/>
          </p:cNvSpPr>
          <p:nvPr>
            <p:ph type="title"/>
          </p:nvPr>
        </p:nvSpPr>
        <p:spPr/>
        <p:txBody>
          <a:bodyPr/>
          <a:lstStyle/>
          <a:p>
            <a:r>
              <a:rPr lang="en-US" smtClean="0"/>
              <a:t>Presentation Overview </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2</a:t>
            </a:fld>
            <a:endParaRPr lang="en-US"/>
          </a:p>
        </p:txBody>
      </p:sp>
    </p:spTree>
    <p:extLst>
      <p:ext uri="{BB962C8B-B14F-4D97-AF65-F5344CB8AC3E}">
        <p14:creationId xmlns:p14="http://schemas.microsoft.com/office/powerpoint/2010/main" val="7417673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smtClean="0"/>
              <a:t>Answers – compliant expenses in green text.</a:t>
            </a:r>
          </a:p>
          <a:p>
            <a:pPr marL="457200" indent="-457200">
              <a:buSzPct val="90000"/>
              <a:buFont typeface="+mj-lt"/>
              <a:buAutoNum type="arabicPeriod"/>
            </a:pPr>
            <a:r>
              <a:rPr lang="en-CA" smtClean="0"/>
              <a:t>Invoice authorized by lab technician. </a:t>
            </a:r>
          </a:p>
          <a:p>
            <a:pPr marL="457200" indent="-457200">
              <a:buSzPct val="90000"/>
              <a:buFont typeface="+mj-lt"/>
              <a:buAutoNum type="arabicPeriod"/>
            </a:pPr>
            <a:r>
              <a:rPr lang="en-CA" smtClean="0"/>
              <a:t>Hosting claim stating the purpose of the meeting.</a:t>
            </a:r>
          </a:p>
          <a:p>
            <a:pPr marL="457200" indent="-457200">
              <a:buSzPct val="90000"/>
              <a:buFont typeface="+mj-lt"/>
              <a:buAutoNum type="arabicPeriod"/>
            </a:pPr>
            <a:r>
              <a:rPr lang="en-US" smtClean="0"/>
              <a:t>Travel claim with copy of reservation for hotel.</a:t>
            </a:r>
          </a:p>
          <a:p>
            <a:pPr marL="457200" indent="-457200">
              <a:buSzPct val="90000"/>
              <a:buFont typeface="+mj-lt"/>
              <a:buAutoNum type="arabicPeriod"/>
            </a:pPr>
            <a:r>
              <a:rPr lang="en-US" smtClean="0">
                <a:solidFill>
                  <a:srgbClr val="00B050"/>
                </a:solidFill>
              </a:rPr>
              <a:t>SupplyNet purchase up to $500 with delegating of signing authority form</a:t>
            </a:r>
            <a:r>
              <a:rPr lang="en-US" smtClean="0"/>
              <a:t>. </a:t>
            </a:r>
          </a:p>
          <a:p>
            <a:pPr marL="457200" indent="-457200">
              <a:buSzPct val="90000"/>
              <a:buFont typeface="+mj-lt"/>
              <a:buAutoNum type="arabicPeriod"/>
            </a:pPr>
            <a:r>
              <a:rPr lang="en-US" smtClean="0"/>
              <a:t>Order for books and posters from printer.</a:t>
            </a:r>
          </a:p>
          <a:p>
            <a:pPr marL="457200" indent="-457200">
              <a:buSzPct val="90000"/>
              <a:buFont typeface="+mj-lt"/>
              <a:buAutoNum type="arabicPeriod"/>
            </a:pPr>
            <a:r>
              <a:rPr lang="en-US" smtClean="0">
                <a:solidFill>
                  <a:srgbClr val="00B050"/>
                </a:solidFill>
              </a:rPr>
              <a:t>Provide signed receipt for gift to host for accommodation</a:t>
            </a:r>
            <a:r>
              <a:rPr lang="en-US" smtClean="0"/>
              <a:t>. </a:t>
            </a:r>
          </a:p>
          <a:p>
            <a:pPr marL="457200" indent="-457200">
              <a:buSzPct val="90000"/>
              <a:buFont typeface="+mj-lt"/>
              <a:buAutoNum type="arabicPeriod"/>
            </a:pPr>
            <a:r>
              <a:rPr lang="en-US" smtClean="0"/>
              <a:t>Vehicle rental with credit card slip. </a:t>
            </a:r>
          </a:p>
          <a:p>
            <a:pPr marL="457200" indent="-457200">
              <a:buSzPct val="90000"/>
              <a:buFont typeface="+mj-lt"/>
              <a:buAutoNum type="arabicPeriod"/>
            </a:pPr>
            <a:r>
              <a:rPr lang="en-US" smtClean="0"/>
              <a:t>Signed indent with speed code. </a:t>
            </a:r>
          </a:p>
          <a:p>
            <a:pPr marL="457200" indent="-457200">
              <a:buSzPct val="90000"/>
              <a:buFont typeface="+mj-lt"/>
              <a:buAutoNum type="arabicPeriod"/>
            </a:pPr>
            <a:r>
              <a:rPr lang="en-US" smtClean="0"/>
              <a:t>Receipt for gift card purchases.</a:t>
            </a:r>
            <a:endParaRPr lang="en-US" dirty="0"/>
          </a:p>
        </p:txBody>
      </p:sp>
      <p:sp>
        <p:nvSpPr>
          <p:cNvPr id="3" name="Title 2"/>
          <p:cNvSpPr>
            <a:spLocks noGrp="1"/>
          </p:cNvSpPr>
          <p:nvPr>
            <p:ph type="title"/>
          </p:nvPr>
        </p:nvSpPr>
        <p:spPr/>
        <p:txBody>
          <a:bodyPr/>
          <a:lstStyle/>
          <a:p>
            <a:r>
              <a:rPr lang="en-US" smtClean="0"/>
              <a:t>Compliant vs. non-compliant expenses </a:t>
            </a:r>
            <a:r>
              <a:rPr lang="en-US" sz="2800" i="1" smtClean="0"/>
              <a:t>cont’d</a:t>
            </a:r>
            <a:endParaRPr lang="en-US" sz="2800" i="1"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20</a:t>
            </a:fld>
            <a:endParaRPr lang="en-US"/>
          </a:p>
        </p:txBody>
      </p:sp>
    </p:spTree>
    <p:extLst>
      <p:ext uri="{BB962C8B-B14F-4D97-AF65-F5344CB8AC3E}">
        <p14:creationId xmlns:p14="http://schemas.microsoft.com/office/powerpoint/2010/main" val="2798358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800" smtClean="0"/>
              <a:t>“The institution has the </a:t>
            </a:r>
            <a:r>
              <a:rPr lang="en-US" sz="2800" b="1" u="sng" smtClean="0"/>
              <a:t>right and responsibility</a:t>
            </a:r>
            <a:r>
              <a:rPr lang="en-US" sz="2800" smtClean="0"/>
              <a:t> to withhold and withdraw approval of expenses that contravene the Agency’s policies”</a:t>
            </a:r>
            <a:r>
              <a:rPr lang="en-US" dirty="0"/>
              <a:t>.</a:t>
            </a:r>
            <a:endParaRPr lang="en-US" sz="2800" smtClean="0"/>
          </a:p>
        </p:txBody>
      </p:sp>
      <p:sp>
        <p:nvSpPr>
          <p:cNvPr id="3" name="Title 2"/>
          <p:cNvSpPr>
            <a:spLocks noGrp="1"/>
          </p:cNvSpPr>
          <p:nvPr>
            <p:ph type="title"/>
          </p:nvPr>
        </p:nvSpPr>
        <p:spPr/>
        <p:txBody>
          <a:bodyPr/>
          <a:lstStyle/>
          <a:p>
            <a:r>
              <a:rPr lang="en-US" smtClean="0"/>
              <a:t>Non-compliant Transactions</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21</a:t>
            </a:fld>
            <a:endParaRPr lang="en-US"/>
          </a:p>
        </p:txBody>
      </p:sp>
    </p:spTree>
    <p:extLst>
      <p:ext uri="{BB962C8B-B14F-4D97-AF65-F5344CB8AC3E}">
        <p14:creationId xmlns:p14="http://schemas.microsoft.com/office/powerpoint/2010/main" val="40140001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mtClean="0"/>
              <a:t>Leading up to the Tri-Agency monitoring visit in 2010, the UofA began regular expenditure testing. It is a requirement of the UofA Internal Auditor to monitor compliance to both university and sponsor policies.</a:t>
            </a:r>
          </a:p>
          <a:p>
            <a:r>
              <a:rPr lang="en-CA" smtClean="0"/>
              <a:t>Expenditure testing at the UofA involves:</a:t>
            </a:r>
          </a:p>
          <a:p>
            <a:pPr lvl="1"/>
            <a:r>
              <a:rPr lang="en-CA" smtClean="0"/>
              <a:t>Monthly random sampling of research expenses chosen from a pool of funded research grants.</a:t>
            </a:r>
          </a:p>
          <a:p>
            <a:pPr lvl="1"/>
            <a:r>
              <a:rPr lang="en-CA" smtClean="0"/>
              <a:t>Individual expenses are identified and the department / administrator is asked to provide back up documentation.</a:t>
            </a:r>
          </a:p>
          <a:p>
            <a:pPr lvl="1"/>
            <a:r>
              <a:rPr lang="en-CA" smtClean="0"/>
              <a:t>Ineligible expenses identified must be removed from the grant.</a:t>
            </a:r>
          </a:p>
          <a:p>
            <a:pPr lvl="1"/>
            <a:r>
              <a:rPr lang="en-CA" smtClean="0"/>
              <a:t>Eligible expenses lacking proper supporting documentation are deemed to be non-compliant and must be corrected.</a:t>
            </a:r>
          </a:p>
          <a:p>
            <a:pPr lvl="1"/>
            <a:r>
              <a:rPr lang="en-CA" smtClean="0"/>
              <a:t>The Research </a:t>
            </a:r>
            <a:r>
              <a:rPr lang="en-US" smtClean="0"/>
              <a:t>Facilitation and Strategic Initiatives</a:t>
            </a:r>
            <a:r>
              <a:rPr lang="en-CA" smtClean="0"/>
              <a:t> (RFSI) Unit is available for training to holders/administrators/departments.</a:t>
            </a:r>
            <a:endParaRPr lang="en-CA" dirty="0"/>
          </a:p>
        </p:txBody>
      </p:sp>
      <p:sp>
        <p:nvSpPr>
          <p:cNvPr id="3" name="Title 2"/>
          <p:cNvSpPr>
            <a:spLocks noGrp="1"/>
          </p:cNvSpPr>
          <p:nvPr>
            <p:ph type="title"/>
          </p:nvPr>
        </p:nvSpPr>
        <p:spPr/>
        <p:txBody>
          <a:bodyPr/>
          <a:lstStyle/>
          <a:p>
            <a:r>
              <a:rPr lang="en-CA" smtClean="0"/>
              <a:t>Expenditure Testing</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22</a:t>
            </a:fld>
            <a:endParaRPr lang="en-US"/>
          </a:p>
        </p:txBody>
      </p:sp>
    </p:spTree>
    <p:extLst>
      <p:ext uri="{BB962C8B-B14F-4D97-AF65-F5344CB8AC3E}">
        <p14:creationId xmlns:p14="http://schemas.microsoft.com/office/powerpoint/2010/main" val="19576390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001000" cy="4846320"/>
          </a:xfrm>
        </p:spPr>
        <p:txBody>
          <a:bodyPr/>
          <a:lstStyle/>
          <a:p>
            <a:r>
              <a:rPr lang="en-US" smtClean="0"/>
              <a:t>If this occurs, the grantee will be informed that he/she must transfer the expense to another grant or use some other source of funds to cover the expense.</a:t>
            </a:r>
          </a:p>
          <a:p>
            <a:r>
              <a:rPr lang="en-US" smtClean="0"/>
              <a:t>The exact procedure to be followed will depend upon the department in which the grantee holds his/her grant.</a:t>
            </a:r>
          </a:p>
          <a:p>
            <a:endParaRPr lang="en-US" dirty="0"/>
          </a:p>
        </p:txBody>
      </p:sp>
      <p:sp>
        <p:nvSpPr>
          <p:cNvPr id="3" name="Title 2"/>
          <p:cNvSpPr>
            <a:spLocks noGrp="1"/>
          </p:cNvSpPr>
          <p:nvPr>
            <p:ph type="title"/>
          </p:nvPr>
        </p:nvSpPr>
        <p:spPr/>
        <p:txBody>
          <a:bodyPr/>
          <a:lstStyle/>
          <a:p>
            <a:r>
              <a:rPr lang="en-US" smtClean="0"/>
              <a:t>What happens if an ineligible expense is charged to a grant?</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23</a:t>
            </a:fld>
            <a:endParaRPr lang="en-US"/>
          </a:p>
        </p:txBody>
      </p:sp>
    </p:spTree>
    <p:extLst>
      <p:ext uri="{BB962C8B-B14F-4D97-AF65-F5344CB8AC3E}">
        <p14:creationId xmlns:p14="http://schemas.microsoft.com/office/powerpoint/2010/main" val="16919051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001000" cy="4846320"/>
          </a:xfrm>
        </p:spPr>
        <p:txBody>
          <a:bodyPr/>
          <a:lstStyle/>
          <a:p>
            <a:r>
              <a:rPr lang="en-US" smtClean="0"/>
              <a:t>In most cases, the grantee must request written authorization from the sponsor to have the expense posted to the grant after the end date. This may be permitted as long as the expense was incurred during the life of the grant and the item was received and used during the life of the grant. </a:t>
            </a:r>
          </a:p>
          <a:p>
            <a:r>
              <a:rPr lang="en-US" smtClean="0"/>
              <a:t>If uncertain whether sponsor authorization is required, contact your Research Facilitator. </a:t>
            </a:r>
            <a:endParaRPr lang="en-US" dirty="0"/>
          </a:p>
        </p:txBody>
      </p:sp>
      <p:sp>
        <p:nvSpPr>
          <p:cNvPr id="3" name="Title 2"/>
          <p:cNvSpPr>
            <a:spLocks noGrp="1"/>
          </p:cNvSpPr>
          <p:nvPr>
            <p:ph type="title"/>
          </p:nvPr>
        </p:nvSpPr>
        <p:spPr/>
        <p:txBody>
          <a:bodyPr/>
          <a:lstStyle/>
          <a:p>
            <a:r>
              <a:rPr lang="en-US" smtClean="0"/>
              <a:t>What if an invoice is submitted for payment after the end date of the grant?</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24</a:t>
            </a:fld>
            <a:endParaRPr lang="en-US"/>
          </a:p>
        </p:txBody>
      </p:sp>
    </p:spTree>
    <p:extLst>
      <p:ext uri="{BB962C8B-B14F-4D97-AF65-F5344CB8AC3E}">
        <p14:creationId xmlns:p14="http://schemas.microsoft.com/office/powerpoint/2010/main" val="40982335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smtClean="0"/>
              <a:t>2016 Tri-Agency (CIHR, NSERC &amp; SSHRC) Financial Administration Guide</a:t>
            </a:r>
          </a:p>
          <a:p>
            <a:r>
              <a:rPr lang="en-US" sz="1800" smtClean="0">
                <a:hlinkClick r:id=""/>
              </a:rPr>
              <a:t>http://www.nserc-crsng.gc.ca/Professors-Professeurs/FinancialAdminGuide-GuideAdminFinancier/index_eng.asp</a:t>
            </a:r>
            <a:endParaRPr lang="en-US" sz="1800" smtClean="0"/>
          </a:p>
          <a:p>
            <a:pPr marL="0" indent="0">
              <a:spcBef>
                <a:spcPts val="1800"/>
              </a:spcBef>
              <a:buNone/>
            </a:pPr>
            <a:r>
              <a:rPr lang="en-US" b="1" smtClean="0"/>
              <a:t>University of Alberta Policies and Procedures Online (UAPPOL)</a:t>
            </a:r>
          </a:p>
          <a:p>
            <a:r>
              <a:rPr lang="en-US" sz="1800" smtClean="0">
                <a:hlinkClick r:id="rId3"/>
              </a:rPr>
              <a:t>https://policiesonline.ualberta.ca/PoliciesProcedures/Pages/default.aspx</a:t>
            </a:r>
            <a:r>
              <a:rPr lang="en-US" sz="1800" smtClean="0"/>
              <a:t> </a:t>
            </a:r>
            <a:br>
              <a:rPr lang="en-US" sz="1800" smtClean="0"/>
            </a:br>
            <a:r>
              <a:rPr lang="en-US" sz="1800" smtClean="0"/>
              <a:t>(All Policies)</a:t>
            </a:r>
          </a:p>
          <a:p>
            <a:r>
              <a:rPr lang="en-US" sz="1800" smtClean="0">
                <a:hlinkClick r:id="rId4"/>
              </a:rPr>
              <a:t>https://policiesonline.ualberta.ca/PoliciesProcedures/Pages/Research.aspx</a:t>
            </a:r>
            <a:r>
              <a:rPr lang="en-US" sz="1800" smtClean="0"/>
              <a:t> (Research Policies)</a:t>
            </a:r>
          </a:p>
          <a:p>
            <a:pPr marL="0" indent="0">
              <a:spcBef>
                <a:spcPts val="1800"/>
              </a:spcBef>
              <a:buNone/>
            </a:pPr>
            <a:r>
              <a:rPr lang="en-US" b="1" smtClean="0"/>
              <a:t>Research Services Office (RSO)</a:t>
            </a:r>
          </a:p>
          <a:p>
            <a:r>
              <a:rPr lang="en-US" sz="1800" smtClean="0">
                <a:hlinkClick r:id="rId5"/>
              </a:rPr>
              <a:t>http://www.rso.ualberta.ca</a:t>
            </a:r>
            <a:endParaRPr lang="en-US" sz="1800" smtClean="0"/>
          </a:p>
          <a:p>
            <a:endParaRPr lang="en-US" dirty="0"/>
          </a:p>
        </p:txBody>
      </p:sp>
      <p:sp>
        <p:nvSpPr>
          <p:cNvPr id="3" name="Title 2"/>
          <p:cNvSpPr>
            <a:spLocks noGrp="1"/>
          </p:cNvSpPr>
          <p:nvPr>
            <p:ph type="title"/>
          </p:nvPr>
        </p:nvSpPr>
        <p:spPr/>
        <p:txBody>
          <a:bodyPr/>
          <a:lstStyle/>
          <a:p>
            <a:r>
              <a:rPr lang="en-US" smtClean="0"/>
              <a:t>Where to find information</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25</a:t>
            </a:fld>
            <a:endParaRPr lang="en-US"/>
          </a:p>
        </p:txBody>
      </p:sp>
    </p:spTree>
    <p:extLst>
      <p:ext uri="{BB962C8B-B14F-4D97-AF65-F5344CB8AC3E}">
        <p14:creationId xmlns:p14="http://schemas.microsoft.com/office/powerpoint/2010/main" val="10414248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Questions?</a:t>
            </a:r>
          </a:p>
          <a:p>
            <a:pPr>
              <a:spcBef>
                <a:spcPts val="1800"/>
              </a:spcBef>
            </a:pPr>
            <a:r>
              <a:rPr lang="en-US" dirty="0"/>
              <a:t>Comments?</a:t>
            </a:r>
          </a:p>
          <a:p>
            <a:pPr>
              <a:spcBef>
                <a:spcPts val="1800"/>
              </a:spcBef>
            </a:pPr>
            <a:r>
              <a:rPr lang="en-US" dirty="0"/>
              <a:t>Concerns?</a:t>
            </a:r>
          </a:p>
          <a:p>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t>26</a:t>
            </a:fld>
            <a:endParaRPr lang="en-US"/>
          </a:p>
        </p:txBody>
      </p:sp>
      <p:pic>
        <p:nvPicPr>
          <p:cNvPr id="5" name="Picture 3" descr="C:\Users\efmadsen\AppData\Local\Microsoft\Windows\Temporary Internet Files\Content.IE5\RV949633\MP90031559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6678" y="838200"/>
            <a:ext cx="5020654"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5455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We appreciate your help in evaluating this presentation!</a:t>
            </a:r>
          </a:p>
          <a:p>
            <a:r>
              <a:rPr lang="en-US" dirty="0"/>
              <a:t>The RAD evaluation form is accessible online</a:t>
            </a:r>
            <a:r>
              <a:rPr lang="en-US"/>
              <a:t>. </a:t>
            </a:r>
            <a:r>
              <a:rPr lang="en-US" b="1" smtClean="0">
                <a:hlinkClick r:id="rId2"/>
              </a:rPr>
              <a:t>Click here</a:t>
            </a:r>
            <a:r>
              <a:rPr lang="en-US" smtClean="0"/>
              <a:t> or click </a:t>
            </a:r>
            <a:r>
              <a:rPr lang="en-US" dirty="0"/>
              <a:t>on the blue checkmark below (</a:t>
            </a:r>
            <a:r>
              <a:rPr lang="en-US" i="1" dirty="0"/>
              <a:t>right-click the hyperlink(s) and click </a:t>
            </a:r>
            <a:r>
              <a:rPr lang="en-US" b="1" i="1" dirty="0"/>
              <a:t>Open Hyperlink</a:t>
            </a:r>
            <a:r>
              <a:rPr lang="en-US" dirty="0"/>
              <a:t> </a:t>
            </a:r>
            <a:r>
              <a:rPr lang="en-US" i="1" dirty="0"/>
              <a:t>to activate</a:t>
            </a:r>
            <a:r>
              <a:rPr lang="en-US" dirty="0" smtClean="0"/>
              <a:t>).</a:t>
            </a:r>
            <a:endParaRPr lang="en-US" dirty="0"/>
          </a:p>
        </p:txBody>
      </p:sp>
      <p:sp>
        <p:nvSpPr>
          <p:cNvPr id="3" name="Title 2"/>
          <p:cNvSpPr>
            <a:spLocks noGrp="1"/>
          </p:cNvSpPr>
          <p:nvPr>
            <p:ph type="title"/>
          </p:nvPr>
        </p:nvSpPr>
        <p:spPr/>
        <p:txBody>
          <a:bodyPr/>
          <a:lstStyle/>
          <a:p>
            <a:r>
              <a:rPr lang="en-US" dirty="0" smtClean="0"/>
              <a:t>Online Evaluation Form</a:t>
            </a:r>
            <a:endParaRPr lang="en-CA" dirty="0"/>
          </a:p>
        </p:txBody>
      </p:sp>
      <p:sp>
        <p:nvSpPr>
          <p:cNvPr id="4" name="Slide Number Placeholder 3"/>
          <p:cNvSpPr>
            <a:spLocks noGrp="1"/>
          </p:cNvSpPr>
          <p:nvPr>
            <p:ph type="sldNum" sz="quarter" idx="12"/>
          </p:nvPr>
        </p:nvSpPr>
        <p:spPr/>
        <p:txBody>
          <a:bodyPr/>
          <a:lstStyle/>
          <a:p>
            <a:fld id="{6BEC18A0-D81B-4928-BDBE-57522E60FA40}" type="slidenum">
              <a:rPr lang="en-US" smtClean="0"/>
              <a:t>27</a:t>
            </a:fld>
            <a:endParaRPr lang="en-US"/>
          </a:p>
        </p:txBody>
      </p:sp>
      <p:pic>
        <p:nvPicPr>
          <p:cNvPr id="5" name="Picture 4" descr="C:\Users\efmadsen\AppData\Local\Microsoft\Windows\Temporary Internet Files\Content.IE5\SN6SFSDZ\MC900442153[1].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200400"/>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6456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smtClean="0"/>
              <a:t>Tri-Agencies</a:t>
            </a:r>
          </a:p>
          <a:p>
            <a:pPr lvl="1">
              <a:spcBef>
                <a:spcPts val="600"/>
              </a:spcBef>
            </a:pPr>
            <a:r>
              <a:rPr lang="en-US" b="1" smtClean="0"/>
              <a:t>CIHR</a:t>
            </a:r>
            <a:r>
              <a:rPr lang="en-US" smtClean="0"/>
              <a:t>: Canadian Institutes of Health Research</a:t>
            </a:r>
          </a:p>
          <a:p>
            <a:pPr lvl="1">
              <a:spcBef>
                <a:spcPts val="600"/>
              </a:spcBef>
            </a:pPr>
            <a:r>
              <a:rPr lang="en-US" b="1" smtClean="0"/>
              <a:t>NSERC</a:t>
            </a:r>
            <a:r>
              <a:rPr lang="en-US" smtClean="0"/>
              <a:t>: Natural Sciences and Engineering Research Council of Canada</a:t>
            </a:r>
          </a:p>
          <a:p>
            <a:pPr lvl="1">
              <a:spcBef>
                <a:spcPts val="600"/>
              </a:spcBef>
            </a:pPr>
            <a:r>
              <a:rPr lang="en-US" b="1" smtClean="0"/>
              <a:t>SSHRC</a:t>
            </a:r>
            <a:r>
              <a:rPr lang="en-US" smtClean="0"/>
              <a:t>: Social Sciences and Humanities Research Council of Canada</a:t>
            </a:r>
          </a:p>
          <a:p>
            <a:pPr marL="0" indent="0">
              <a:spcBef>
                <a:spcPts val="1200"/>
              </a:spcBef>
              <a:buNone/>
            </a:pPr>
            <a:r>
              <a:rPr lang="en-US" b="1" smtClean="0"/>
              <a:t>University of Alberta</a:t>
            </a:r>
          </a:p>
          <a:p>
            <a:pPr lvl="1">
              <a:spcBef>
                <a:spcPts val="600"/>
              </a:spcBef>
            </a:pPr>
            <a:r>
              <a:rPr lang="en-US" b="1" smtClean="0"/>
              <a:t>ICR</a:t>
            </a:r>
            <a:r>
              <a:rPr lang="en-US" smtClean="0"/>
              <a:t>: Indirect costs of research</a:t>
            </a:r>
          </a:p>
          <a:p>
            <a:pPr lvl="1">
              <a:spcBef>
                <a:spcPts val="600"/>
              </a:spcBef>
            </a:pPr>
            <a:r>
              <a:rPr lang="en-US" b="1" smtClean="0"/>
              <a:t>PAF &amp; ePAF</a:t>
            </a:r>
            <a:r>
              <a:rPr lang="en-US" smtClean="0"/>
              <a:t>: Pay Action Form &amp; Electronic Pay Action Form</a:t>
            </a:r>
          </a:p>
          <a:p>
            <a:pPr lvl="1">
              <a:spcBef>
                <a:spcPts val="600"/>
              </a:spcBef>
            </a:pPr>
            <a:r>
              <a:rPr lang="en-US" b="1" smtClean="0"/>
              <a:t>RSO</a:t>
            </a:r>
            <a:r>
              <a:rPr lang="en-US" smtClean="0"/>
              <a:t>: Research Services Office</a:t>
            </a:r>
          </a:p>
          <a:p>
            <a:pPr lvl="1">
              <a:spcBef>
                <a:spcPts val="600"/>
              </a:spcBef>
            </a:pPr>
            <a:r>
              <a:rPr lang="en-US" b="1" smtClean="0"/>
              <a:t>SMS</a:t>
            </a:r>
            <a:r>
              <a:rPr lang="en-US" smtClean="0"/>
              <a:t>: Supply Management Services</a:t>
            </a:r>
          </a:p>
          <a:p>
            <a:pPr lvl="1">
              <a:spcBef>
                <a:spcPts val="600"/>
              </a:spcBef>
            </a:pPr>
            <a:r>
              <a:rPr lang="en-US" b="1" smtClean="0"/>
              <a:t>UAPPOL</a:t>
            </a:r>
            <a:r>
              <a:rPr lang="en-US" smtClean="0"/>
              <a:t>: University of Alberta Policies and Procedures Online</a:t>
            </a:r>
          </a:p>
          <a:p>
            <a:pPr lvl="1">
              <a:spcBef>
                <a:spcPts val="600"/>
              </a:spcBef>
            </a:pPr>
            <a:r>
              <a:rPr lang="en-US" b="1" smtClean="0"/>
              <a:t>UofA</a:t>
            </a:r>
            <a:r>
              <a:rPr lang="en-US" smtClean="0"/>
              <a:t>: University of Alberta</a:t>
            </a:r>
            <a:endParaRPr lang="en-US" dirty="0"/>
          </a:p>
        </p:txBody>
      </p:sp>
      <p:sp>
        <p:nvSpPr>
          <p:cNvPr id="3" name="Title 2"/>
          <p:cNvSpPr>
            <a:spLocks noGrp="1"/>
          </p:cNvSpPr>
          <p:nvPr>
            <p:ph type="title"/>
          </p:nvPr>
        </p:nvSpPr>
        <p:spPr/>
        <p:txBody>
          <a:bodyPr/>
          <a:lstStyle/>
          <a:p>
            <a:r>
              <a:rPr lang="en-US" smtClean="0"/>
              <a:t>Acronyms</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3</a:t>
            </a:fld>
            <a:endParaRPr lang="en-US"/>
          </a:p>
        </p:txBody>
      </p:sp>
    </p:spTree>
    <p:extLst>
      <p:ext uri="{BB962C8B-B14F-4D97-AF65-F5344CB8AC3E}">
        <p14:creationId xmlns:p14="http://schemas.microsoft.com/office/powerpoint/2010/main" val="3933224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mtClean="0"/>
              <a:t>If the sponsor guidelines are silent on a particular expense, then the UofA guidelines are followed.</a:t>
            </a:r>
          </a:p>
          <a:p>
            <a:pPr>
              <a:spcBef>
                <a:spcPts val="1200"/>
              </a:spcBef>
            </a:pPr>
            <a:r>
              <a:rPr lang="en-US" smtClean="0"/>
              <a:t>For example, if the sponsor guidelines do not address the eligibility of hospitality expenses, then the UofA guidelines found on UAPPOL will determine whether or not hospitality expenses can be charged to the grant.</a:t>
            </a:r>
          </a:p>
          <a:p>
            <a:pPr>
              <a:spcBef>
                <a:spcPts val="1200"/>
              </a:spcBef>
            </a:pPr>
            <a:r>
              <a:rPr lang="en-US" sz="2000" smtClean="0">
                <a:hlinkClick r:id="rId3"/>
              </a:rPr>
              <a:t>https://policiesonline.ualberta.ca/pages/results.aspx?k=hospitality </a:t>
            </a:r>
            <a:endParaRPr lang="en-US" sz="2000" smtClean="0"/>
          </a:p>
          <a:p>
            <a:pPr lvl="1"/>
            <a:endParaRPr lang="en-US" smtClean="0"/>
          </a:p>
          <a:p>
            <a:endParaRPr lang="en-US" dirty="0"/>
          </a:p>
        </p:txBody>
      </p:sp>
      <p:sp>
        <p:nvSpPr>
          <p:cNvPr id="3" name="Title 2"/>
          <p:cNvSpPr>
            <a:spLocks noGrp="1"/>
          </p:cNvSpPr>
          <p:nvPr>
            <p:ph type="title"/>
          </p:nvPr>
        </p:nvSpPr>
        <p:spPr/>
        <p:txBody>
          <a:bodyPr/>
          <a:lstStyle/>
          <a:p>
            <a:r>
              <a:rPr lang="en-US" smtClean="0"/>
              <a:t>Sponsor Guidelines</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4</a:t>
            </a:fld>
            <a:endParaRPr lang="en-US"/>
          </a:p>
        </p:txBody>
      </p:sp>
    </p:spTree>
    <p:extLst>
      <p:ext uri="{BB962C8B-B14F-4D97-AF65-F5344CB8AC3E}">
        <p14:creationId xmlns:p14="http://schemas.microsoft.com/office/powerpoint/2010/main" val="4260647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smtClean="0"/>
              <a:t>Every sponsor has their own definition.</a:t>
            </a:r>
          </a:p>
          <a:p>
            <a:r>
              <a:rPr lang="en-US" smtClean="0"/>
              <a:t>The best source of information for eligible and ineligible expenditures is documentation from the sponsor (e.g., the contract/agreement, the application guidelines, sponsor websites, etc.).</a:t>
            </a:r>
          </a:p>
          <a:p>
            <a:r>
              <a:rPr lang="en-US" smtClean="0"/>
              <a:t>This applies equally to internal (department, faculty or university) and external (donor or sponsoring agency) funding.</a:t>
            </a:r>
          </a:p>
          <a:p>
            <a:r>
              <a:rPr lang="en-US" smtClean="0"/>
              <a:t>Indirect Cost of Research</a:t>
            </a:r>
          </a:p>
          <a:p>
            <a:pPr lvl="1"/>
            <a:r>
              <a:rPr lang="en-US" smtClean="0"/>
              <a:t>Eligible institutions and their affiliated research hospitals and institutes receive an annual grant through the </a:t>
            </a:r>
            <a:r>
              <a:rPr lang="en-US" smtClean="0">
                <a:hlinkClick r:id="rId3" tooltip="This link opens in a new window"/>
              </a:rPr>
              <a:t>Research Support Fund</a:t>
            </a:r>
            <a:r>
              <a:rPr lang="en-US" smtClean="0"/>
              <a:t> (RSF) to help pay for a portion of the central and departmental administrative costs associated with managing the research funded by the Tri-Agencies – example: computers  for educational and administrative purposes should be provided by the university, however, for the lab it becomes an eligible expense.</a:t>
            </a:r>
          </a:p>
          <a:p>
            <a:pPr lvl="1"/>
            <a:r>
              <a:rPr lang="en-US" smtClean="0"/>
              <a:t>For all other sponsors, when eligible, 20% ICR must be charged.</a:t>
            </a:r>
          </a:p>
          <a:p>
            <a:endParaRPr lang="en-US" dirty="0"/>
          </a:p>
        </p:txBody>
      </p:sp>
      <p:sp>
        <p:nvSpPr>
          <p:cNvPr id="3" name="Title 2"/>
          <p:cNvSpPr>
            <a:spLocks noGrp="1"/>
          </p:cNvSpPr>
          <p:nvPr>
            <p:ph type="title"/>
          </p:nvPr>
        </p:nvSpPr>
        <p:spPr/>
        <p:txBody>
          <a:bodyPr/>
          <a:lstStyle/>
          <a:p>
            <a:r>
              <a:rPr lang="en-US" smtClean="0"/>
              <a:t>Definition of “Eligible” and “Ineligible”</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5</a:t>
            </a:fld>
            <a:endParaRPr lang="en-US"/>
          </a:p>
        </p:txBody>
      </p:sp>
    </p:spTree>
    <p:extLst>
      <p:ext uri="{BB962C8B-B14F-4D97-AF65-F5344CB8AC3E}">
        <p14:creationId xmlns:p14="http://schemas.microsoft.com/office/powerpoint/2010/main" val="2903580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smtClean="0"/>
              <a:t>Eligible expenses</a:t>
            </a:r>
            <a:r>
              <a:rPr lang="en-US" smtClean="0"/>
              <a:t> are those expenses that are:</a:t>
            </a:r>
          </a:p>
          <a:p>
            <a:pPr>
              <a:spcBef>
                <a:spcPts val="1200"/>
              </a:spcBef>
            </a:pPr>
            <a:r>
              <a:rPr lang="en-US" smtClean="0"/>
              <a:t>Associated with the project or program for which the award is made, and necessary to the research endeavor being undertaken.</a:t>
            </a:r>
          </a:p>
          <a:p>
            <a:pPr>
              <a:spcBef>
                <a:spcPts val="1200"/>
              </a:spcBef>
            </a:pPr>
            <a:r>
              <a:rPr lang="en-US" smtClean="0"/>
              <a:t>Eligible in accordance with the terms and conditions of the research agreement or contract.</a:t>
            </a:r>
          </a:p>
          <a:p>
            <a:pPr>
              <a:spcBef>
                <a:spcPts val="1200"/>
              </a:spcBef>
            </a:pPr>
            <a:r>
              <a:rPr lang="en-US" smtClean="0"/>
              <a:t>Reasonable and conform with the financial guidelines of the sponsor and the UofA. </a:t>
            </a:r>
          </a:p>
          <a:p>
            <a:pPr>
              <a:spcBef>
                <a:spcPts val="1200"/>
              </a:spcBef>
            </a:pPr>
            <a:r>
              <a:rPr lang="en-US" smtClean="0"/>
              <a:t>Incurred within the eligible dates of the grant/agreement.</a:t>
            </a:r>
          </a:p>
          <a:p>
            <a:endParaRPr lang="en-US" dirty="0"/>
          </a:p>
        </p:txBody>
      </p:sp>
      <p:sp>
        <p:nvSpPr>
          <p:cNvPr id="3" name="Title 2"/>
          <p:cNvSpPr>
            <a:spLocks noGrp="1"/>
          </p:cNvSpPr>
          <p:nvPr>
            <p:ph type="title"/>
          </p:nvPr>
        </p:nvSpPr>
        <p:spPr/>
        <p:txBody>
          <a:bodyPr/>
          <a:lstStyle/>
          <a:p>
            <a:r>
              <a:rPr lang="en-US" smtClean="0"/>
              <a:t>Eligible Expenses</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6</a:t>
            </a:fld>
            <a:endParaRPr lang="en-US"/>
          </a:p>
        </p:txBody>
      </p:sp>
    </p:spTree>
    <p:extLst>
      <p:ext uri="{BB962C8B-B14F-4D97-AF65-F5344CB8AC3E}">
        <p14:creationId xmlns:p14="http://schemas.microsoft.com/office/powerpoint/2010/main" val="713695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mtClean="0"/>
              <a:t>On the other hand, </a:t>
            </a:r>
            <a:r>
              <a:rPr lang="en-US" b="1" smtClean="0"/>
              <a:t>ineligible expenses</a:t>
            </a:r>
            <a:r>
              <a:rPr lang="en-US" smtClean="0"/>
              <a:t> are those expenses that are:</a:t>
            </a:r>
          </a:p>
          <a:p>
            <a:pPr marL="365760" indent="-365760">
              <a:spcBef>
                <a:spcPts val="1200"/>
              </a:spcBef>
              <a:buSzPct val="90000"/>
              <a:buFont typeface="+mj-lt"/>
              <a:buAutoNum type="arabicPeriod"/>
            </a:pPr>
            <a:r>
              <a:rPr lang="en-US" smtClean="0"/>
              <a:t>Not associated with the project or program for which the award is made.</a:t>
            </a:r>
          </a:p>
          <a:p>
            <a:pPr marL="365760" indent="-365760">
              <a:spcBef>
                <a:spcPts val="1200"/>
              </a:spcBef>
              <a:buSzPct val="90000"/>
              <a:buFont typeface="+mj-lt"/>
              <a:buAutoNum type="arabicPeriod"/>
            </a:pPr>
            <a:r>
              <a:rPr lang="en-US" smtClean="0"/>
              <a:t>Not incurred within the eligible dates of the grant/agreement.</a:t>
            </a:r>
          </a:p>
          <a:p>
            <a:pPr marL="365760" indent="-365760">
              <a:spcBef>
                <a:spcPts val="1200"/>
              </a:spcBef>
              <a:buSzPct val="90000"/>
              <a:buFont typeface="+mj-lt"/>
              <a:buAutoNum type="arabicPeriod"/>
            </a:pPr>
            <a:r>
              <a:rPr lang="en-US" smtClean="0"/>
              <a:t>Not eligible in accordance with the terms and conditions of the research grant/agreement.</a:t>
            </a:r>
          </a:p>
          <a:p>
            <a:pPr marL="365760" indent="-365760">
              <a:spcBef>
                <a:spcPts val="1200"/>
              </a:spcBef>
              <a:buSzPct val="90000"/>
              <a:buFont typeface="+mj-lt"/>
              <a:buAutoNum type="arabicPeriod"/>
            </a:pPr>
            <a:r>
              <a:rPr lang="en-US" smtClean="0"/>
              <a:t>Unreasonable and do not comply with either sponsor or the   UofA financial guidelines.</a:t>
            </a:r>
          </a:p>
          <a:p>
            <a:pPr marL="0" indent="0">
              <a:spcBef>
                <a:spcPts val="1200"/>
              </a:spcBef>
              <a:buNone/>
            </a:pPr>
            <a:r>
              <a:rPr lang="en-US" b="1" smtClean="0"/>
              <a:t>Can you give us some examples you’ve run across?</a:t>
            </a:r>
          </a:p>
          <a:p>
            <a:endParaRPr lang="en-US" dirty="0"/>
          </a:p>
        </p:txBody>
      </p:sp>
      <p:sp>
        <p:nvSpPr>
          <p:cNvPr id="3" name="Title 2"/>
          <p:cNvSpPr>
            <a:spLocks noGrp="1"/>
          </p:cNvSpPr>
          <p:nvPr>
            <p:ph type="title"/>
          </p:nvPr>
        </p:nvSpPr>
        <p:spPr/>
        <p:txBody>
          <a:bodyPr/>
          <a:lstStyle/>
          <a:p>
            <a:r>
              <a:rPr lang="en-US" smtClean="0"/>
              <a:t>Ineligible Expenses</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7</a:t>
            </a:fld>
            <a:endParaRPr lang="en-US"/>
          </a:p>
        </p:txBody>
      </p:sp>
    </p:spTree>
    <p:extLst>
      <p:ext uri="{BB962C8B-B14F-4D97-AF65-F5344CB8AC3E}">
        <p14:creationId xmlns:p14="http://schemas.microsoft.com/office/powerpoint/2010/main" val="3697726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1200"/>
              </a:spcBef>
              <a:buNone/>
            </a:pPr>
            <a:r>
              <a:rPr lang="en-US" b="1" smtClean="0"/>
              <a:t>Which ones are eligible and which ones are ineligible?</a:t>
            </a:r>
          </a:p>
          <a:p>
            <a:pPr marL="457200" indent="-457200">
              <a:buSzPct val="90000"/>
              <a:buFont typeface="+mj-lt"/>
              <a:buAutoNum type="arabicPeriod"/>
            </a:pPr>
            <a:r>
              <a:rPr lang="en-US" smtClean="0"/>
              <a:t>Costs associated with thesis examination or defense, including external examiner fees.</a:t>
            </a:r>
          </a:p>
          <a:p>
            <a:pPr marL="457200" indent="-457200">
              <a:buSzPct val="90000"/>
              <a:buFont typeface="+mj-lt"/>
              <a:buAutoNum type="arabicPeriod"/>
            </a:pPr>
            <a:r>
              <a:rPr lang="en-US" smtClean="0"/>
              <a:t>Standard monthly connection or rental costs of telephones or home internet.</a:t>
            </a:r>
          </a:p>
          <a:p>
            <a:pPr marL="457200" indent="-457200">
              <a:buSzPct val="90000"/>
              <a:buFont typeface="+mj-lt"/>
              <a:buAutoNum type="arabicPeriod"/>
            </a:pPr>
            <a:r>
              <a:rPr lang="en-US" smtClean="0"/>
              <a:t>Travel during sabbatical leave.</a:t>
            </a:r>
          </a:p>
          <a:p>
            <a:pPr marL="457200" indent="-457200">
              <a:buSzPct val="90000"/>
              <a:buFont typeface="+mj-lt"/>
              <a:buAutoNum type="arabicPeriod"/>
            </a:pPr>
            <a:r>
              <a:rPr lang="en-US" smtClean="0"/>
              <a:t>Travel Visa.</a:t>
            </a:r>
          </a:p>
          <a:p>
            <a:pPr marL="457200" indent="-457200">
              <a:buSzPct val="90000"/>
              <a:buFont typeface="+mj-lt"/>
              <a:buAutoNum type="arabicPeriod"/>
            </a:pPr>
            <a:r>
              <a:rPr lang="en-US" smtClean="0"/>
              <a:t>Costs related to staff awards and recognition.</a:t>
            </a:r>
          </a:p>
          <a:p>
            <a:pPr marL="457200" indent="-457200">
              <a:buSzPct val="90000"/>
              <a:buFont typeface="+mj-lt"/>
              <a:buAutoNum type="arabicPeriod"/>
            </a:pPr>
            <a:r>
              <a:rPr lang="en-US" smtClean="0"/>
              <a:t>Office and stationery supplies.</a:t>
            </a:r>
          </a:p>
          <a:p>
            <a:endParaRPr lang="en-US" smtClean="0"/>
          </a:p>
          <a:p>
            <a:endParaRPr lang="en-US" smtClean="0"/>
          </a:p>
          <a:p>
            <a:endParaRPr lang="en-US" smtClean="0"/>
          </a:p>
          <a:p>
            <a:endParaRPr lang="en-US" smtClean="0"/>
          </a:p>
          <a:p>
            <a:endParaRPr lang="en-US" dirty="0"/>
          </a:p>
        </p:txBody>
      </p:sp>
      <p:sp>
        <p:nvSpPr>
          <p:cNvPr id="3" name="Title 2"/>
          <p:cNvSpPr>
            <a:spLocks noGrp="1"/>
          </p:cNvSpPr>
          <p:nvPr>
            <p:ph type="title"/>
          </p:nvPr>
        </p:nvSpPr>
        <p:spPr/>
        <p:txBody>
          <a:bodyPr/>
          <a:lstStyle/>
          <a:p>
            <a:r>
              <a:rPr lang="en-US" smtClean="0"/>
              <a:t>Eligible vs. Ineligible Expenses</a:t>
            </a:r>
            <a:endParaRPr lang="en-US"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8</a:t>
            </a:fld>
            <a:endParaRPr lang="en-US"/>
          </a:p>
        </p:txBody>
      </p:sp>
    </p:spTree>
    <p:extLst>
      <p:ext uri="{BB962C8B-B14F-4D97-AF65-F5344CB8AC3E}">
        <p14:creationId xmlns:p14="http://schemas.microsoft.com/office/powerpoint/2010/main" val="1883159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smtClean="0"/>
              <a:t>Answers – Eligible </a:t>
            </a:r>
            <a:r>
              <a:rPr lang="en-US" b="1"/>
              <a:t>expenses in green text, an</a:t>
            </a:r>
            <a:r>
              <a:rPr lang="en-US" b="1" smtClean="0"/>
              <a:t>swers for ineligible expenses in italics and underlined.</a:t>
            </a:r>
            <a:endParaRPr lang="en-US" smtClean="0"/>
          </a:p>
          <a:p>
            <a:pPr marL="457200" indent="-457200">
              <a:buClr>
                <a:srgbClr val="0070C0"/>
              </a:buClr>
              <a:buSzPct val="90000"/>
              <a:buFont typeface="+mj-lt"/>
              <a:buAutoNum type="arabicPeriod"/>
            </a:pPr>
            <a:r>
              <a:rPr lang="en-US" sz="2000" smtClean="0"/>
              <a:t>Costs associated with thesis examination or defense, including external examiner fees – </a:t>
            </a:r>
            <a:r>
              <a:rPr lang="en-US" sz="2000" i="1" u="sng" smtClean="0"/>
              <a:t>Related to education, not research</a:t>
            </a:r>
            <a:r>
              <a:rPr lang="en-US" sz="2000" smtClean="0"/>
              <a:t>.</a:t>
            </a:r>
          </a:p>
          <a:p>
            <a:pPr marL="457200" indent="-457200">
              <a:buClr>
                <a:srgbClr val="0070C0"/>
              </a:buClr>
              <a:buSzPct val="90000"/>
              <a:buFont typeface="+mj-lt"/>
              <a:buAutoNum type="arabicPeriod"/>
            </a:pPr>
            <a:r>
              <a:rPr lang="en-US" sz="2000" smtClean="0"/>
              <a:t>Standard monthly connection or rental costs of telephones or home internet – </a:t>
            </a:r>
            <a:r>
              <a:rPr lang="en-US" sz="2000" i="1" u="sng" smtClean="0"/>
              <a:t>Indirect cost of research, not direct</a:t>
            </a:r>
            <a:r>
              <a:rPr lang="en-US" sz="2000" smtClean="0"/>
              <a:t>.</a:t>
            </a:r>
          </a:p>
          <a:p>
            <a:pPr marL="457200" indent="-457200">
              <a:buClr>
                <a:srgbClr val="0070C0"/>
              </a:buClr>
              <a:buSzPct val="90000"/>
              <a:buFont typeface="+mj-lt"/>
              <a:buAutoNum type="arabicPeriod"/>
            </a:pPr>
            <a:r>
              <a:rPr lang="en-US" sz="2000" smtClean="0">
                <a:solidFill>
                  <a:srgbClr val="00B050"/>
                </a:solidFill>
              </a:rPr>
              <a:t>Travel during sabbatical leave</a:t>
            </a:r>
            <a:r>
              <a:rPr lang="en-US" sz="2000" smtClean="0"/>
              <a:t>.</a:t>
            </a:r>
          </a:p>
          <a:p>
            <a:pPr marL="457200" indent="-457200">
              <a:buClr>
                <a:srgbClr val="0070C0"/>
              </a:buClr>
              <a:buSzPct val="90000"/>
              <a:buFont typeface="+mj-lt"/>
              <a:buAutoNum type="arabicPeriod"/>
            </a:pPr>
            <a:r>
              <a:rPr lang="en-US" sz="2000" smtClean="0">
                <a:solidFill>
                  <a:srgbClr val="00B050"/>
                </a:solidFill>
              </a:rPr>
              <a:t>Travel Visa</a:t>
            </a:r>
            <a:r>
              <a:rPr lang="en-US" sz="2000" smtClean="0"/>
              <a:t>.  </a:t>
            </a:r>
            <a:r>
              <a:rPr lang="en-US" sz="2000" i="1" u="sng" smtClean="0"/>
              <a:t>Please note that passport and immigrations fees are not eligible expenses for Tri-Agency</a:t>
            </a:r>
            <a:r>
              <a:rPr lang="en-US" sz="2000" smtClean="0"/>
              <a:t>.</a:t>
            </a:r>
          </a:p>
          <a:p>
            <a:pPr marL="457200" indent="-457200">
              <a:buClr>
                <a:srgbClr val="0070C0"/>
              </a:buClr>
              <a:buSzPct val="90000"/>
              <a:buFont typeface="+mj-lt"/>
              <a:buAutoNum type="arabicPeriod"/>
            </a:pPr>
            <a:r>
              <a:rPr lang="en-US" sz="2000" smtClean="0"/>
              <a:t>Costs related to staff awards and recognition – </a:t>
            </a:r>
            <a:r>
              <a:rPr lang="en-US" sz="2000" i="1" u="sng" smtClean="0"/>
              <a:t>Not a direct cost of research, how would this be related to the funded research?</a:t>
            </a:r>
          </a:p>
          <a:p>
            <a:pPr marL="457200" indent="-457200">
              <a:buClr>
                <a:srgbClr val="0070C0"/>
              </a:buClr>
              <a:buSzPct val="90000"/>
              <a:buFont typeface="+mj-lt"/>
              <a:buAutoNum type="arabicPeriod"/>
            </a:pPr>
            <a:r>
              <a:rPr lang="en-US" sz="2000" smtClean="0"/>
              <a:t>Office and stationery supplies (certain exceptions apply) – </a:t>
            </a:r>
            <a:r>
              <a:rPr lang="en-US" sz="2000" i="1" u="sng" smtClean="0"/>
              <a:t>only when needed for the project, direct costs of research only</a:t>
            </a:r>
            <a:r>
              <a:rPr lang="en-US" sz="2000" smtClean="0"/>
              <a:t>.</a:t>
            </a:r>
            <a:endParaRPr lang="en-US" sz="2000" i="1" u="sng" smtClean="0"/>
          </a:p>
          <a:p>
            <a:endParaRPr lang="en-US" smtClean="0"/>
          </a:p>
          <a:p>
            <a:endParaRPr lang="en-US" smtClean="0"/>
          </a:p>
          <a:p>
            <a:endParaRPr lang="en-US" smtClean="0"/>
          </a:p>
          <a:p>
            <a:endParaRPr lang="en-US" dirty="0"/>
          </a:p>
        </p:txBody>
      </p:sp>
      <p:sp>
        <p:nvSpPr>
          <p:cNvPr id="3" name="Title 2"/>
          <p:cNvSpPr>
            <a:spLocks noGrp="1"/>
          </p:cNvSpPr>
          <p:nvPr>
            <p:ph type="title"/>
          </p:nvPr>
        </p:nvSpPr>
        <p:spPr/>
        <p:txBody>
          <a:bodyPr/>
          <a:lstStyle/>
          <a:p>
            <a:r>
              <a:rPr lang="en-US"/>
              <a:t>Eligible vs. </a:t>
            </a:r>
            <a:r>
              <a:rPr lang="en-US" smtClean="0"/>
              <a:t>Ineligible Expenses </a:t>
            </a:r>
            <a:r>
              <a:rPr lang="en-US" sz="2800" i="1" smtClean="0"/>
              <a:t>cont’d</a:t>
            </a:r>
            <a:endParaRPr lang="en-US" sz="2800" i="1" dirty="0"/>
          </a:p>
        </p:txBody>
      </p:sp>
      <p:sp>
        <p:nvSpPr>
          <p:cNvPr id="4" name="Slide Number Placeholder 3"/>
          <p:cNvSpPr>
            <a:spLocks noGrp="1"/>
          </p:cNvSpPr>
          <p:nvPr>
            <p:ph type="sldNum" sz="quarter" idx="12"/>
          </p:nvPr>
        </p:nvSpPr>
        <p:spPr/>
        <p:txBody>
          <a:bodyPr/>
          <a:lstStyle/>
          <a:p>
            <a:fld id="{6BEC18A0-D81B-4928-BDBE-57522E60FA40}" type="slidenum">
              <a:rPr lang="en-US" smtClean="0"/>
              <a:pPr/>
              <a:t>9</a:t>
            </a:fld>
            <a:endParaRPr lang="en-US"/>
          </a:p>
        </p:txBody>
      </p:sp>
    </p:spTree>
    <p:extLst>
      <p:ext uri="{BB962C8B-B14F-4D97-AF65-F5344CB8AC3E}">
        <p14:creationId xmlns:p14="http://schemas.microsoft.com/office/powerpoint/2010/main" val="12636826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_RAD Presentation Template 2017 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_RAD Presentation Template 2017 NEW</Template>
  <TotalTime>11</TotalTime>
  <Words>2238</Words>
  <Application>Microsoft Office PowerPoint</Application>
  <PresentationFormat>On-screen Show (4:3)</PresentationFormat>
  <Paragraphs>244</Paragraphs>
  <Slides>27</Slides>
  <Notes>26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_RAD Presentation Template 2017 NEW</vt:lpstr>
      <vt:lpstr>Tri-Agency and University Expenses:  Eligibility and Compliance </vt:lpstr>
      <vt:lpstr>Presentation Overview </vt:lpstr>
      <vt:lpstr>Acronyms</vt:lpstr>
      <vt:lpstr>Sponsor Guidelines</vt:lpstr>
      <vt:lpstr>Definition of “Eligible” and “Ineligible”</vt:lpstr>
      <vt:lpstr>Eligible Expenses</vt:lpstr>
      <vt:lpstr>Ineligible Expenses</vt:lpstr>
      <vt:lpstr>Eligible vs. Ineligible Expenses</vt:lpstr>
      <vt:lpstr>Eligible vs. Ineligible Expenses cont’d</vt:lpstr>
      <vt:lpstr>Eligible vs. Ineligible Expenses cont’d</vt:lpstr>
      <vt:lpstr>Eligible vs. Ineligible Expenses cont’d</vt:lpstr>
      <vt:lpstr>What if I really need an ineligible item?</vt:lpstr>
      <vt:lpstr>Compliant Transactions</vt:lpstr>
      <vt:lpstr>Compliant Transactions</vt:lpstr>
      <vt:lpstr>Compliant Transactions cont’d</vt:lpstr>
      <vt:lpstr>Compliant Transactions cont’d</vt:lpstr>
      <vt:lpstr>Compliant Transactions cont’d</vt:lpstr>
      <vt:lpstr>Compliant Transactions cont’d</vt:lpstr>
      <vt:lpstr>Compliant vs. non-compliant expenses</vt:lpstr>
      <vt:lpstr>Compliant vs. non-compliant expenses cont’d</vt:lpstr>
      <vt:lpstr>Non-compliant Transactions</vt:lpstr>
      <vt:lpstr>Expenditure Testing</vt:lpstr>
      <vt:lpstr>What happens if an ineligible expense is charged to a grant?</vt:lpstr>
      <vt:lpstr>What if an invoice is submitted for payment after the end date of the grant?</vt:lpstr>
      <vt:lpstr>Where to find information</vt:lpstr>
      <vt:lpstr>PowerPoint Presentation</vt:lpstr>
      <vt:lpstr>Online Evaluation Form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Tri-Agency and University Expenses:  Eligibility and Compliance</dc:title>
  <dc:creator>efmadsen</dc:creator>
  <cp:lastModifiedBy>efmadsen</cp:lastModifiedBy>
  <cp:revision>4</cp:revision>
  <dcterms:created xsi:type="dcterms:W3CDTF">2017-06-13T15:13:21Z</dcterms:created>
  <dcterms:modified xsi:type="dcterms:W3CDTF">2017-06-13T21:25:07Z</dcterms:modified>
</cp:coreProperties>
</file>