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452" r:id="rId2"/>
    <p:sldId id="453" r:id="rId3"/>
    <p:sldId id="372" r:id="rId4"/>
    <p:sldId id="492" r:id="rId5"/>
    <p:sldId id="469" r:id="rId6"/>
    <p:sldId id="460" r:id="rId7"/>
    <p:sldId id="362" r:id="rId8"/>
    <p:sldId id="363" r:id="rId9"/>
    <p:sldId id="473" r:id="rId10"/>
    <p:sldId id="474" r:id="rId11"/>
    <p:sldId id="475" r:id="rId12"/>
    <p:sldId id="472" r:id="rId13"/>
    <p:sldId id="476" r:id="rId14"/>
    <p:sldId id="496" r:id="rId15"/>
    <p:sldId id="470" r:id="rId16"/>
    <p:sldId id="471" r:id="rId17"/>
    <p:sldId id="478" r:id="rId18"/>
    <p:sldId id="458" r:id="rId19"/>
    <p:sldId id="480" r:id="rId20"/>
    <p:sldId id="416" r:id="rId21"/>
    <p:sldId id="419" r:id="rId22"/>
    <p:sldId id="493" r:id="rId23"/>
    <p:sldId id="494" r:id="rId24"/>
    <p:sldId id="482" r:id="rId25"/>
    <p:sldId id="490" r:id="rId26"/>
    <p:sldId id="484" r:id="rId27"/>
    <p:sldId id="477" r:id="rId28"/>
    <p:sldId id="495" r:id="rId29"/>
    <p:sldId id="447" r:id="rId30"/>
    <p:sldId id="483" r:id="rId31"/>
    <p:sldId id="461" r:id="rId32"/>
    <p:sldId id="462" r:id="rId33"/>
    <p:sldId id="488" r:id="rId34"/>
    <p:sldId id="485" r:id="rId35"/>
    <p:sldId id="486" r:id="rId36"/>
    <p:sldId id="487" r:id="rId37"/>
    <p:sldId id="497" r:id="rId38"/>
    <p:sldId id="498" r:id="rId39"/>
    <p:sldId id="491" r:id="rId40"/>
    <p:sldId id="422" r:id="rId41"/>
    <p:sldId id="425" r:id="rId42"/>
    <p:sldId id="426" r:id="rId43"/>
    <p:sldId id="427" r:id="rId44"/>
    <p:sldId id="428" r:id="rId45"/>
    <p:sldId id="429" r:id="rId46"/>
    <p:sldId id="430" r:id="rId47"/>
    <p:sldId id="431" r:id="rId48"/>
    <p:sldId id="432" r:id="rId49"/>
    <p:sldId id="433" r:id="rId5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anach" initials="Kara" lastIdx="27" clrIdx="0"/>
  <p:cmAuthor id="1" name="rrm2" initials="WU"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4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017" autoAdjust="0"/>
    <p:restoredTop sz="88610" autoAdjust="0"/>
  </p:normalViewPr>
  <p:slideViewPr>
    <p:cSldViewPr>
      <p:cViewPr varScale="1">
        <p:scale>
          <a:sx n="90" d="100"/>
          <a:sy n="90" d="100"/>
        </p:scale>
        <p:origin x="-1013" y="-86"/>
      </p:cViewPr>
      <p:guideLst>
        <p:guide orient="horz" pos="2160"/>
        <p:guide pos="2880"/>
      </p:guideLst>
    </p:cSldViewPr>
  </p:slideViewPr>
  <p:outlineViewPr>
    <p:cViewPr>
      <p:scale>
        <a:sx n="33" d="100"/>
        <a:sy n="33" d="100"/>
      </p:scale>
      <p:origin x="0" y="22368"/>
    </p:cViewPr>
  </p:outlineViewPr>
  <p:notesTextViewPr>
    <p:cViewPr>
      <p:scale>
        <a:sx n="1" d="1"/>
        <a:sy n="1" d="1"/>
      </p:scale>
      <p:origin x="0" y="0"/>
    </p:cViewPr>
  </p:notesTextViewPr>
  <p:sorterViewPr>
    <p:cViewPr>
      <p:scale>
        <a:sx n="125" d="100"/>
        <a:sy n="125" d="100"/>
      </p:scale>
      <p:origin x="0" y="0"/>
    </p:cViewPr>
  </p:sorterViewPr>
  <p:notesViewPr>
    <p:cSldViewPr>
      <p:cViewPr varScale="1">
        <p:scale>
          <a:sx n="87" d="100"/>
          <a:sy n="87" d="100"/>
        </p:scale>
        <p:origin x="-3780"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sts.ad.ualberta.ca\UofA\Research%20Services%20Office\Shared\PIP%20Team\Sponsor%20%20Information\CFI\LOF%20-%20JELF\JELF%20Information%20Package%20Working%20Group\Reviewer%20Comments%20Analysis\JELF%20Reviewer%20Comments%20Analysis%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ts.ad.ualberta.ca\UofA\Research%20Services%20Office\Shared\PIP%20Team\Sponsor%20%20Information\CFI\LOF%20-%20JELF\JELF%20Information%20Package%20Working%20Group\Reviewer%20Comments%20Analysis\JELF%20Reviewer%20Comments%20Analysis%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'New Graphs'!$B$1</c:f>
              <c:strCache>
                <c:ptCount val="1"/>
                <c:pt idx="0">
                  <c:v>At Least One Reviewer Comment</c:v>
                </c:pt>
              </c:strCache>
            </c:strRef>
          </c:tx>
          <c:invertIfNegative val="0"/>
          <c:cat>
            <c:strRef>
              <c:f>'New Graphs'!$A$2:$A$10</c:f>
              <c:strCache>
                <c:ptCount val="9"/>
                <c:pt idx="0">
                  <c:v>Research plan not sufficiently detailed</c:v>
                </c:pt>
                <c:pt idx="1">
                  <c:v>Research plan not feasible</c:v>
                </c:pt>
                <c:pt idx="2">
                  <c:v>Research is not innovative</c:v>
                </c:pt>
                <c:pt idx="3">
                  <c:v>Applicants lack expertise</c:v>
                </c:pt>
                <c:pt idx="4">
                  <c:v>Equipment item justification</c:v>
                </c:pt>
                <c:pt idx="5">
                  <c:v>HQP Training Plan</c:v>
                </c:pt>
                <c:pt idx="6">
                  <c:v>Benefits to Canadians</c:v>
                </c:pt>
                <c:pt idx="7">
                  <c:v>Institutional Commitments</c:v>
                </c:pt>
                <c:pt idx="8">
                  <c:v>Operations and Maintenance Plan</c:v>
                </c:pt>
              </c:strCache>
            </c:strRef>
          </c:cat>
          <c:val>
            <c:numRef>
              <c:f>'New Graphs'!$B$2:$B$10</c:f>
              <c:numCache>
                <c:formatCode>General</c:formatCode>
                <c:ptCount val="9"/>
                <c:pt idx="0">
                  <c:v>48.333333333333336</c:v>
                </c:pt>
                <c:pt idx="1">
                  <c:v>18.333333333333332</c:v>
                </c:pt>
                <c:pt idx="2">
                  <c:v>26.666666666666668</c:v>
                </c:pt>
                <c:pt idx="3">
                  <c:v>20</c:v>
                </c:pt>
                <c:pt idx="4">
                  <c:v>31.666666666666664</c:v>
                </c:pt>
                <c:pt idx="5">
                  <c:v>21.666666666666668</c:v>
                </c:pt>
                <c:pt idx="6">
                  <c:v>38.333333333333336</c:v>
                </c:pt>
                <c:pt idx="7">
                  <c:v>13.333333333333334</c:v>
                </c:pt>
                <c:pt idx="8">
                  <c:v>13.333333333333334</c:v>
                </c:pt>
              </c:numCache>
            </c:numRef>
          </c:val>
          <c:extLst xmlns:c16r2="http://schemas.microsoft.com/office/drawing/2015/06/chart">
            <c:ext xmlns:c16="http://schemas.microsoft.com/office/drawing/2014/chart" uri="{C3380CC4-5D6E-409C-BE32-E72D297353CC}">
              <c16:uniqueId val="{00000000-2CEE-4ADD-9B09-665641800C36}"/>
            </c:ext>
          </c:extLst>
        </c:ser>
        <c:ser>
          <c:idx val="1"/>
          <c:order val="1"/>
          <c:tx>
            <c:strRef>
              <c:f>'New Graphs'!$C$1</c:f>
              <c:strCache>
                <c:ptCount val="1"/>
                <c:pt idx="0">
                  <c:v>Majority of Reviewers Comment</c:v>
                </c:pt>
              </c:strCache>
            </c:strRef>
          </c:tx>
          <c:invertIfNegative val="0"/>
          <c:cat>
            <c:strRef>
              <c:f>'New Graphs'!$A$2:$A$10</c:f>
              <c:strCache>
                <c:ptCount val="9"/>
                <c:pt idx="0">
                  <c:v>Research plan not sufficiently detailed</c:v>
                </c:pt>
                <c:pt idx="1">
                  <c:v>Research plan not feasible</c:v>
                </c:pt>
                <c:pt idx="2">
                  <c:v>Research is not innovative</c:v>
                </c:pt>
                <c:pt idx="3">
                  <c:v>Applicants lack expertise</c:v>
                </c:pt>
                <c:pt idx="4">
                  <c:v>Equipment item justification</c:v>
                </c:pt>
                <c:pt idx="5">
                  <c:v>HQP Training Plan</c:v>
                </c:pt>
                <c:pt idx="6">
                  <c:v>Benefits to Canadians</c:v>
                </c:pt>
                <c:pt idx="7">
                  <c:v>Institutional Commitments</c:v>
                </c:pt>
                <c:pt idx="8">
                  <c:v>Operations and Maintenance Plan</c:v>
                </c:pt>
              </c:strCache>
            </c:strRef>
          </c:cat>
          <c:val>
            <c:numRef>
              <c:f>'New Graphs'!$C$2:$C$10</c:f>
              <c:numCache>
                <c:formatCode>General</c:formatCode>
                <c:ptCount val="9"/>
                <c:pt idx="0">
                  <c:v>23.333333333333332</c:v>
                </c:pt>
                <c:pt idx="1">
                  <c:v>6.666666666666667</c:v>
                </c:pt>
                <c:pt idx="2">
                  <c:v>3.3333333333333335</c:v>
                </c:pt>
                <c:pt idx="3">
                  <c:v>10</c:v>
                </c:pt>
                <c:pt idx="4">
                  <c:v>6.666666666666667</c:v>
                </c:pt>
                <c:pt idx="5">
                  <c:v>6.666666666666667</c:v>
                </c:pt>
                <c:pt idx="6">
                  <c:v>13.333333333333334</c:v>
                </c:pt>
                <c:pt idx="7">
                  <c:v>0</c:v>
                </c:pt>
                <c:pt idx="8">
                  <c:v>3.3333333333333335</c:v>
                </c:pt>
              </c:numCache>
            </c:numRef>
          </c:val>
          <c:extLst xmlns:c16r2="http://schemas.microsoft.com/office/drawing/2015/06/chart">
            <c:ext xmlns:c16="http://schemas.microsoft.com/office/drawing/2014/chart" uri="{C3380CC4-5D6E-409C-BE32-E72D297353CC}">
              <c16:uniqueId val="{00000001-2CEE-4ADD-9B09-665641800C36}"/>
            </c:ext>
          </c:extLst>
        </c:ser>
        <c:dLbls>
          <c:showLegendKey val="0"/>
          <c:showVal val="0"/>
          <c:showCatName val="0"/>
          <c:showSerName val="0"/>
          <c:showPercent val="0"/>
          <c:showBubbleSize val="0"/>
        </c:dLbls>
        <c:gapWidth val="150"/>
        <c:axId val="107365120"/>
        <c:axId val="107366656"/>
      </c:barChart>
      <c:catAx>
        <c:axId val="107365120"/>
        <c:scaling>
          <c:orientation val="maxMin"/>
        </c:scaling>
        <c:delete val="0"/>
        <c:axPos val="l"/>
        <c:numFmt formatCode="General" sourceLinked="0"/>
        <c:majorTickMark val="out"/>
        <c:minorTickMark val="none"/>
        <c:tickLblPos val="nextTo"/>
        <c:crossAx val="107366656"/>
        <c:crossesAt val="0"/>
        <c:auto val="1"/>
        <c:lblAlgn val="ctr"/>
        <c:lblOffset val="100"/>
        <c:noMultiLvlLbl val="0"/>
      </c:catAx>
      <c:valAx>
        <c:axId val="107366656"/>
        <c:scaling>
          <c:orientation val="minMax"/>
          <c:max val="100"/>
        </c:scaling>
        <c:delete val="0"/>
        <c:axPos val="b"/>
        <c:majorGridlines/>
        <c:numFmt formatCode="General" sourceLinked="1"/>
        <c:majorTickMark val="out"/>
        <c:minorTickMark val="none"/>
        <c:tickLblPos val="nextTo"/>
        <c:crossAx val="107365120"/>
        <c:crosses val="max"/>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'New Graphs'!$B$13</c:f>
              <c:strCache>
                <c:ptCount val="1"/>
                <c:pt idx="0">
                  <c:v>At Least One Reviewer Comment</c:v>
                </c:pt>
              </c:strCache>
            </c:strRef>
          </c:tx>
          <c:invertIfNegative val="0"/>
          <c:cat>
            <c:strRef>
              <c:f>'New Graphs'!$A$14:$A$22</c:f>
              <c:strCache>
                <c:ptCount val="9"/>
                <c:pt idx="0">
                  <c:v>Research plan not sufficiently detailed</c:v>
                </c:pt>
                <c:pt idx="1">
                  <c:v>Research plan not feasible</c:v>
                </c:pt>
                <c:pt idx="2">
                  <c:v>Research is not innovative</c:v>
                </c:pt>
                <c:pt idx="3">
                  <c:v>Applicants lack expertise</c:v>
                </c:pt>
                <c:pt idx="4">
                  <c:v>Equipment item justification</c:v>
                </c:pt>
                <c:pt idx="5">
                  <c:v>HQP Training Plan</c:v>
                </c:pt>
                <c:pt idx="6">
                  <c:v>Benefits to Canadians</c:v>
                </c:pt>
                <c:pt idx="7">
                  <c:v>Institutional Commitments</c:v>
                </c:pt>
                <c:pt idx="8">
                  <c:v>Operations and Maintenance Plan</c:v>
                </c:pt>
              </c:strCache>
            </c:strRef>
          </c:cat>
          <c:val>
            <c:numRef>
              <c:f>'New Graphs'!$B$14:$B$22</c:f>
              <c:numCache>
                <c:formatCode>General</c:formatCode>
                <c:ptCount val="9"/>
                <c:pt idx="0">
                  <c:v>91.666666666666657</c:v>
                </c:pt>
                <c:pt idx="1">
                  <c:v>41.666666666666671</c:v>
                </c:pt>
                <c:pt idx="2">
                  <c:v>33.333333333333329</c:v>
                </c:pt>
                <c:pt idx="3">
                  <c:v>41.666666666666671</c:v>
                </c:pt>
                <c:pt idx="4">
                  <c:v>41.666666666666671</c:v>
                </c:pt>
                <c:pt idx="5">
                  <c:v>41.666666666666671</c:v>
                </c:pt>
                <c:pt idx="6">
                  <c:v>66.666666666666657</c:v>
                </c:pt>
                <c:pt idx="7">
                  <c:v>16.666666666666664</c:v>
                </c:pt>
                <c:pt idx="8">
                  <c:v>25</c:v>
                </c:pt>
              </c:numCache>
            </c:numRef>
          </c:val>
          <c:extLst xmlns:c16r2="http://schemas.microsoft.com/office/drawing/2015/06/chart">
            <c:ext xmlns:c16="http://schemas.microsoft.com/office/drawing/2014/chart" uri="{C3380CC4-5D6E-409C-BE32-E72D297353CC}">
              <c16:uniqueId val="{00000000-4B6C-4854-BFB8-B7C461AE441F}"/>
            </c:ext>
          </c:extLst>
        </c:ser>
        <c:ser>
          <c:idx val="1"/>
          <c:order val="1"/>
          <c:tx>
            <c:strRef>
              <c:f>'New Graphs'!$C$13</c:f>
              <c:strCache>
                <c:ptCount val="1"/>
                <c:pt idx="0">
                  <c:v>Majority of Reviewers Comment</c:v>
                </c:pt>
              </c:strCache>
            </c:strRef>
          </c:tx>
          <c:invertIfNegative val="0"/>
          <c:cat>
            <c:strRef>
              <c:f>'New Graphs'!$A$14:$A$22</c:f>
              <c:strCache>
                <c:ptCount val="9"/>
                <c:pt idx="0">
                  <c:v>Research plan not sufficiently detailed</c:v>
                </c:pt>
                <c:pt idx="1">
                  <c:v>Research plan not feasible</c:v>
                </c:pt>
                <c:pt idx="2">
                  <c:v>Research is not innovative</c:v>
                </c:pt>
                <c:pt idx="3">
                  <c:v>Applicants lack expertise</c:v>
                </c:pt>
                <c:pt idx="4">
                  <c:v>Equipment item justification</c:v>
                </c:pt>
                <c:pt idx="5">
                  <c:v>HQP Training Plan</c:v>
                </c:pt>
                <c:pt idx="6">
                  <c:v>Benefits to Canadians</c:v>
                </c:pt>
                <c:pt idx="7">
                  <c:v>Institutional Commitments</c:v>
                </c:pt>
                <c:pt idx="8">
                  <c:v>Operations and Maintenance Plan</c:v>
                </c:pt>
              </c:strCache>
            </c:strRef>
          </c:cat>
          <c:val>
            <c:numRef>
              <c:f>'New Graphs'!$C$14:$C$22</c:f>
              <c:numCache>
                <c:formatCode>General</c:formatCode>
                <c:ptCount val="9"/>
                <c:pt idx="0">
                  <c:v>75</c:v>
                </c:pt>
                <c:pt idx="1">
                  <c:v>25</c:v>
                </c:pt>
                <c:pt idx="2">
                  <c:v>8.3333333333333321</c:v>
                </c:pt>
                <c:pt idx="3">
                  <c:v>33.333333333333329</c:v>
                </c:pt>
                <c:pt idx="4">
                  <c:v>16.666666666666664</c:v>
                </c:pt>
                <c:pt idx="5">
                  <c:v>33.333333333333329</c:v>
                </c:pt>
                <c:pt idx="6">
                  <c:v>50</c:v>
                </c:pt>
                <c:pt idx="7">
                  <c:v>0</c:v>
                </c:pt>
                <c:pt idx="8">
                  <c:v>8.3333333333333321</c:v>
                </c:pt>
              </c:numCache>
            </c:numRef>
          </c:val>
          <c:extLst xmlns:c16r2="http://schemas.microsoft.com/office/drawing/2015/06/chart">
            <c:ext xmlns:c16="http://schemas.microsoft.com/office/drawing/2014/chart" uri="{C3380CC4-5D6E-409C-BE32-E72D297353CC}">
              <c16:uniqueId val="{00000001-4B6C-4854-BFB8-B7C461AE441F}"/>
            </c:ext>
          </c:extLst>
        </c:ser>
        <c:dLbls>
          <c:showLegendKey val="0"/>
          <c:showVal val="0"/>
          <c:showCatName val="0"/>
          <c:showSerName val="0"/>
          <c:showPercent val="0"/>
          <c:showBubbleSize val="0"/>
        </c:dLbls>
        <c:gapWidth val="150"/>
        <c:axId val="107320448"/>
        <c:axId val="107321984"/>
      </c:barChart>
      <c:catAx>
        <c:axId val="107320448"/>
        <c:scaling>
          <c:orientation val="maxMin"/>
        </c:scaling>
        <c:delete val="0"/>
        <c:axPos val="l"/>
        <c:numFmt formatCode="General" sourceLinked="0"/>
        <c:majorTickMark val="out"/>
        <c:minorTickMark val="none"/>
        <c:tickLblPos val="nextTo"/>
        <c:crossAx val="107321984"/>
        <c:crosses val="autoZero"/>
        <c:auto val="1"/>
        <c:lblAlgn val="ctr"/>
        <c:lblOffset val="100"/>
        <c:noMultiLvlLbl val="0"/>
      </c:catAx>
      <c:valAx>
        <c:axId val="107321984"/>
        <c:scaling>
          <c:orientation val="minMax"/>
        </c:scaling>
        <c:delete val="0"/>
        <c:axPos val="b"/>
        <c:majorGridlines/>
        <c:numFmt formatCode="General" sourceLinked="1"/>
        <c:majorTickMark val="out"/>
        <c:minorTickMark val="none"/>
        <c:tickLblPos val="nextTo"/>
        <c:crossAx val="107320448"/>
        <c:crosses val="max"/>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688EE3AC-85D1-4464-9672-6B6155A9EA03}" type="datetimeFigureOut">
              <a:rPr lang="en-US" smtClean="0"/>
              <a:t>6/13/2017</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354573D6-A0B0-4161-BAB7-05EE13D7E354}" type="slidenum">
              <a:rPr lang="en-US" smtClean="0"/>
              <a:t>‹#›</a:t>
            </a:fld>
            <a:endParaRPr lang="en-US"/>
          </a:p>
        </p:txBody>
      </p:sp>
    </p:spTree>
    <p:extLst>
      <p:ext uri="{BB962C8B-B14F-4D97-AF65-F5344CB8AC3E}">
        <p14:creationId xmlns:p14="http://schemas.microsoft.com/office/powerpoint/2010/main" val="598172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5C42D59-5C3A-403D-B690-BD70EE39BB0A}" type="datetimeFigureOut">
              <a:rPr lang="en-US" smtClean="0"/>
              <a:t>6/13/2017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0E4CCEE-AC73-4378-B415-6F3F2F81AD48}" type="slidenum">
              <a:rPr lang="en-US" smtClean="0"/>
              <a:t>‹#›</a:t>
            </a:fld>
            <a:endParaRPr lang="en-US"/>
          </a:p>
        </p:txBody>
      </p:sp>
    </p:spTree>
    <p:extLst>
      <p:ext uri="{BB962C8B-B14F-4D97-AF65-F5344CB8AC3E}">
        <p14:creationId xmlns:p14="http://schemas.microsoft.com/office/powerpoint/2010/main" val="52429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227138" y="711200"/>
            <a:ext cx="4738687" cy="35544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19217" y="4501662"/>
            <a:ext cx="5753658" cy="4264837"/>
          </a:xfrm>
          <a:prstGeom prst="rect">
            <a:avLst/>
          </a:prstGeom>
        </p:spPr>
        <p:txBody>
          <a:bodyPr lIns="93308" tIns="93308" rIns="93308" bIns="93308" anchor="t" anchorCtr="0">
            <a:noAutofit/>
          </a:bodyPr>
          <a:lstStyle/>
          <a:p>
            <a:endParaRPr/>
          </a:p>
        </p:txBody>
      </p:sp>
      <p:sp>
        <p:nvSpPr>
          <p:cNvPr id="159" name="Shape 159"/>
          <p:cNvSpPr txBox="1">
            <a:spLocks noGrp="1"/>
          </p:cNvSpPr>
          <p:nvPr>
            <p:ph type="sldNum" idx="12"/>
          </p:nvPr>
        </p:nvSpPr>
        <p:spPr>
          <a:xfrm>
            <a:off x="4073902" y="9001676"/>
            <a:ext cx="3116462" cy="474007"/>
          </a:xfrm>
          <a:prstGeom prst="rect">
            <a:avLst/>
          </a:prstGeom>
        </p:spPr>
        <p:txBody>
          <a:bodyPr lIns="95222" tIns="47611" rIns="95222" bIns="47611" anchor="b" anchorCtr="0">
            <a:noAutofit/>
          </a:bodyPr>
          <a:lstStyle/>
          <a:p>
            <a:pPr>
              <a:buClr>
                <a:srgbClr val="000000"/>
              </a:buClr>
              <a:buSzPct val="25000"/>
            </a:pPr>
            <a:fld id="{00000000-1234-1234-1234-123412341234}" type="slidenum">
              <a:rPr lang="en-US"/>
              <a:pPr>
                <a:buClr>
                  <a:srgbClr val="000000"/>
                </a:buClr>
                <a:buSzPct val="25000"/>
              </a:pPr>
              <a:t>6</a:t>
            </a:fld>
            <a:endParaRPr lang="en-US"/>
          </a:p>
        </p:txBody>
      </p:sp>
    </p:spTree>
    <p:extLst>
      <p:ext uri="{BB962C8B-B14F-4D97-AF65-F5344CB8AC3E}">
        <p14:creationId xmlns:p14="http://schemas.microsoft.com/office/powerpoint/2010/main" val="211289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227138" y="711200"/>
            <a:ext cx="4738687" cy="35544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719217" y="4501662"/>
            <a:ext cx="5753740" cy="4264731"/>
          </a:xfrm>
          <a:prstGeom prst="rect">
            <a:avLst/>
          </a:prstGeom>
          <a:noFill/>
          <a:ln>
            <a:noFill/>
          </a:ln>
        </p:spPr>
        <p:txBody>
          <a:bodyPr lIns="95222" tIns="47611" rIns="95222" bIns="47611" anchor="t" anchorCtr="0">
            <a:noAutofit/>
          </a:bodyPr>
          <a:lstStyle/>
          <a:p>
            <a:pPr>
              <a:buClr>
                <a:schemeClr val="dk1"/>
              </a:buClr>
              <a:buSzPct val="78571"/>
            </a:pPr>
            <a:endParaRPr lang="en-US" sz="1400">
              <a:latin typeface="Arial"/>
              <a:ea typeface="Arial"/>
              <a:cs typeface="Arial"/>
              <a:sym typeface="Arial"/>
            </a:endParaRPr>
          </a:p>
        </p:txBody>
      </p:sp>
      <p:sp>
        <p:nvSpPr>
          <p:cNvPr id="263" name="Shape 263"/>
          <p:cNvSpPr txBox="1">
            <a:spLocks noGrp="1"/>
          </p:cNvSpPr>
          <p:nvPr>
            <p:ph type="sldNum" idx="12"/>
          </p:nvPr>
        </p:nvSpPr>
        <p:spPr>
          <a:xfrm>
            <a:off x="4073902" y="9001676"/>
            <a:ext cx="3116609" cy="473858"/>
          </a:xfrm>
          <a:prstGeom prst="rect">
            <a:avLst/>
          </a:prstGeom>
          <a:noFill/>
          <a:ln>
            <a:noFill/>
          </a:ln>
        </p:spPr>
        <p:txBody>
          <a:bodyPr lIns="95222" tIns="47611" rIns="95222" bIns="47611"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31</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8786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227138" y="711200"/>
            <a:ext cx="4738687" cy="35544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19217" y="4501662"/>
            <a:ext cx="5753658" cy="4264837"/>
          </a:xfrm>
          <a:prstGeom prst="rect">
            <a:avLst/>
          </a:prstGeom>
        </p:spPr>
        <p:txBody>
          <a:bodyPr lIns="93308" tIns="93308" rIns="93308" bIns="93308" anchor="t" anchorCtr="0">
            <a:noAutofit/>
          </a:bodyPr>
          <a:lstStyle/>
          <a:p>
            <a:endParaRPr/>
          </a:p>
        </p:txBody>
      </p:sp>
      <p:sp>
        <p:nvSpPr>
          <p:cNvPr id="159" name="Shape 159"/>
          <p:cNvSpPr txBox="1">
            <a:spLocks noGrp="1"/>
          </p:cNvSpPr>
          <p:nvPr>
            <p:ph type="sldNum" idx="12"/>
          </p:nvPr>
        </p:nvSpPr>
        <p:spPr>
          <a:xfrm>
            <a:off x="4073902" y="9001676"/>
            <a:ext cx="3116462" cy="474007"/>
          </a:xfrm>
          <a:prstGeom prst="rect">
            <a:avLst/>
          </a:prstGeom>
        </p:spPr>
        <p:txBody>
          <a:bodyPr lIns="95222" tIns="47611" rIns="95222" bIns="47611" anchor="b" anchorCtr="0">
            <a:noAutofit/>
          </a:bodyPr>
          <a:lstStyle/>
          <a:p>
            <a:pPr>
              <a:buClr>
                <a:srgbClr val="000000"/>
              </a:buClr>
              <a:buSzPct val="25000"/>
            </a:pPr>
            <a:fld id="{00000000-1234-1234-1234-123412341234}" type="slidenum">
              <a:rPr lang="en-US"/>
              <a:pPr>
                <a:buClr>
                  <a:srgbClr val="000000"/>
                </a:buClr>
                <a:buSzPct val="25000"/>
              </a:pPr>
              <a:t>32</a:t>
            </a:fld>
            <a:endParaRPr lang="en-US"/>
          </a:p>
        </p:txBody>
      </p:sp>
    </p:spTree>
    <p:extLst>
      <p:ext uri="{BB962C8B-B14F-4D97-AF65-F5344CB8AC3E}">
        <p14:creationId xmlns:p14="http://schemas.microsoft.com/office/powerpoint/2010/main" val="175637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227138" y="711200"/>
            <a:ext cx="4738687" cy="35544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719217" y="4501661"/>
            <a:ext cx="5753700" cy="4264800"/>
          </a:xfrm>
          <a:prstGeom prst="rect">
            <a:avLst/>
          </a:prstGeom>
          <a:noFill/>
          <a:ln>
            <a:noFill/>
          </a:ln>
        </p:spPr>
        <p:txBody>
          <a:bodyPr lIns="93450" tIns="93450" rIns="93450" bIns="9345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9" name="Shape 309"/>
          <p:cNvSpPr txBox="1">
            <a:spLocks noGrp="1"/>
          </p:cNvSpPr>
          <p:nvPr>
            <p:ph type="sldNum" idx="12"/>
          </p:nvPr>
        </p:nvSpPr>
        <p:spPr>
          <a:xfrm>
            <a:off x="4073901" y="9001675"/>
            <a:ext cx="3116400" cy="474000"/>
          </a:xfrm>
          <a:prstGeom prst="rect">
            <a:avLst/>
          </a:prstGeom>
          <a:noFill/>
          <a:ln>
            <a:noFill/>
          </a:ln>
        </p:spPr>
        <p:txBody>
          <a:bodyPr lIns="95350" tIns="47675" rIns="95350" bIns="47675" anchor="b" anchorCtr="0">
            <a:noAutofit/>
          </a:bodyPr>
          <a:lstStyle/>
          <a:p>
            <a:pPr marL="0" marR="0" lvl="0" indent="0" algn="r" rtl="0">
              <a:spcBef>
                <a:spcPts val="0"/>
              </a:spcBef>
              <a:buClr>
                <a:srgbClr val="000000"/>
              </a:buClr>
              <a:buSzPct val="25000"/>
              <a:buFont typeface="Arial"/>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523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702310" y="4421823"/>
            <a:ext cx="5618400" cy="4189199"/>
          </a:xfrm>
          <a:prstGeom prst="rect">
            <a:avLst/>
          </a:prstGeom>
        </p:spPr>
        <p:txBody>
          <a:bodyPr lIns="91425" tIns="91425" rIns="91425" bIns="91425" anchor="t" anchorCtr="0">
            <a:noAutofit/>
          </a:bodyPr>
          <a:lstStyle/>
          <a:p>
            <a:pPr lvl="0">
              <a:spcBef>
                <a:spcPts val="0"/>
              </a:spcBef>
              <a:buNone/>
            </a:pPr>
            <a:endParaRPr/>
          </a:p>
        </p:txBody>
      </p:sp>
      <p:sp>
        <p:nvSpPr>
          <p:cNvPr id="397" name="Shape 397"/>
          <p:cNvSpPr txBox="1">
            <a:spLocks noGrp="1"/>
          </p:cNvSpPr>
          <p:nvPr>
            <p:ph type="sldNum" idx="12"/>
          </p:nvPr>
        </p:nvSpPr>
        <p:spPr>
          <a:xfrm>
            <a:off x="3978132" y="8842028"/>
            <a:ext cx="3043200" cy="4656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t>35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702310" y="4421823"/>
            <a:ext cx="5618480" cy="4189095"/>
          </a:xfrm>
          <a:prstGeom prst="rect">
            <a:avLst/>
          </a:prstGeom>
        </p:spPr>
        <p:txBody>
          <a:bodyPr lIns="91425" tIns="91425" rIns="91425" bIns="91425" anchor="t" anchorCtr="0">
            <a:noAutofit/>
          </a:bodyPr>
          <a:lstStyle/>
          <a:p>
            <a:pPr lvl="0">
              <a:spcBef>
                <a:spcPts val="0"/>
              </a:spcBef>
              <a:buNone/>
            </a:pPr>
            <a:endParaRPr/>
          </a:p>
        </p:txBody>
      </p:sp>
      <p:sp>
        <p:nvSpPr>
          <p:cNvPr id="414" name="Shape 41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702310" y="4421823"/>
            <a:ext cx="5618480" cy="4189095"/>
          </a:xfrm>
          <a:prstGeom prst="rect">
            <a:avLst/>
          </a:prstGeom>
        </p:spPr>
        <p:txBody>
          <a:bodyPr lIns="91425" tIns="91425" rIns="91425" bIns="91425" anchor="t" anchorCtr="0">
            <a:noAutofit/>
          </a:bodyPr>
          <a:lstStyle/>
          <a:p>
            <a:pPr lvl="0">
              <a:spcBef>
                <a:spcPts val="0"/>
              </a:spcBef>
              <a:buNone/>
            </a:pPr>
            <a:endParaRPr/>
          </a:p>
        </p:txBody>
      </p:sp>
      <p:sp>
        <p:nvSpPr>
          <p:cNvPr id="414" name="Shape 41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4CCEE-AC73-4378-B415-6F3F2F81AD48}" type="slidenum">
              <a:rPr lang="en-US" smtClean="0"/>
              <a:t>40</a:t>
            </a:fld>
            <a:endParaRPr lang="en-US"/>
          </a:p>
        </p:txBody>
      </p:sp>
    </p:spTree>
    <p:extLst>
      <p:ext uri="{BB962C8B-B14F-4D97-AF65-F5344CB8AC3E}">
        <p14:creationId xmlns:p14="http://schemas.microsoft.com/office/powerpoint/2010/main" val="3537252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4CCEE-AC73-4378-B415-6F3F2F81AD48}" type="slidenum">
              <a:rPr lang="en-US" smtClean="0"/>
              <a:t>41</a:t>
            </a:fld>
            <a:endParaRPr lang="en-US"/>
          </a:p>
        </p:txBody>
      </p:sp>
    </p:spTree>
    <p:extLst>
      <p:ext uri="{BB962C8B-B14F-4D97-AF65-F5344CB8AC3E}">
        <p14:creationId xmlns:p14="http://schemas.microsoft.com/office/powerpoint/2010/main" val="2974480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4CCEE-AC73-4378-B415-6F3F2F81AD48}" type="slidenum">
              <a:rPr lang="en-US" smtClean="0"/>
              <a:t>42</a:t>
            </a:fld>
            <a:endParaRPr lang="en-US"/>
          </a:p>
        </p:txBody>
      </p:sp>
    </p:spTree>
    <p:extLst>
      <p:ext uri="{BB962C8B-B14F-4D97-AF65-F5344CB8AC3E}">
        <p14:creationId xmlns:p14="http://schemas.microsoft.com/office/powerpoint/2010/main" val="921317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4CCEE-AC73-4378-B415-6F3F2F81AD48}" type="slidenum">
              <a:rPr lang="en-US" smtClean="0"/>
              <a:t>43</a:t>
            </a:fld>
            <a:endParaRPr lang="en-US"/>
          </a:p>
        </p:txBody>
      </p:sp>
    </p:spTree>
    <p:extLst>
      <p:ext uri="{BB962C8B-B14F-4D97-AF65-F5344CB8AC3E}">
        <p14:creationId xmlns:p14="http://schemas.microsoft.com/office/powerpoint/2010/main" val="92131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19217" y="4501662"/>
            <a:ext cx="5753740" cy="4264731"/>
          </a:xfrm>
          <a:prstGeom prst="rect">
            <a:avLst/>
          </a:prstGeom>
        </p:spPr>
        <p:txBody>
          <a:bodyPr lIns="93308" tIns="93308" rIns="93308" bIns="93308" anchor="t" anchorCtr="0">
            <a:noAutofit/>
          </a:bodyPr>
          <a:lstStyle/>
          <a:p>
            <a:endParaRPr lang="en-US" sz="1400">
              <a:latin typeface="Arial"/>
              <a:ea typeface="Arial"/>
              <a:cs typeface="Arial"/>
              <a:sym typeface="Arial"/>
            </a:endParaRPr>
          </a:p>
        </p:txBody>
      </p:sp>
      <p:sp>
        <p:nvSpPr>
          <p:cNvPr id="246" name="Shape 246"/>
          <p:cNvSpPr>
            <a:spLocks noGrp="1" noRot="1" noChangeAspect="1"/>
          </p:cNvSpPr>
          <p:nvPr>
            <p:ph type="sldImg" idx="2"/>
          </p:nvPr>
        </p:nvSpPr>
        <p:spPr>
          <a:xfrm>
            <a:off x="1227138" y="711200"/>
            <a:ext cx="4738687" cy="3554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12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19217" y="4501662"/>
            <a:ext cx="5753740" cy="4264731"/>
          </a:xfrm>
          <a:prstGeom prst="rect">
            <a:avLst/>
          </a:prstGeom>
        </p:spPr>
        <p:txBody>
          <a:bodyPr lIns="93308" tIns="93308" rIns="93308" bIns="93308" anchor="t" anchorCtr="0">
            <a:noAutofit/>
          </a:bodyPr>
          <a:lstStyle/>
          <a:p>
            <a:endParaRPr lang="en-US" sz="1400">
              <a:latin typeface="Arial"/>
              <a:ea typeface="Arial"/>
              <a:cs typeface="Arial"/>
              <a:sym typeface="Arial"/>
            </a:endParaRPr>
          </a:p>
        </p:txBody>
      </p:sp>
      <p:sp>
        <p:nvSpPr>
          <p:cNvPr id="246" name="Shape 246"/>
          <p:cNvSpPr>
            <a:spLocks noGrp="1" noRot="1" noChangeAspect="1"/>
          </p:cNvSpPr>
          <p:nvPr>
            <p:ph type="sldImg" idx="2"/>
          </p:nvPr>
        </p:nvSpPr>
        <p:spPr>
          <a:xfrm>
            <a:off x="1227138" y="711200"/>
            <a:ext cx="4738687" cy="3554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12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19217" y="4501662"/>
            <a:ext cx="5753740" cy="4264731"/>
          </a:xfrm>
          <a:prstGeom prst="rect">
            <a:avLst/>
          </a:prstGeom>
        </p:spPr>
        <p:txBody>
          <a:bodyPr lIns="93308" tIns="93308" rIns="93308" bIns="93308" anchor="t" anchorCtr="0">
            <a:noAutofit/>
          </a:bodyPr>
          <a:lstStyle/>
          <a:p>
            <a:endParaRPr lang="en-US" sz="1400">
              <a:latin typeface="Arial"/>
              <a:ea typeface="Arial"/>
              <a:cs typeface="Arial"/>
              <a:sym typeface="Arial"/>
            </a:endParaRPr>
          </a:p>
        </p:txBody>
      </p:sp>
      <p:sp>
        <p:nvSpPr>
          <p:cNvPr id="246" name="Shape 246"/>
          <p:cNvSpPr>
            <a:spLocks noGrp="1" noRot="1" noChangeAspect="1"/>
          </p:cNvSpPr>
          <p:nvPr>
            <p:ph type="sldImg" idx="2"/>
          </p:nvPr>
        </p:nvSpPr>
        <p:spPr>
          <a:xfrm>
            <a:off x="1227138" y="711200"/>
            <a:ext cx="4738687" cy="3554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12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19217" y="4501662"/>
            <a:ext cx="5753740" cy="4264731"/>
          </a:xfrm>
          <a:prstGeom prst="rect">
            <a:avLst/>
          </a:prstGeom>
        </p:spPr>
        <p:txBody>
          <a:bodyPr lIns="93308" tIns="93308" rIns="93308" bIns="93308" anchor="t" anchorCtr="0">
            <a:noAutofit/>
          </a:bodyPr>
          <a:lstStyle/>
          <a:p>
            <a:endParaRPr lang="en-US" sz="1400">
              <a:latin typeface="Arial"/>
              <a:ea typeface="Arial"/>
              <a:cs typeface="Arial"/>
              <a:sym typeface="Arial"/>
            </a:endParaRPr>
          </a:p>
        </p:txBody>
      </p:sp>
      <p:sp>
        <p:nvSpPr>
          <p:cNvPr id="246" name="Shape 246"/>
          <p:cNvSpPr>
            <a:spLocks noGrp="1" noRot="1" noChangeAspect="1"/>
          </p:cNvSpPr>
          <p:nvPr>
            <p:ph type="sldImg" idx="2"/>
          </p:nvPr>
        </p:nvSpPr>
        <p:spPr>
          <a:xfrm>
            <a:off x="1227138" y="711200"/>
            <a:ext cx="4738687" cy="3554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123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19217" y="4501662"/>
            <a:ext cx="5753740" cy="4264731"/>
          </a:xfrm>
          <a:prstGeom prst="rect">
            <a:avLst/>
          </a:prstGeom>
        </p:spPr>
        <p:txBody>
          <a:bodyPr lIns="93308" tIns="93308" rIns="93308" bIns="93308" anchor="t" anchorCtr="0">
            <a:noAutofit/>
          </a:bodyPr>
          <a:lstStyle/>
          <a:p>
            <a:endParaRPr lang="en-US" sz="1400">
              <a:latin typeface="Arial"/>
              <a:ea typeface="Arial"/>
              <a:cs typeface="Arial"/>
              <a:sym typeface="Arial"/>
            </a:endParaRPr>
          </a:p>
        </p:txBody>
      </p:sp>
      <p:sp>
        <p:nvSpPr>
          <p:cNvPr id="246" name="Shape 246"/>
          <p:cNvSpPr>
            <a:spLocks noGrp="1" noRot="1" noChangeAspect="1"/>
          </p:cNvSpPr>
          <p:nvPr>
            <p:ph type="sldImg" idx="2"/>
          </p:nvPr>
        </p:nvSpPr>
        <p:spPr>
          <a:xfrm>
            <a:off x="1227138" y="711200"/>
            <a:ext cx="4738687" cy="3554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12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19217" y="4501662"/>
            <a:ext cx="5753740" cy="4264731"/>
          </a:xfrm>
          <a:prstGeom prst="rect">
            <a:avLst/>
          </a:prstGeom>
        </p:spPr>
        <p:txBody>
          <a:bodyPr lIns="93308" tIns="93308" rIns="93308" bIns="93308" anchor="t" anchorCtr="0">
            <a:noAutofit/>
          </a:bodyPr>
          <a:lstStyle/>
          <a:p>
            <a:endParaRPr lang="en-US" sz="1400">
              <a:latin typeface="Arial"/>
              <a:ea typeface="Arial"/>
              <a:cs typeface="Arial"/>
              <a:sym typeface="Arial"/>
            </a:endParaRPr>
          </a:p>
        </p:txBody>
      </p:sp>
      <p:sp>
        <p:nvSpPr>
          <p:cNvPr id="246" name="Shape 246"/>
          <p:cNvSpPr>
            <a:spLocks noGrp="1" noRot="1" noChangeAspect="1"/>
          </p:cNvSpPr>
          <p:nvPr>
            <p:ph type="sldImg" idx="2"/>
          </p:nvPr>
        </p:nvSpPr>
        <p:spPr>
          <a:xfrm>
            <a:off x="1227138" y="711200"/>
            <a:ext cx="4738687" cy="3554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12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19217" y="4501662"/>
            <a:ext cx="5753740" cy="4264731"/>
          </a:xfrm>
          <a:prstGeom prst="rect">
            <a:avLst/>
          </a:prstGeom>
        </p:spPr>
        <p:txBody>
          <a:bodyPr lIns="93308" tIns="93308" rIns="93308" bIns="93308" anchor="t" anchorCtr="0">
            <a:noAutofit/>
          </a:bodyPr>
          <a:lstStyle/>
          <a:p>
            <a:endParaRPr lang="en-US" sz="1400">
              <a:latin typeface="Arial"/>
              <a:ea typeface="Arial"/>
              <a:cs typeface="Arial"/>
              <a:sym typeface="Arial"/>
            </a:endParaRPr>
          </a:p>
        </p:txBody>
      </p:sp>
      <p:sp>
        <p:nvSpPr>
          <p:cNvPr id="246" name="Shape 246"/>
          <p:cNvSpPr>
            <a:spLocks noGrp="1" noRot="1" noChangeAspect="1"/>
          </p:cNvSpPr>
          <p:nvPr>
            <p:ph type="sldImg" idx="2"/>
          </p:nvPr>
        </p:nvSpPr>
        <p:spPr>
          <a:xfrm>
            <a:off x="1227138" y="711200"/>
            <a:ext cx="4738687" cy="3554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12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19217" y="4501662"/>
            <a:ext cx="5753740" cy="4264731"/>
          </a:xfrm>
          <a:prstGeom prst="rect">
            <a:avLst/>
          </a:prstGeom>
        </p:spPr>
        <p:txBody>
          <a:bodyPr lIns="93308" tIns="93308" rIns="93308" bIns="93308" anchor="t" anchorCtr="0">
            <a:noAutofit/>
          </a:bodyPr>
          <a:lstStyle/>
          <a:p>
            <a:endParaRPr lang="en-US" sz="1400">
              <a:latin typeface="Arial"/>
              <a:ea typeface="Arial"/>
              <a:cs typeface="Arial"/>
              <a:sym typeface="Arial"/>
            </a:endParaRPr>
          </a:p>
        </p:txBody>
      </p:sp>
      <p:sp>
        <p:nvSpPr>
          <p:cNvPr id="246" name="Shape 246"/>
          <p:cNvSpPr>
            <a:spLocks noGrp="1" noRot="1" noChangeAspect="1"/>
          </p:cNvSpPr>
          <p:nvPr>
            <p:ph type="sldImg" idx="2"/>
          </p:nvPr>
        </p:nvSpPr>
        <p:spPr>
          <a:xfrm>
            <a:off x="1227138" y="711200"/>
            <a:ext cx="4738687" cy="35544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123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rkB-V2 Title Slide">
    <p:spTree>
      <p:nvGrpSpPr>
        <p:cNvPr id="1" name=""/>
        <p:cNvGrpSpPr/>
        <p:nvPr/>
      </p:nvGrpSpPr>
      <p:grpSpPr>
        <a:xfrm>
          <a:off x="0" y="0"/>
          <a:ext cx="0" cy="0"/>
          <a:chOff x="0" y="0"/>
          <a:chExt cx="0" cy="0"/>
        </a:xfrm>
      </p:grpSpPr>
      <p:pic>
        <p:nvPicPr>
          <p:cNvPr id="4" name="Picture 1" descr="TrkB-PPT-V3-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88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TrkB-PPT-V1-Green-Head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A-COLOUR-REVERS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13" y="2651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TrkA-PPT-V5-Foote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56100"/>
            <a:ext cx="91440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1"/>
          <p:cNvSpPr>
            <a:spLocks noGrp="1"/>
          </p:cNvSpPr>
          <p:nvPr>
            <p:ph type="body" sz="quarter" idx="14"/>
          </p:nvPr>
        </p:nvSpPr>
        <p:spPr>
          <a:xfrm>
            <a:off x="313136" y="5723791"/>
            <a:ext cx="8506855" cy="492443"/>
          </a:xfrm>
          <a:prstGeom prst="rect">
            <a:avLst/>
          </a:prstGeom>
        </p:spPr>
        <p:txBody>
          <a:bodyPr>
            <a:spAutoFit/>
          </a:bodyPr>
          <a:lstStyle>
            <a:lvl1pPr marL="0" marR="0" indent="0" algn="r" defTabSz="914400" rtl="0" eaLnBrk="1" fontAlgn="auto" latinLnBrk="0" hangingPunct="1">
              <a:lnSpc>
                <a:spcPct val="100000"/>
              </a:lnSpc>
              <a:spcBef>
                <a:spcPct val="0"/>
              </a:spcBef>
              <a:spcAft>
                <a:spcPts val="0"/>
              </a:spcAft>
              <a:buClrTx/>
              <a:buSzTx/>
              <a:buFontTx/>
              <a:buNone/>
              <a:tabLst/>
              <a:defRPr kumimoji="0" lang="en-US" sz="2600" b="1" i="0" u="none" strike="noStrike" kern="1200" cap="none" spc="0" normalizeH="0" baseline="0" noProof="0">
                <a:ln>
                  <a:noFill/>
                </a:ln>
                <a:solidFill>
                  <a:schemeClr val="tx1"/>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
        <p:nvSpPr>
          <p:cNvPr id="16" name="Text Placeholder 11"/>
          <p:cNvSpPr>
            <a:spLocks noGrp="1"/>
          </p:cNvSpPr>
          <p:nvPr>
            <p:ph type="body" sz="quarter" idx="15"/>
          </p:nvPr>
        </p:nvSpPr>
        <p:spPr>
          <a:xfrm>
            <a:off x="313136" y="6225025"/>
            <a:ext cx="8506855" cy="338554"/>
          </a:xfrm>
          <a:prstGeom prst="rect">
            <a:avLst/>
          </a:prstGeom>
        </p:spPr>
        <p:txBody>
          <a:bodyPr>
            <a:spAutoFit/>
          </a:bodyPr>
          <a:lstStyle>
            <a:lvl1pPr marL="0" marR="0" indent="0" algn="r" defTabSz="914400" rtl="0" eaLnBrk="1" fontAlgn="auto" latinLnBrk="0" hangingPunct="1">
              <a:lnSpc>
                <a:spcPct val="100000"/>
              </a:lnSpc>
              <a:spcBef>
                <a:spcPct val="0"/>
              </a:spcBef>
              <a:spcAft>
                <a:spcPts val="0"/>
              </a:spcAft>
              <a:buClrTx/>
              <a:buSzTx/>
              <a:buFontTx/>
              <a:buNone/>
              <a:tabLst/>
              <a:defRPr kumimoji="0" lang="en-US" sz="1600" b="0" i="0" u="none" strike="noStrike" kern="1200" cap="none" spc="0" normalizeH="0" baseline="0" noProof="0">
                <a:ln>
                  <a:noFill/>
                </a:ln>
                <a:solidFill>
                  <a:schemeClr val="bg1">
                    <a:lumMod val="50000"/>
                  </a:schemeClr>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smtClean="0"/>
              <a:t>Click to edit Master text styles</a:t>
            </a:r>
          </a:p>
        </p:txBody>
      </p:sp>
    </p:spTree>
    <p:extLst>
      <p:ext uri="{BB962C8B-B14F-4D97-AF65-F5344CB8AC3E}">
        <p14:creationId xmlns:p14="http://schemas.microsoft.com/office/powerpoint/2010/main" val="3444337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05">
    <p:spTree>
      <p:nvGrpSpPr>
        <p:cNvPr id="1" name=""/>
        <p:cNvGrpSpPr/>
        <p:nvPr/>
      </p:nvGrpSpPr>
      <p:grpSpPr>
        <a:xfrm>
          <a:off x="0" y="0"/>
          <a:ext cx="0" cy="0"/>
          <a:chOff x="0" y="0"/>
          <a:chExt cx="0" cy="0"/>
        </a:xfrm>
      </p:grpSpPr>
      <p:pic>
        <p:nvPicPr>
          <p:cNvPr id="4" name="Picture 1" descr="TrkB-PPT-V2-Footer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219700"/>
            <a:ext cx="9144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REVER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0113" y="6186488"/>
            <a:ext cx="15716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4"/>
          <p:cNvSpPr>
            <a:spLocks noGrp="1"/>
          </p:cNvSpPr>
          <p:nvPr>
            <p:ph type="body" sz="quarter" idx="16"/>
          </p:nvPr>
        </p:nvSpPr>
        <p:spPr>
          <a:xfrm>
            <a:off x="814388" y="1393152"/>
            <a:ext cx="7562850" cy="3748424"/>
          </a:xfrm>
          <a:prstGeom prst="rect">
            <a:avLst/>
          </a:prstGeom>
        </p:spPr>
        <p:txBody>
          <a:bodyPr vert="horz"/>
          <a:lstStyle>
            <a:lvl1pPr marL="0" indent="0">
              <a:spcBef>
                <a:spcPts val="1200"/>
              </a:spcBef>
              <a:spcAft>
                <a:spcPts val="600"/>
              </a:spcAft>
              <a:buNone/>
              <a:tabLst>
                <a:tab pos="230188" algn="l"/>
              </a:tabLst>
              <a:defRPr sz="22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0"/>
          <p:cNvSpPr>
            <a:spLocks noGrp="1"/>
          </p:cNvSpPr>
          <p:nvPr>
            <p:ph type="title"/>
          </p:nvPr>
        </p:nvSpPr>
        <p:spPr>
          <a:xfrm>
            <a:off x="814388" y="565655"/>
            <a:ext cx="7562850" cy="481134"/>
          </a:xfrm>
          <a:prstGeom prst="rect">
            <a:avLst/>
          </a:prstGeom>
        </p:spPr>
        <p:txBody>
          <a:bodyPr vert="horz"/>
          <a:lstStyle>
            <a:lvl1pPr algn="l">
              <a:defRPr sz="2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0420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06">
    <p:spTree>
      <p:nvGrpSpPr>
        <p:cNvPr id="1" name=""/>
        <p:cNvGrpSpPr/>
        <p:nvPr/>
      </p:nvGrpSpPr>
      <p:grpSpPr>
        <a:xfrm>
          <a:off x="0" y="0"/>
          <a:ext cx="0" cy="0"/>
          <a:chOff x="0" y="0"/>
          <a:chExt cx="0" cy="0"/>
        </a:xfrm>
      </p:grpSpPr>
      <p:pic>
        <p:nvPicPr>
          <p:cNvPr id="4" name="Picture 1" descr="TrkB-PPT-V1-Foot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9144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65113"/>
            <a:ext cx="1573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4"/>
          <p:cNvSpPr>
            <a:spLocks noGrp="1"/>
          </p:cNvSpPr>
          <p:nvPr>
            <p:ph type="body" sz="quarter" idx="16"/>
          </p:nvPr>
        </p:nvSpPr>
        <p:spPr>
          <a:xfrm>
            <a:off x="814388" y="2532303"/>
            <a:ext cx="7562850" cy="3748424"/>
          </a:xfrm>
          <a:prstGeom prst="rect">
            <a:avLst/>
          </a:prstGeom>
        </p:spPr>
        <p:txBody>
          <a:bodyPr vert="horz"/>
          <a:lstStyle>
            <a:lvl1pPr marL="0" indent="0">
              <a:spcBef>
                <a:spcPts val="1200"/>
              </a:spcBef>
              <a:spcAft>
                <a:spcPts val="600"/>
              </a:spcAft>
              <a:buNone/>
              <a:tabLst>
                <a:tab pos="230188" algn="l"/>
              </a:tabLst>
              <a:defRPr sz="22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814388" y="1704806"/>
            <a:ext cx="7562850" cy="481134"/>
          </a:xfrm>
          <a:prstGeom prst="rect">
            <a:avLst/>
          </a:prstGeom>
        </p:spPr>
        <p:txBody>
          <a:bodyPr vert="horz"/>
          <a:lstStyle>
            <a:lvl1pPr algn="l">
              <a:defRPr sz="2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92080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07">
    <p:spTree>
      <p:nvGrpSpPr>
        <p:cNvPr id="1" name=""/>
        <p:cNvGrpSpPr/>
        <p:nvPr/>
      </p:nvGrpSpPr>
      <p:grpSpPr>
        <a:xfrm>
          <a:off x="0" y="0"/>
          <a:ext cx="0" cy="0"/>
          <a:chOff x="0" y="0"/>
          <a:chExt cx="0" cy="0"/>
        </a:xfrm>
      </p:grpSpPr>
      <p:pic>
        <p:nvPicPr>
          <p:cNvPr id="4" name="Picture 1" descr="TrkB-PPT-V2-Header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65113"/>
            <a:ext cx="1573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6"/>
          </p:nvPr>
        </p:nvSpPr>
        <p:spPr>
          <a:xfrm>
            <a:off x="814388" y="1608667"/>
            <a:ext cx="7562850" cy="466436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0"/>
          <p:cNvSpPr>
            <a:spLocks noGrp="1"/>
          </p:cNvSpPr>
          <p:nvPr>
            <p:ph type="title"/>
          </p:nvPr>
        </p:nvSpPr>
        <p:spPr>
          <a:xfrm>
            <a:off x="2432242" y="340903"/>
            <a:ext cx="6387748" cy="307777"/>
          </a:xfrm>
          <a:prstGeom prst="rect">
            <a:avLst/>
          </a:prstGeom>
        </p:spPr>
        <p:txBody>
          <a:bodyPr vert="horz"/>
          <a:lstStyle>
            <a:lvl1pPr algn="r">
              <a:defRPr sz="14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57620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08">
    <p:spTree>
      <p:nvGrpSpPr>
        <p:cNvPr id="1" name=""/>
        <p:cNvGrpSpPr/>
        <p:nvPr/>
      </p:nvGrpSpPr>
      <p:grpSpPr>
        <a:xfrm>
          <a:off x="0" y="0"/>
          <a:ext cx="0" cy="0"/>
          <a:chOff x="0" y="0"/>
          <a:chExt cx="0" cy="0"/>
        </a:xfrm>
      </p:grpSpPr>
      <p:pic>
        <p:nvPicPr>
          <p:cNvPr id="4" name="Picture 1" descr="TrkB-PPT-V2-Footer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6375400"/>
            <a:ext cx="11858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romise-gree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7100" y="6376988"/>
            <a:ext cx="1690688" cy="276225"/>
          </a:xfrm>
          <a:prstGeom prst="rect">
            <a:avLst/>
          </a:prstGeom>
          <a:noFill/>
          <a:ln>
            <a:noFill/>
          </a:ln>
          <a:extLst>
            <a:ext uri="{909E8E84-426E-40DD-AFC4-6F175D3DCCD1}">
              <a14:hiddenFill xmlns:a14="http://schemas.microsoft.com/office/drawing/2010/main">
                <a:solidFill>
                  <a:srgbClr val="FFFFFF">
                    <a:alpha val="600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4"/>
          <p:cNvSpPr>
            <a:spLocks noGrp="1"/>
          </p:cNvSpPr>
          <p:nvPr>
            <p:ph type="body" sz="quarter" idx="16"/>
          </p:nvPr>
        </p:nvSpPr>
        <p:spPr>
          <a:xfrm>
            <a:off x="814388" y="1393152"/>
            <a:ext cx="7562850" cy="3748424"/>
          </a:xfrm>
          <a:prstGeom prst="rect">
            <a:avLst/>
          </a:prstGeom>
        </p:spPr>
        <p:txBody>
          <a:bodyPr vert="horz"/>
          <a:lstStyle>
            <a:lvl1pPr marL="0" indent="0">
              <a:spcBef>
                <a:spcPts val="1200"/>
              </a:spcBef>
              <a:spcAft>
                <a:spcPts val="600"/>
              </a:spcAft>
              <a:buNone/>
              <a:tabLst>
                <a:tab pos="230188" algn="l"/>
              </a:tabLst>
              <a:defRPr sz="22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0"/>
          <p:cNvSpPr>
            <a:spLocks noGrp="1"/>
          </p:cNvSpPr>
          <p:nvPr>
            <p:ph type="title"/>
          </p:nvPr>
        </p:nvSpPr>
        <p:spPr>
          <a:xfrm>
            <a:off x="814388" y="565655"/>
            <a:ext cx="7562850" cy="481134"/>
          </a:xfrm>
          <a:prstGeom prst="rect">
            <a:avLst/>
          </a:prstGeom>
        </p:spPr>
        <p:txBody>
          <a:bodyPr vert="horz"/>
          <a:lstStyle>
            <a:lvl1pPr algn="l">
              <a:defRPr sz="2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424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09">
    <p:spTree>
      <p:nvGrpSpPr>
        <p:cNvPr id="1" name=""/>
        <p:cNvGrpSpPr/>
        <p:nvPr/>
      </p:nvGrpSpPr>
      <p:grpSpPr>
        <a:xfrm>
          <a:off x="0" y="0"/>
          <a:ext cx="0" cy="0"/>
          <a:chOff x="0" y="0"/>
          <a:chExt cx="0" cy="0"/>
        </a:xfrm>
      </p:grpSpPr>
      <p:pic>
        <p:nvPicPr>
          <p:cNvPr id="4" name="Picture 1" descr="TrkB-PPT-V1-Foot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65700"/>
            <a:ext cx="9144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0113" y="6200775"/>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6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32883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10">
    <p:spTree>
      <p:nvGrpSpPr>
        <p:cNvPr id="1" name=""/>
        <p:cNvGrpSpPr/>
        <p:nvPr/>
      </p:nvGrpSpPr>
      <p:grpSpPr>
        <a:xfrm>
          <a:off x="0" y="0"/>
          <a:ext cx="0" cy="0"/>
          <a:chOff x="0" y="0"/>
          <a:chExt cx="0" cy="0"/>
        </a:xfrm>
      </p:grpSpPr>
      <p:pic>
        <p:nvPicPr>
          <p:cNvPr id="4" name="Picture 1" descr="TrkB-PPT-V1-Foot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65700"/>
            <a:ext cx="9144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romise-gre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0625" y="6153150"/>
            <a:ext cx="2551113" cy="417513"/>
          </a:xfrm>
          <a:prstGeom prst="rect">
            <a:avLst/>
          </a:prstGeom>
          <a:noFill/>
          <a:ln>
            <a:noFill/>
          </a:ln>
          <a:extLst>
            <a:ext uri="{909E8E84-426E-40DD-AFC4-6F175D3DCCD1}">
              <a14:hiddenFill xmlns:a14="http://schemas.microsoft.com/office/drawing/2010/main">
                <a:solidFill>
                  <a:srgbClr val="FFFFFF">
                    <a:alpha val="600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3" y="265113"/>
            <a:ext cx="1573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4"/>
          <p:cNvSpPr>
            <a:spLocks noGrp="1"/>
          </p:cNvSpPr>
          <p:nvPr>
            <p:ph type="body" sz="quarter" idx="16"/>
          </p:nvPr>
        </p:nvSpPr>
        <p:spPr>
          <a:xfrm>
            <a:off x="814388" y="1608667"/>
            <a:ext cx="7562850" cy="466436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0"/>
          <p:cNvSpPr>
            <a:spLocks noGrp="1"/>
          </p:cNvSpPr>
          <p:nvPr>
            <p:ph type="title"/>
          </p:nvPr>
        </p:nvSpPr>
        <p:spPr>
          <a:xfrm>
            <a:off x="2432242" y="340903"/>
            <a:ext cx="6387748" cy="307777"/>
          </a:xfrm>
          <a:prstGeom prst="rect">
            <a:avLst/>
          </a:prstGeom>
        </p:spPr>
        <p:txBody>
          <a:bodyPr vert="horz"/>
          <a:lstStyle>
            <a:lvl1pPr algn="r">
              <a:defRPr sz="14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8983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11">
    <p:spTree>
      <p:nvGrpSpPr>
        <p:cNvPr id="1" name=""/>
        <p:cNvGrpSpPr/>
        <p:nvPr/>
      </p:nvGrpSpPr>
      <p:grpSpPr>
        <a:xfrm>
          <a:off x="0" y="0"/>
          <a:ext cx="0" cy="0"/>
          <a:chOff x="0" y="0"/>
          <a:chExt cx="0" cy="0"/>
        </a:xfrm>
      </p:grpSpPr>
      <p:pic>
        <p:nvPicPr>
          <p:cNvPr id="4" name="Picture 1" descr="TrkB-PPT-V2-Footer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219700"/>
            <a:ext cx="9144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romise-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0625" y="6153150"/>
            <a:ext cx="25511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3" y="265113"/>
            <a:ext cx="1573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6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08680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12">
    <p:spTree>
      <p:nvGrpSpPr>
        <p:cNvPr id="1" name=""/>
        <p:cNvGrpSpPr/>
        <p:nvPr/>
      </p:nvGrpSpPr>
      <p:grpSpPr>
        <a:xfrm>
          <a:off x="0" y="0"/>
          <a:ext cx="0" cy="0"/>
          <a:chOff x="0" y="0"/>
          <a:chExt cx="0" cy="0"/>
        </a:xfrm>
      </p:grpSpPr>
      <p:pic>
        <p:nvPicPr>
          <p:cNvPr id="4" name="Picture 1" descr="promise-gre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5038" y="6411913"/>
            <a:ext cx="168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6408738"/>
            <a:ext cx="11858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6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45748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13">
    <p:spTree>
      <p:nvGrpSpPr>
        <p:cNvPr id="1" name=""/>
        <p:cNvGrpSpPr/>
        <p:nvPr/>
      </p:nvGrpSpPr>
      <p:grpSpPr>
        <a:xfrm>
          <a:off x="0" y="0"/>
          <a:ext cx="0" cy="0"/>
          <a:chOff x="0" y="0"/>
          <a:chExt cx="0" cy="0"/>
        </a:xfrm>
      </p:grpSpPr>
      <p:pic>
        <p:nvPicPr>
          <p:cNvPr id="4" name="Picture 1" descr="UA-COLOU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408738"/>
            <a:ext cx="11858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6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71077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and Content">
    <p:bg>
      <p:bgPr>
        <a:solidFill>
          <a:srgbClr val="D9D9D9"/>
        </a:solidFill>
        <a:effectLst/>
      </p:bgPr>
    </p:bg>
    <p:spTree>
      <p:nvGrpSpPr>
        <p:cNvPr id="1" name=""/>
        <p:cNvGrpSpPr/>
        <p:nvPr/>
      </p:nvGrpSpPr>
      <p:grpSpPr>
        <a:xfrm>
          <a:off x="0" y="0"/>
          <a:ext cx="0" cy="0"/>
          <a:chOff x="0" y="0"/>
          <a:chExt cx="0" cy="0"/>
        </a:xfrm>
      </p:grpSpPr>
      <p:sp>
        <p:nvSpPr>
          <p:cNvPr id="4" name="Rectangle 3"/>
          <p:cNvSpPr/>
          <p:nvPr/>
        </p:nvSpPr>
        <p:spPr>
          <a:xfrm>
            <a:off x="0" y="6235700"/>
            <a:ext cx="9144000" cy="622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2" descr="promise-gre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5038" y="6408738"/>
            <a:ext cx="168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6407150"/>
            <a:ext cx="11858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6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6901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01A">
    <p:spTree>
      <p:nvGrpSpPr>
        <p:cNvPr id="1" name=""/>
        <p:cNvGrpSpPr/>
        <p:nvPr/>
      </p:nvGrpSpPr>
      <p:grpSpPr>
        <a:xfrm>
          <a:off x="0" y="0"/>
          <a:ext cx="0" cy="0"/>
          <a:chOff x="0" y="0"/>
          <a:chExt cx="0" cy="0"/>
        </a:xfrm>
      </p:grpSpPr>
      <p:pic>
        <p:nvPicPr>
          <p:cNvPr id="4" name="Picture 2" descr="TrkB-PPT-V1-Green-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UA-COLOUR-REVER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62087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TrkB-PPT-V1-Footer1.png"/>
          <p:cNvPicPr>
            <a:picLocks noChangeAspect="1"/>
          </p:cNvPicPr>
          <p:nvPr/>
        </p:nvPicPr>
        <p:blipFill>
          <a:blip r:embed="rId4">
            <a:extLst>
              <a:ext uri="{28A0092B-C50C-407E-A947-70E740481C1C}">
                <a14:useLocalDpi xmlns:a14="http://schemas.microsoft.com/office/drawing/2010/main" val="0"/>
              </a:ext>
            </a:extLst>
          </a:blip>
          <a:srcRect b="15456"/>
          <a:stretch>
            <a:fillRect/>
          </a:stretch>
        </p:blipFill>
        <p:spPr bwMode="auto">
          <a:xfrm rot="10800000">
            <a:off x="0" y="0"/>
            <a:ext cx="91440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6"/>
          </p:nvPr>
        </p:nvSpPr>
        <p:spPr>
          <a:xfrm>
            <a:off x="814388" y="1608667"/>
            <a:ext cx="7562850" cy="433493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0"/>
          <p:cNvSpPr>
            <a:spLocks noGrp="1"/>
          </p:cNvSpPr>
          <p:nvPr>
            <p:ph type="title"/>
          </p:nvPr>
        </p:nvSpPr>
        <p:spPr>
          <a:xfrm>
            <a:off x="2432242" y="6215230"/>
            <a:ext cx="6387748" cy="307777"/>
          </a:xfrm>
          <a:prstGeom prst="rect">
            <a:avLst/>
          </a:prstGeom>
        </p:spPr>
        <p:txBody>
          <a:bodyPr vert="horz"/>
          <a:lstStyle>
            <a:lvl1pPr algn="r">
              <a:defRPr sz="1800"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165686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14">
    <p:spTree>
      <p:nvGrpSpPr>
        <p:cNvPr id="1" name=""/>
        <p:cNvGrpSpPr/>
        <p:nvPr/>
      </p:nvGrpSpPr>
      <p:grpSpPr>
        <a:xfrm>
          <a:off x="0" y="0"/>
          <a:ext cx="0" cy="0"/>
          <a:chOff x="0" y="0"/>
          <a:chExt cx="0" cy="0"/>
        </a:xfrm>
      </p:grpSpPr>
      <p:sp>
        <p:nvSpPr>
          <p:cNvPr id="7"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6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263862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15">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9144000" cy="6858000"/>
            <a:chOff x="0" y="0"/>
            <a:chExt cx="9144000" cy="6858000"/>
          </a:xfrm>
        </p:grpSpPr>
        <p:pic>
          <p:nvPicPr>
            <p:cNvPr id="5" name="Picture 2" descr="TrkB-PPT-V1-Green-Background-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0" y="914400"/>
              <a:ext cx="9144000" cy="1588"/>
            </a:xfrm>
            <a:prstGeom prst="line">
              <a:avLst/>
            </a:prstGeom>
            <a:ln w="508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7" name="Picture 3" descr="UA-COLOUR-REVER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651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4"/>
          <p:cNvSpPr>
            <a:spLocks noGrp="1"/>
          </p:cNvSpPr>
          <p:nvPr>
            <p:ph type="body" sz="quarter" idx="16"/>
          </p:nvPr>
        </p:nvSpPr>
        <p:spPr>
          <a:xfrm>
            <a:off x="814388" y="1608667"/>
            <a:ext cx="7562850" cy="4664363"/>
          </a:xfrm>
          <a:prstGeom prst="rect">
            <a:avLst/>
          </a:prstGeom>
        </p:spPr>
        <p:txBody>
          <a:bodyPr vert="horz"/>
          <a:lstStyle>
            <a:lvl1pPr marL="0" indent="0">
              <a:spcBef>
                <a:spcPts val="1200"/>
              </a:spcBef>
              <a:spcAft>
                <a:spcPts val="600"/>
              </a:spcAft>
              <a:buNone/>
              <a:tabLst>
                <a:tab pos="230188" algn="l"/>
              </a:tabLst>
              <a:defRPr sz="2400" b="1">
                <a:solidFill>
                  <a:schemeClr val="bg1"/>
                </a:solidFill>
              </a:defRPr>
            </a:lvl1pPr>
            <a:lvl2pPr marL="3175" indent="0">
              <a:spcBef>
                <a:spcPts val="0"/>
              </a:spcBef>
              <a:spcAft>
                <a:spcPts val="1200"/>
              </a:spcAft>
              <a:buNone/>
              <a:defRPr sz="1800" b="1">
                <a:solidFill>
                  <a:schemeClr val="bg1"/>
                </a:solidFill>
              </a:defRPr>
            </a:lvl2pPr>
            <a:lvl3pPr marL="228600" indent="-228600">
              <a:defRPr sz="1800">
                <a:solidFill>
                  <a:schemeClr val="bg1"/>
                </a:solidFill>
              </a:defRPr>
            </a:lvl3pPr>
            <a:lvl4pPr marL="514350" indent="-230188">
              <a:buFont typeface="Lucida Grande"/>
              <a:buChar char="-"/>
              <a:tabLst/>
              <a:defRPr sz="1800">
                <a:solidFill>
                  <a:schemeClr val="bg1"/>
                </a:solidFill>
              </a:defRPr>
            </a:lvl4pPr>
            <a:lvl5pPr marL="747713" indent="-228600">
              <a:buFont typeface="Lucida Grande"/>
              <a:buChar char="·"/>
              <a:defRPr sz="18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2432242" y="340903"/>
            <a:ext cx="6387748" cy="307777"/>
          </a:xfrm>
          <a:prstGeom prst="rect">
            <a:avLst/>
          </a:prstGeom>
        </p:spPr>
        <p:txBody>
          <a:bodyPr vert="horz"/>
          <a:lstStyle>
            <a:lvl1pPr algn="r">
              <a:defRPr sz="1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700587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16">
    <p:spTree>
      <p:nvGrpSpPr>
        <p:cNvPr id="1" name=""/>
        <p:cNvGrpSpPr/>
        <p:nvPr/>
      </p:nvGrpSpPr>
      <p:grpSpPr>
        <a:xfrm>
          <a:off x="0" y="0"/>
          <a:ext cx="0" cy="0"/>
          <a:chOff x="0" y="0"/>
          <a:chExt cx="0" cy="0"/>
        </a:xfrm>
      </p:grpSpPr>
      <p:pic>
        <p:nvPicPr>
          <p:cNvPr id="4" name="Picture 1" descr="TrkB-PPT-V1-Green-Background-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REVER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6396038"/>
            <a:ext cx="11922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4"/>
          <p:cNvSpPr>
            <a:spLocks noGrp="1"/>
          </p:cNvSpPr>
          <p:nvPr>
            <p:ph type="body" sz="quarter" idx="16"/>
          </p:nvPr>
        </p:nvSpPr>
        <p:spPr>
          <a:xfrm>
            <a:off x="814388" y="1608668"/>
            <a:ext cx="7562850" cy="4133272"/>
          </a:xfrm>
          <a:prstGeom prst="rect">
            <a:avLst/>
          </a:prstGeom>
        </p:spPr>
        <p:txBody>
          <a:bodyPr vert="horz"/>
          <a:lstStyle>
            <a:lvl1pPr marL="0" indent="0">
              <a:spcBef>
                <a:spcPts val="1200"/>
              </a:spcBef>
              <a:spcAft>
                <a:spcPts val="600"/>
              </a:spcAft>
              <a:buNone/>
              <a:tabLst>
                <a:tab pos="230188" algn="l"/>
              </a:tabLst>
              <a:defRPr sz="2400" b="1">
                <a:solidFill>
                  <a:schemeClr val="bg1"/>
                </a:solidFill>
              </a:defRPr>
            </a:lvl1pPr>
            <a:lvl2pPr marL="3175" indent="0">
              <a:spcBef>
                <a:spcPts val="0"/>
              </a:spcBef>
              <a:spcAft>
                <a:spcPts val="1200"/>
              </a:spcAft>
              <a:buNone/>
              <a:defRPr sz="1800" b="1">
                <a:solidFill>
                  <a:schemeClr val="bg1"/>
                </a:solidFill>
              </a:defRPr>
            </a:lvl2pPr>
            <a:lvl3pPr marL="228600" indent="-228600">
              <a:defRPr sz="1800">
                <a:solidFill>
                  <a:schemeClr val="bg1"/>
                </a:solidFill>
              </a:defRPr>
            </a:lvl3pPr>
            <a:lvl4pPr marL="514350" indent="-230188">
              <a:buFont typeface="Lucida Grande"/>
              <a:buChar char="-"/>
              <a:tabLst/>
              <a:defRPr sz="1800">
                <a:solidFill>
                  <a:schemeClr val="bg1"/>
                </a:solidFill>
              </a:defRPr>
            </a:lvl4pPr>
            <a:lvl5pPr marL="747713" indent="-228600">
              <a:buFont typeface="Lucida Grande"/>
              <a:buChar char="·"/>
              <a:defRPr sz="18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0"/>
          <p:cNvSpPr>
            <a:spLocks noGrp="1"/>
          </p:cNvSpPr>
          <p:nvPr>
            <p:ph type="title"/>
          </p:nvPr>
        </p:nvSpPr>
        <p:spPr>
          <a:xfrm>
            <a:off x="2432242" y="340903"/>
            <a:ext cx="6387748" cy="272733"/>
          </a:xfrm>
          <a:prstGeom prst="rect">
            <a:avLst/>
          </a:prstGeom>
        </p:spPr>
        <p:txBody>
          <a:bodyPr vert="horz"/>
          <a:lstStyle>
            <a:lvl1pPr algn="r">
              <a:defRPr sz="1400">
                <a:solidFill>
                  <a:schemeClr val="bg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381197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01">
    <p:spTree>
      <p:nvGrpSpPr>
        <p:cNvPr id="1" name=""/>
        <p:cNvGrpSpPr/>
        <p:nvPr/>
      </p:nvGrpSpPr>
      <p:grpSpPr>
        <a:xfrm>
          <a:off x="0" y="0"/>
          <a:ext cx="0" cy="0"/>
          <a:chOff x="0" y="0"/>
          <a:chExt cx="0" cy="0"/>
        </a:xfrm>
      </p:grpSpPr>
      <p:pic>
        <p:nvPicPr>
          <p:cNvPr id="2" name="Picture 1" descr="TrkB-PPT-V1-Green-Background-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UA-COLOUR-REVERS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3225" y="2606675"/>
            <a:ext cx="579596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6903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02">
    <p:spTree>
      <p:nvGrpSpPr>
        <p:cNvPr id="1" name=""/>
        <p:cNvGrpSpPr/>
        <p:nvPr/>
      </p:nvGrpSpPr>
      <p:grpSpPr>
        <a:xfrm>
          <a:off x="0" y="0"/>
          <a:ext cx="0" cy="0"/>
          <a:chOff x="0" y="0"/>
          <a:chExt cx="0" cy="0"/>
        </a:xfrm>
      </p:grpSpPr>
      <p:pic>
        <p:nvPicPr>
          <p:cNvPr id="3" name="Picture 2" descr="TrkB-PPT-V1-Green-Background-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UA-COLOUR-REVER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1100" y="1090613"/>
            <a:ext cx="426878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3509817"/>
            <a:ext cx="8229600" cy="1394548"/>
          </a:xfrm>
          <a:prstGeom prst="rect">
            <a:avLst/>
          </a:prstGeom>
        </p:spPr>
        <p:txBody>
          <a:bodyPr vert="horz"/>
          <a:lstStyle>
            <a:lvl1pPr>
              <a:defRPr sz="3200"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903376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03">
    <p:spTree>
      <p:nvGrpSpPr>
        <p:cNvPr id="1" name=""/>
        <p:cNvGrpSpPr/>
        <p:nvPr/>
      </p:nvGrpSpPr>
      <p:grpSpPr>
        <a:xfrm>
          <a:off x="0" y="0"/>
          <a:ext cx="0" cy="0"/>
          <a:chOff x="0" y="0"/>
          <a:chExt cx="0" cy="0"/>
        </a:xfrm>
      </p:grpSpPr>
      <p:pic>
        <p:nvPicPr>
          <p:cNvPr id="2" name="Picture 1" descr="GOLD-BACKGROUND-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UA-COLOU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00375"/>
            <a:ext cx="365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6422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04">
    <p:spTree>
      <p:nvGrpSpPr>
        <p:cNvPr id="1" name=""/>
        <p:cNvGrpSpPr/>
        <p:nvPr/>
      </p:nvGrpSpPr>
      <p:grpSpPr>
        <a:xfrm>
          <a:off x="0" y="0"/>
          <a:ext cx="0" cy="0"/>
          <a:chOff x="0" y="0"/>
          <a:chExt cx="0" cy="0"/>
        </a:xfrm>
      </p:grpSpPr>
      <p:pic>
        <p:nvPicPr>
          <p:cNvPr id="2" name="Picture 1" descr="TrkB-PPT-V1-Green-Background-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omise-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3114675"/>
            <a:ext cx="3848100" cy="628650"/>
          </a:xfrm>
          <a:prstGeom prst="rect">
            <a:avLst/>
          </a:prstGeom>
          <a:noFill/>
          <a:ln>
            <a:noFill/>
          </a:ln>
          <a:extLst>
            <a:ext uri="{909E8E84-426E-40DD-AFC4-6F175D3DCCD1}">
              <a14:hiddenFill xmlns:a14="http://schemas.microsoft.com/office/drawing/2010/main">
                <a:solidFill>
                  <a:srgbClr val="FFFFFF">
                    <a:alpha val="600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7316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05">
    <p:spTree>
      <p:nvGrpSpPr>
        <p:cNvPr id="1" name=""/>
        <p:cNvGrpSpPr/>
        <p:nvPr/>
      </p:nvGrpSpPr>
      <p:grpSpPr>
        <a:xfrm>
          <a:off x="0" y="0"/>
          <a:ext cx="0" cy="0"/>
          <a:chOff x="0" y="0"/>
          <a:chExt cx="0" cy="0"/>
        </a:xfrm>
      </p:grpSpPr>
      <p:pic>
        <p:nvPicPr>
          <p:cNvPr id="2" name="Picture 1" descr="GOLD-BACKGROUND-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omise-gre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3114675"/>
            <a:ext cx="3848100" cy="628650"/>
          </a:xfrm>
          <a:prstGeom prst="rect">
            <a:avLst/>
          </a:prstGeom>
          <a:noFill/>
          <a:ln>
            <a:noFill/>
          </a:ln>
          <a:extLst>
            <a:ext uri="{909E8E84-426E-40DD-AFC4-6F175D3DCCD1}">
              <a14:hiddenFill xmlns:a14="http://schemas.microsoft.com/office/drawing/2010/main">
                <a:solidFill>
                  <a:srgbClr val="FFFFFF">
                    <a:alpha val="600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43641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0D9D905-52E0-4B1F-B3AD-ADC2B355CC21}" type="datetimeFigureOut">
              <a:rPr lang="en-US" smtClean="0"/>
              <a:t>6/13/2017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A3EAB1-ADD5-4A23-B81E-630645905958}" type="slidenum">
              <a:rPr lang="en-US" smtClean="0"/>
              <a:t>‹#›</a:t>
            </a:fld>
            <a:endParaRPr lang="en-US"/>
          </a:p>
        </p:txBody>
      </p:sp>
    </p:spTree>
    <p:extLst>
      <p:ext uri="{BB962C8B-B14F-4D97-AF65-F5344CB8AC3E}">
        <p14:creationId xmlns:p14="http://schemas.microsoft.com/office/powerpoint/2010/main" val="1288306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0D9D905-52E0-4B1F-B3AD-ADC2B355CC21}" type="datetimeFigureOut">
              <a:rPr lang="en-US" smtClean="0"/>
              <a:t>6/13/2017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A3EAB1-ADD5-4A23-B81E-630645905958}" type="slidenum">
              <a:rPr lang="en-US" smtClean="0"/>
              <a:t>‹#›</a:t>
            </a:fld>
            <a:endParaRPr lang="en-US"/>
          </a:p>
        </p:txBody>
      </p:sp>
    </p:spTree>
    <p:extLst>
      <p:ext uri="{BB962C8B-B14F-4D97-AF65-F5344CB8AC3E}">
        <p14:creationId xmlns:p14="http://schemas.microsoft.com/office/powerpoint/2010/main" val="519387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01B">
    <p:spTree>
      <p:nvGrpSpPr>
        <p:cNvPr id="1" name=""/>
        <p:cNvGrpSpPr/>
        <p:nvPr/>
      </p:nvGrpSpPr>
      <p:grpSpPr>
        <a:xfrm>
          <a:off x="0" y="0"/>
          <a:ext cx="0" cy="0"/>
          <a:chOff x="0" y="0"/>
          <a:chExt cx="0" cy="0"/>
        </a:xfrm>
      </p:grpSpPr>
      <p:pic>
        <p:nvPicPr>
          <p:cNvPr id="4" name="Picture 1" descr="TrkB-PPT-V1-Footer1.png"/>
          <p:cNvPicPr>
            <a:picLocks noChangeAspect="1"/>
          </p:cNvPicPr>
          <p:nvPr/>
        </p:nvPicPr>
        <p:blipFill>
          <a:blip r:embed="rId2">
            <a:extLst>
              <a:ext uri="{28A0092B-C50C-407E-A947-70E740481C1C}">
                <a14:useLocalDpi xmlns:a14="http://schemas.microsoft.com/office/drawing/2010/main" val="0"/>
              </a:ext>
            </a:extLst>
          </a:blip>
          <a:srcRect b="15456"/>
          <a:stretch>
            <a:fillRect/>
          </a:stretch>
        </p:blipFill>
        <p:spPr bwMode="auto">
          <a:xfrm rot="10800000">
            <a:off x="0" y="0"/>
            <a:ext cx="91440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rkB-PPT-V1-Green-Head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UA-COLOUR-REVERS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3" y="62087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6"/>
          </p:nvPr>
        </p:nvSpPr>
        <p:spPr>
          <a:xfrm>
            <a:off x="814388" y="2055091"/>
            <a:ext cx="7562850" cy="3748424"/>
          </a:xfrm>
          <a:prstGeom prst="rect">
            <a:avLst/>
          </a:prstGeom>
        </p:spPr>
        <p:txBody>
          <a:bodyPr vert="horz"/>
          <a:lstStyle>
            <a:lvl1pPr marL="0" indent="0">
              <a:spcBef>
                <a:spcPts val="1200"/>
              </a:spcBef>
              <a:spcAft>
                <a:spcPts val="600"/>
              </a:spcAft>
              <a:buNone/>
              <a:tabLst>
                <a:tab pos="230188" algn="l"/>
              </a:tabLst>
              <a:defRPr sz="22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814388" y="1381534"/>
            <a:ext cx="7562850" cy="481134"/>
          </a:xfrm>
          <a:prstGeom prst="rect">
            <a:avLst/>
          </a:prstGeom>
        </p:spPr>
        <p:txBody>
          <a:bodyPr vert="horz"/>
          <a:lstStyle>
            <a:lvl1pPr algn="l">
              <a:defRPr sz="2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80627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02">
    <p:spTree>
      <p:nvGrpSpPr>
        <p:cNvPr id="1" name=""/>
        <p:cNvGrpSpPr/>
        <p:nvPr/>
      </p:nvGrpSpPr>
      <p:grpSpPr>
        <a:xfrm>
          <a:off x="0" y="0"/>
          <a:ext cx="0" cy="0"/>
          <a:chOff x="0" y="0"/>
          <a:chExt cx="0" cy="0"/>
        </a:xfrm>
      </p:grpSpPr>
      <p:pic>
        <p:nvPicPr>
          <p:cNvPr id="4" name="Picture 2" descr="TrkB-PPT-V1-Green-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UA-COLOUR-REVER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651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6"/>
          </p:nvPr>
        </p:nvSpPr>
        <p:spPr>
          <a:xfrm>
            <a:off x="814388" y="1608667"/>
            <a:ext cx="7562850" cy="466436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2432242" y="340903"/>
            <a:ext cx="6387748" cy="307777"/>
          </a:xfrm>
          <a:prstGeom prst="rect">
            <a:avLst/>
          </a:prstGeom>
        </p:spPr>
        <p:txBody>
          <a:bodyPr vert="horz"/>
          <a:lstStyle>
            <a:lvl1pPr algn="r">
              <a:defRPr sz="1800"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85627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02">
    <p:spTree>
      <p:nvGrpSpPr>
        <p:cNvPr id="1" name=""/>
        <p:cNvGrpSpPr/>
        <p:nvPr/>
      </p:nvGrpSpPr>
      <p:grpSpPr>
        <a:xfrm>
          <a:off x="0" y="0"/>
          <a:ext cx="0" cy="0"/>
          <a:chOff x="0" y="0"/>
          <a:chExt cx="0" cy="0"/>
        </a:xfrm>
      </p:grpSpPr>
      <p:pic>
        <p:nvPicPr>
          <p:cNvPr id="4" name="Picture 2" descr="TrkB-PPT-V1-Green-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UA-COLOUR-REVER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651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2432242" y="340903"/>
            <a:ext cx="6387748" cy="307777"/>
          </a:xfrm>
          <a:prstGeom prst="rect">
            <a:avLst/>
          </a:prstGeom>
        </p:spPr>
        <p:txBody>
          <a:bodyPr vert="horz"/>
          <a:lstStyle>
            <a:lvl1pPr algn="r">
              <a:defRPr sz="18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0" y="946727"/>
            <a:ext cx="9144000" cy="5911273"/>
          </a:xfrm>
          <a:prstGeom prst="rect">
            <a:avLst/>
          </a:prstGeom>
        </p:spPr>
        <p:txBody>
          <a:bodyPr vert="horz"/>
          <a:lstStyle/>
          <a:p>
            <a:pPr lvl="0"/>
            <a:r>
              <a:rPr lang="en-US" noProof="0" smtClean="0"/>
              <a:t>Click icon to add picture</a:t>
            </a:r>
            <a:endParaRPr lang="en-US" noProof="0"/>
          </a:p>
        </p:txBody>
      </p:sp>
    </p:spTree>
    <p:extLst>
      <p:ext uri="{BB962C8B-B14F-4D97-AF65-F5344CB8AC3E}">
        <p14:creationId xmlns:p14="http://schemas.microsoft.com/office/powerpoint/2010/main" val="80339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03A">
    <p:spTree>
      <p:nvGrpSpPr>
        <p:cNvPr id="1" name=""/>
        <p:cNvGrpSpPr/>
        <p:nvPr/>
      </p:nvGrpSpPr>
      <p:grpSpPr>
        <a:xfrm>
          <a:off x="0" y="0"/>
          <a:ext cx="0" cy="0"/>
          <a:chOff x="0" y="0"/>
          <a:chExt cx="0" cy="0"/>
        </a:xfrm>
      </p:grpSpPr>
      <p:pic>
        <p:nvPicPr>
          <p:cNvPr id="4" name="Picture 2" descr="TrkB-PPT-V1-Green-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UA-COLOUR-REVER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62087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2432242" y="6215230"/>
            <a:ext cx="6387748" cy="307777"/>
          </a:xfrm>
          <a:prstGeom prst="rect">
            <a:avLst/>
          </a:prstGeom>
        </p:spPr>
        <p:txBody>
          <a:bodyPr vert="horz"/>
          <a:lstStyle>
            <a:lvl1pPr algn="r">
              <a:defRPr sz="1800" b="1">
                <a:solidFill>
                  <a:schemeClr val="bg1"/>
                </a:solidFill>
              </a:defRPr>
            </a:lvl1pPr>
          </a:lstStyle>
          <a:p>
            <a:r>
              <a:rPr lang="en-US" smtClean="0"/>
              <a:t>Click to edit Master title style</a:t>
            </a:r>
            <a:endParaRPr lang="en-US" dirty="0"/>
          </a:p>
        </p:txBody>
      </p:sp>
      <p:sp>
        <p:nvSpPr>
          <p:cNvPr id="9" name="Text Placeholder 14"/>
          <p:cNvSpPr>
            <a:spLocks noGrp="1"/>
          </p:cNvSpPr>
          <p:nvPr>
            <p:ph type="body" sz="quarter" idx="16"/>
          </p:nvPr>
        </p:nvSpPr>
        <p:spPr>
          <a:xfrm>
            <a:off x="814388" y="738909"/>
            <a:ext cx="7562850" cy="466436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00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03B">
    <p:spTree>
      <p:nvGrpSpPr>
        <p:cNvPr id="1" name=""/>
        <p:cNvGrpSpPr/>
        <p:nvPr/>
      </p:nvGrpSpPr>
      <p:grpSpPr>
        <a:xfrm>
          <a:off x="0" y="0"/>
          <a:ext cx="0" cy="0"/>
          <a:chOff x="0" y="0"/>
          <a:chExt cx="0" cy="0"/>
        </a:xfrm>
      </p:grpSpPr>
      <p:pic>
        <p:nvPicPr>
          <p:cNvPr id="4" name="Picture 1" descr="TrkB-PPT-V1-Green-Background-Footer.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REVER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6369050"/>
            <a:ext cx="11922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romise-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7100" y="6376988"/>
            <a:ext cx="1690688" cy="276225"/>
          </a:xfrm>
          <a:prstGeom prst="rect">
            <a:avLst/>
          </a:prstGeom>
          <a:noFill/>
          <a:ln>
            <a:noFill/>
          </a:ln>
          <a:extLst>
            <a:ext uri="{909E8E84-426E-40DD-AFC4-6F175D3DCCD1}">
              <a14:hiddenFill xmlns:a14="http://schemas.microsoft.com/office/drawing/2010/main">
                <a:solidFill>
                  <a:srgbClr val="FFFFFF">
                    <a:alpha val="600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p:cNvSpPr>
            <a:spLocks noGrp="1"/>
          </p:cNvSpPr>
          <p:nvPr>
            <p:ph type="body" sz="quarter" idx="16"/>
          </p:nvPr>
        </p:nvSpPr>
        <p:spPr>
          <a:xfrm>
            <a:off x="814388" y="1393152"/>
            <a:ext cx="7562850" cy="3748424"/>
          </a:xfrm>
          <a:prstGeom prst="rect">
            <a:avLst/>
          </a:prstGeom>
        </p:spPr>
        <p:txBody>
          <a:bodyPr vert="horz"/>
          <a:lstStyle>
            <a:lvl1pPr marL="0" indent="0">
              <a:spcBef>
                <a:spcPts val="1200"/>
              </a:spcBef>
              <a:spcAft>
                <a:spcPts val="600"/>
              </a:spcAft>
              <a:buNone/>
              <a:tabLst>
                <a:tab pos="230188" algn="l"/>
              </a:tabLst>
              <a:defRPr sz="22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0"/>
          <p:cNvSpPr>
            <a:spLocks noGrp="1"/>
          </p:cNvSpPr>
          <p:nvPr>
            <p:ph type="title"/>
          </p:nvPr>
        </p:nvSpPr>
        <p:spPr>
          <a:xfrm>
            <a:off x="814388" y="565655"/>
            <a:ext cx="7562850" cy="481134"/>
          </a:xfrm>
          <a:prstGeom prst="rect">
            <a:avLst/>
          </a:prstGeom>
        </p:spPr>
        <p:txBody>
          <a:bodyPr vert="horz"/>
          <a:lstStyle>
            <a:lvl1pPr algn="l">
              <a:defRPr sz="2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6036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03">
    <p:spTree>
      <p:nvGrpSpPr>
        <p:cNvPr id="1" name=""/>
        <p:cNvGrpSpPr/>
        <p:nvPr/>
      </p:nvGrpSpPr>
      <p:grpSpPr>
        <a:xfrm>
          <a:off x="0" y="0"/>
          <a:ext cx="0" cy="0"/>
          <a:chOff x="0" y="0"/>
          <a:chExt cx="0" cy="0"/>
        </a:xfrm>
      </p:grpSpPr>
      <p:pic>
        <p:nvPicPr>
          <p:cNvPr id="4" name="Picture 2" descr="TrkB-PPT-V1-Green-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UA-COLOUR-REVER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62087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2432242" y="6215230"/>
            <a:ext cx="6387748" cy="307777"/>
          </a:xfrm>
          <a:prstGeom prst="rect">
            <a:avLst/>
          </a:prstGeom>
        </p:spPr>
        <p:txBody>
          <a:bodyPr vert="horz"/>
          <a:lstStyle>
            <a:lvl1pPr algn="r">
              <a:defRPr sz="18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0" y="-1540"/>
            <a:ext cx="9144000" cy="5905115"/>
          </a:xfrm>
          <a:prstGeom prst="rect">
            <a:avLst/>
          </a:prstGeom>
        </p:spPr>
        <p:txBody>
          <a:bodyPr vert="horz"/>
          <a:lstStyle/>
          <a:p>
            <a:pPr lvl="0"/>
            <a:r>
              <a:rPr lang="en-US" noProof="0" smtClean="0"/>
              <a:t>Click icon to add picture</a:t>
            </a:r>
            <a:endParaRPr lang="en-US" noProof="0"/>
          </a:p>
        </p:txBody>
      </p:sp>
    </p:spTree>
    <p:extLst>
      <p:ext uri="{BB962C8B-B14F-4D97-AF65-F5344CB8AC3E}">
        <p14:creationId xmlns:p14="http://schemas.microsoft.com/office/powerpoint/2010/main" val="370511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04">
    <p:spTree>
      <p:nvGrpSpPr>
        <p:cNvPr id="1" name=""/>
        <p:cNvGrpSpPr/>
        <p:nvPr/>
      </p:nvGrpSpPr>
      <p:grpSpPr>
        <a:xfrm>
          <a:off x="0" y="0"/>
          <a:ext cx="0" cy="0"/>
          <a:chOff x="0" y="0"/>
          <a:chExt cx="0" cy="0"/>
        </a:xfrm>
      </p:grpSpPr>
      <p:pic>
        <p:nvPicPr>
          <p:cNvPr id="4" name="Picture 1" descr="TrkB-PPT-V2-Head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A-COLOUR-REVER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651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6"/>
          </p:nvPr>
        </p:nvSpPr>
        <p:spPr>
          <a:xfrm>
            <a:off x="814388" y="2532303"/>
            <a:ext cx="7562850" cy="3748424"/>
          </a:xfrm>
          <a:prstGeom prst="rect">
            <a:avLst/>
          </a:prstGeom>
        </p:spPr>
        <p:txBody>
          <a:bodyPr vert="horz"/>
          <a:lstStyle>
            <a:lvl1pPr marL="0" indent="0">
              <a:spcBef>
                <a:spcPts val="1200"/>
              </a:spcBef>
              <a:spcAft>
                <a:spcPts val="600"/>
              </a:spcAft>
              <a:buNone/>
              <a:tabLst>
                <a:tab pos="230188" algn="l"/>
              </a:tabLst>
              <a:defRPr sz="22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0"/>
          <p:cNvSpPr>
            <a:spLocks noGrp="1"/>
          </p:cNvSpPr>
          <p:nvPr>
            <p:ph type="title"/>
          </p:nvPr>
        </p:nvSpPr>
        <p:spPr>
          <a:xfrm>
            <a:off x="814388" y="1704806"/>
            <a:ext cx="7562850" cy="481134"/>
          </a:xfrm>
          <a:prstGeom prst="rect">
            <a:avLst/>
          </a:prstGeom>
        </p:spPr>
        <p:txBody>
          <a:bodyPr vert="horz"/>
          <a:lstStyle>
            <a:lvl1pPr algn="l">
              <a:defRPr sz="2400" b="1">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080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TrkB-PPT-V1-Green-Header.jp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UA-COLOUR-REVERSE.png"/>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277813" y="2651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p:cNvSpPr txBox="1">
            <a:spLocks/>
          </p:cNvSpPr>
          <p:nvPr userDrawn="1"/>
        </p:nvSpPr>
        <p:spPr>
          <a:xfrm>
            <a:off x="2432242" y="340903"/>
            <a:ext cx="6387748" cy="307777"/>
          </a:xfrm>
          <a:prstGeom prst="rect">
            <a:avLst/>
          </a:prstGeom>
        </p:spPr>
        <p:txBody>
          <a:bodyPr vert="horz"/>
          <a:lstStyle>
            <a:lvl1pPr algn="r" defTabSz="457200" rtl="0" eaLnBrk="1" fontAlgn="base" hangingPunct="1">
              <a:spcBef>
                <a:spcPct val="0"/>
              </a:spcBef>
              <a:spcAft>
                <a:spcPct val="0"/>
              </a:spcAft>
              <a:defRPr sz="1800" b="1" kern="1200">
                <a:solidFill>
                  <a:schemeClr val="bg1"/>
                </a:solidFill>
                <a:latin typeface="+mj-lt"/>
                <a:ea typeface="ＭＳ Ｐゴシック" charset="0"/>
                <a:cs typeface="Geneva"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9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9" r:id="rId28"/>
    <p:sldLayoutId id="2147483690" r:id="rId29"/>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Geneva"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Geneva"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Geneva" charset="0"/>
          <a:cs typeface="Geneva"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Geneva" charset="0"/>
          <a:cs typeface="Geneva"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Geneva"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hyperlink" Target="https://www.innovation.ca/sites/default/files/Funds/documents/Competitivie%20bid%20process%20and%20examples_updated%20April%207_2014_EN%20-%20CSV2.pdf" TargetMode="External"/><Relationship Id="rId2" Type="http://schemas.openxmlformats.org/officeDocument/2006/relationships/hyperlink" Target="https://www.innovation.ca/sites/default/files/vpupdate/cfi-vp-update-july-2016.pdf" TargetMode="Externa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innovation.ca/sites/default/files/vpupdate/cfi-vp-update-july-2016.pdf" TargetMode="Externa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novation.ca/sites/default/files/Funds/documents/Competitivie%20bid%20process%20and%20examples_updated%20April%207_2014_EN%20-%20CSV2.pdf" TargetMode="External"/><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hyperlink" Target="mailto:gonzalo.vilas@ualberta.ca" TargetMode="External"/><Relationship Id="rId13" Type="http://schemas.openxmlformats.org/officeDocument/2006/relationships/hyperlink" Target="mailto:aszkudlarek@ualberta.ca" TargetMode="External"/><Relationship Id="rId3" Type="http://schemas.openxmlformats.org/officeDocument/2006/relationships/hyperlink" Target="mailto:Kara.allanach@ualberta.ca" TargetMode="External"/><Relationship Id="rId7" Type="http://schemas.openxmlformats.org/officeDocument/2006/relationships/hyperlink" Target="mailto:ryan.mckenzie@ualberta.ca" TargetMode="External"/><Relationship Id="rId12" Type="http://schemas.openxmlformats.org/officeDocument/2006/relationships/hyperlink" Target="mailto:vincani@ualberta.ca" TargetMode="External"/><Relationship Id="rId2" Type="http://schemas.openxmlformats.org/officeDocument/2006/relationships/hyperlink" Target="mailto:Nancy.klimczak@ualberta.ca" TargetMode="External"/><Relationship Id="rId1" Type="http://schemas.openxmlformats.org/officeDocument/2006/relationships/slideLayout" Target="../slideLayouts/slideLayout5.xml"/><Relationship Id="rId6" Type="http://schemas.openxmlformats.org/officeDocument/2006/relationships/hyperlink" Target="mailto:Liz.huston@ualberta.ca" TargetMode="External"/><Relationship Id="rId11" Type="http://schemas.openxmlformats.org/officeDocument/2006/relationships/hyperlink" Target="mailto:cruywels@ualberta.ca" TargetMode="External"/><Relationship Id="rId5" Type="http://schemas.openxmlformats.org/officeDocument/2006/relationships/hyperlink" Target="mailto:mireille.estephan@ualberta.ca" TargetMode="External"/><Relationship Id="rId10" Type="http://schemas.openxmlformats.org/officeDocument/2006/relationships/hyperlink" Target="mailto:eyeung@ualberta.ca" TargetMode="External"/><Relationship Id="rId4" Type="http://schemas.openxmlformats.org/officeDocument/2006/relationships/hyperlink" Target="mailto:gcorry@ualberta.ca" TargetMode="External"/><Relationship Id="rId9" Type="http://schemas.openxmlformats.org/officeDocument/2006/relationships/hyperlink" Target="mailto:vera.harris@ualberta.c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676400"/>
            <a:ext cx="8001000" cy="3657600"/>
          </a:xfrm>
        </p:spPr>
        <p:txBody>
          <a:bodyPr/>
          <a:lstStyle/>
          <a:p>
            <a:r>
              <a:rPr lang="en-CA" b="1" dirty="0" smtClean="0"/>
              <a:t>What Makes a CFI Proposal or Award so “Special”?</a:t>
            </a:r>
            <a:br>
              <a:rPr lang="en-CA" b="1" dirty="0" smtClean="0"/>
            </a:br>
            <a:r>
              <a:rPr lang="en-CA" b="1"/>
              <a:t/>
            </a:r>
            <a:br>
              <a:rPr lang="en-CA" b="1"/>
            </a:br>
            <a:r>
              <a:rPr lang="en-CA" sz="2000" b="1" smtClean="0"/>
              <a:t>Research Administration Day, May 31, 2017</a:t>
            </a:r>
            <a:br>
              <a:rPr lang="en-CA" sz="2000" b="1" smtClean="0"/>
            </a:br>
            <a:r>
              <a:rPr lang="en-CA" sz="2000" b="1" smtClean="0"/>
              <a:t>“</a:t>
            </a:r>
            <a:r>
              <a:rPr lang="en-CA" sz="2000" b="1" i="1" smtClean="0"/>
              <a:t>Today’s Research, Our Future</a:t>
            </a:r>
            <a:r>
              <a:rPr lang="en-CA" sz="2000" b="1" smtClean="0"/>
              <a:t>”</a:t>
            </a:r>
            <a:r>
              <a:rPr lang="en-CA" sz="2000" b="1" smtClean="0"/>
              <a:t/>
            </a:r>
            <a:br>
              <a:rPr lang="en-CA" sz="2000" b="1" smtClean="0"/>
            </a:br>
            <a:r>
              <a:rPr lang="en-CA" sz="2000" b="1" smtClean="0"/>
              <a:t/>
            </a:r>
            <a:br>
              <a:rPr lang="en-CA" sz="2000" b="1" smtClean="0"/>
            </a:br>
            <a:r>
              <a:rPr lang="en-US" sz="1400" i="1" smtClean="0"/>
              <a:t>Partnership </a:t>
            </a:r>
            <a:r>
              <a:rPr lang="en-US" sz="1400" i="1"/>
              <a:t>and Institutional Projects, Research </a:t>
            </a:r>
            <a:r>
              <a:rPr lang="en-US" sz="1400" i="1"/>
              <a:t>Services </a:t>
            </a:r>
            <a:r>
              <a:rPr lang="en-US" sz="1400" i="1" smtClean="0"/>
              <a:t>Office</a:t>
            </a:r>
            <a:br>
              <a:rPr lang="en-US" sz="1400" i="1" smtClean="0"/>
            </a:br>
            <a:r>
              <a:rPr lang="en-US" sz="1400" smtClean="0"/>
              <a:t>Kara </a:t>
            </a:r>
            <a:r>
              <a:rPr lang="en-US" sz="1400"/>
              <a:t>Allanach, Manager </a:t>
            </a:r>
            <a:r>
              <a:rPr lang="en-US" sz="1400"/>
              <a:t>Institutional </a:t>
            </a:r>
            <a:r>
              <a:rPr lang="en-US" sz="1400" smtClean="0"/>
              <a:t>Projects</a:t>
            </a:r>
            <a:br>
              <a:rPr lang="en-US" sz="1400" smtClean="0"/>
            </a:br>
            <a:r>
              <a:rPr lang="en-US" sz="1400" smtClean="0"/>
              <a:t>Nancy </a:t>
            </a:r>
            <a:r>
              <a:rPr lang="en-US" sz="1400"/>
              <a:t>Klimczak, </a:t>
            </a:r>
            <a:r>
              <a:rPr lang="en-US" sz="1400"/>
              <a:t>Assistant </a:t>
            </a:r>
            <a:r>
              <a:rPr lang="en-US" sz="1400" smtClean="0"/>
              <a:t>Director</a:t>
            </a:r>
            <a:endParaRPr lang="en-US" sz="1400" i="1" dirty="0"/>
          </a:p>
        </p:txBody>
      </p:sp>
      <p:sp>
        <p:nvSpPr>
          <p:cNvPr id="8" name="TextBox 7"/>
          <p:cNvSpPr txBox="1"/>
          <p:nvPr/>
        </p:nvSpPr>
        <p:spPr>
          <a:xfrm>
            <a:off x="7391400" y="1046033"/>
            <a:ext cx="1371600" cy="369332"/>
          </a:xfrm>
          <a:prstGeom prst="rect">
            <a:avLst/>
          </a:prstGeom>
          <a:noFill/>
        </p:spPr>
        <p:txBody>
          <a:bodyPr wrap="square" rtlCol="0">
            <a:spAutoFit/>
          </a:bodyPr>
          <a:lstStyle/>
          <a:p>
            <a:r>
              <a:rPr lang="en-US" b="1" smtClean="0"/>
              <a:t>RAD 202</a:t>
            </a:r>
            <a:endParaRPr lang="en-US" b="1"/>
          </a:p>
        </p:txBody>
      </p:sp>
    </p:spTree>
    <p:extLst>
      <p:ext uri="{BB962C8B-B14F-4D97-AF65-F5344CB8AC3E}">
        <p14:creationId xmlns:p14="http://schemas.microsoft.com/office/powerpoint/2010/main" val="298327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4419600" y="914400"/>
            <a:ext cx="3957638" cy="5334000"/>
          </a:xfrm>
        </p:spPr>
        <p:txBody>
          <a:bodyPr/>
          <a:lstStyle/>
          <a:p>
            <a:pPr marL="342900" indent="-342900">
              <a:buFont typeface="Arial" panose="020B0604020202020204" pitchFamily="34" charset="0"/>
              <a:buChar char="•"/>
            </a:pPr>
            <a:r>
              <a:rPr lang="en-US" b="0" dirty="0" smtClean="0"/>
              <a:t>Eligible Partners:</a:t>
            </a:r>
          </a:p>
          <a:p>
            <a:pPr marL="571500" lvl="2" indent="-342900">
              <a:spcBef>
                <a:spcPts val="0"/>
              </a:spcBef>
            </a:pPr>
            <a:r>
              <a:rPr lang="en-US" dirty="0" smtClean="0"/>
              <a:t>Institutional funds</a:t>
            </a:r>
          </a:p>
          <a:p>
            <a:pPr marL="571500" lvl="2" indent="-342900">
              <a:spcBef>
                <a:spcPts val="0"/>
              </a:spcBef>
            </a:pPr>
            <a:r>
              <a:rPr lang="en-US" dirty="0" smtClean="0"/>
              <a:t>Most departments/agencies of the federal and provincial governments</a:t>
            </a:r>
          </a:p>
          <a:p>
            <a:pPr marL="571500" lvl="2" indent="-342900">
              <a:spcBef>
                <a:spcPts val="0"/>
              </a:spcBef>
            </a:pPr>
            <a:r>
              <a:rPr lang="en-US" dirty="0" smtClean="0"/>
              <a:t>Industry partners (unless already matched)</a:t>
            </a:r>
          </a:p>
          <a:p>
            <a:pPr marL="571500" lvl="2" indent="-342900">
              <a:spcBef>
                <a:spcPts val="0"/>
              </a:spcBef>
            </a:pPr>
            <a:r>
              <a:rPr lang="en-US" b="0" dirty="0" smtClean="0"/>
              <a:t>Non-profit organizations</a:t>
            </a:r>
          </a:p>
          <a:p>
            <a:pPr marL="571500" lvl="2" indent="-342900">
              <a:spcBef>
                <a:spcPts val="0"/>
              </a:spcBef>
            </a:pPr>
            <a:r>
              <a:rPr lang="en-US" dirty="0" smtClean="0"/>
              <a:t>Individuals</a:t>
            </a:r>
            <a:endParaRPr lang="en-US" b="0" dirty="0" smtClean="0"/>
          </a:p>
          <a:p>
            <a:pPr marL="342900" indent="-342900">
              <a:buFont typeface="Arial" panose="020B0604020202020204" pitchFamily="34" charset="0"/>
              <a:buChar char="•"/>
            </a:pPr>
            <a:r>
              <a:rPr lang="en-US" b="0" dirty="0" smtClean="0"/>
              <a:t>Non-eligible Partners:</a:t>
            </a:r>
          </a:p>
          <a:p>
            <a:pPr marL="571500" lvl="2" indent="-342900">
              <a:spcBef>
                <a:spcPts val="0"/>
              </a:spcBef>
            </a:pPr>
            <a:r>
              <a:rPr lang="en-US" dirty="0" smtClean="0"/>
              <a:t>CIHR</a:t>
            </a:r>
          </a:p>
          <a:p>
            <a:pPr marL="571500" lvl="2" indent="-342900">
              <a:spcBef>
                <a:spcPts val="0"/>
              </a:spcBef>
            </a:pPr>
            <a:r>
              <a:rPr lang="en-US" b="0" dirty="0" smtClean="0"/>
              <a:t>NSERC</a:t>
            </a:r>
          </a:p>
          <a:p>
            <a:pPr marL="571500" lvl="2" indent="-342900">
              <a:spcBef>
                <a:spcPts val="0"/>
              </a:spcBef>
            </a:pPr>
            <a:r>
              <a:rPr lang="en-US" dirty="0" smtClean="0"/>
              <a:t>SSHRC</a:t>
            </a:r>
          </a:p>
          <a:p>
            <a:pPr marL="571500" lvl="2" indent="-342900">
              <a:spcBef>
                <a:spcPts val="0"/>
              </a:spcBef>
            </a:pPr>
            <a:r>
              <a:rPr lang="en-US" b="0" dirty="0" smtClean="0"/>
              <a:t>NCE</a:t>
            </a:r>
          </a:p>
          <a:p>
            <a:pPr marL="571500" lvl="2" indent="-342900">
              <a:spcBef>
                <a:spcPts val="0"/>
              </a:spcBef>
            </a:pPr>
            <a:r>
              <a:rPr lang="en-US" dirty="0" smtClean="0"/>
              <a:t>CRC</a:t>
            </a:r>
          </a:p>
          <a:p>
            <a:pPr marL="571500" lvl="2" indent="-342900"/>
            <a:endParaRPr lang="en-US" b="0" smtClean="0"/>
          </a:p>
          <a:p>
            <a:pPr lvl="2" indent="0">
              <a:buNone/>
            </a:pPr>
            <a:r>
              <a:rPr lang="en-US" smtClean="0"/>
              <a:t>***</a:t>
            </a:r>
            <a:r>
              <a:rPr lang="en-US" dirty="0" smtClean="0"/>
              <a:t>Not an exhaustive list.</a:t>
            </a:r>
            <a:endParaRPr lang="en-US" b="0" dirty="0"/>
          </a:p>
        </p:txBody>
      </p:sp>
      <p:sp>
        <p:nvSpPr>
          <p:cNvPr id="5" name="Title 4"/>
          <p:cNvSpPr>
            <a:spLocks noGrp="1"/>
          </p:cNvSpPr>
          <p:nvPr>
            <p:ph type="title"/>
          </p:nvPr>
        </p:nvSpPr>
        <p:spPr>
          <a:xfrm>
            <a:off x="2432242" y="152400"/>
            <a:ext cx="6387748" cy="307777"/>
          </a:xfrm>
        </p:spPr>
        <p:txBody>
          <a:bodyPr/>
          <a:lstStyle/>
          <a:p>
            <a:r>
              <a:rPr lang="en-US" sz="2400" dirty="0" smtClean="0"/>
              <a:t>Partner Contributions</a:t>
            </a:r>
            <a:br>
              <a:rPr lang="en-US" sz="2400" dirty="0" smtClean="0"/>
            </a:br>
            <a:endParaRPr lang="en-US" sz="2400" dirty="0"/>
          </a:p>
        </p:txBody>
      </p:sp>
      <p:pic>
        <p:nvPicPr>
          <p:cNvPr id="1026" name="Picture 2"/>
          <p:cNvPicPr>
            <a:picLocks noGrp="1" noChangeAspect="1" noChangeArrowheads="1"/>
          </p:cNvPicPr>
          <p:nvPr>
            <p:ph type="pic" sz="quarter" idx="4294967295"/>
          </p:nvPr>
        </p:nvPicPr>
        <p:blipFill rotWithShape="1">
          <a:blip r:embed="rId2">
            <a:extLst>
              <a:ext uri="{28A0092B-C50C-407E-A947-70E740481C1C}">
                <a14:useLocalDpi xmlns:a14="http://schemas.microsoft.com/office/drawing/2010/main" val="0"/>
              </a:ext>
            </a:extLst>
          </a:blip>
          <a:srcRect l="15856" t="1471" r="14955" b="1471"/>
          <a:stretch/>
        </p:blipFill>
        <p:spPr bwMode="auto">
          <a:xfrm>
            <a:off x="113109" y="1828800"/>
            <a:ext cx="407789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144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6"/>
          </p:nvPr>
        </p:nvSpPr>
        <p:spPr>
          <a:xfrm>
            <a:off x="457200" y="1355437"/>
            <a:ext cx="4138612" cy="4969163"/>
          </a:xfrm>
        </p:spPr>
        <p:txBody>
          <a:bodyPr>
            <a:normAutofit fontScale="85000" lnSpcReduction="10000"/>
          </a:bodyPr>
          <a:lstStyle/>
          <a:p>
            <a:r>
              <a:rPr lang="en-US" sz="2000" dirty="0" smtClean="0"/>
              <a:t>Changes to the Infrastructure</a:t>
            </a:r>
          </a:p>
          <a:p>
            <a:pPr marL="346075" lvl="1"/>
            <a:endParaRPr lang="en-US" sz="1400" dirty="0" smtClean="0"/>
          </a:p>
          <a:p>
            <a:pPr marL="346075" lvl="1"/>
            <a:r>
              <a:rPr lang="en-US" sz="1700" i="1" dirty="0" smtClean="0"/>
              <a:t>“The CFI funds specific items of an infrastructure project that have been subject to a </a:t>
            </a:r>
            <a:r>
              <a:rPr lang="en-US" sz="1700" i="1" u="sng" dirty="0" smtClean="0"/>
              <a:t>merit-based review</a:t>
            </a:r>
            <a:r>
              <a:rPr lang="en-US" sz="1700" i="1" dirty="0" smtClean="0"/>
              <a:t>.  </a:t>
            </a:r>
          </a:p>
          <a:p>
            <a:pPr marL="346075" lvl="1"/>
            <a:r>
              <a:rPr lang="en-US" sz="1700" i="1" dirty="0" smtClean="0"/>
              <a:t>As such, the institution is expected to use CFI funds to purchase the infrastructure items identified in the proposal.</a:t>
            </a:r>
            <a:r>
              <a:rPr lang="en-US" sz="1400" i="1" dirty="0" smtClean="0"/>
              <a:t>”</a:t>
            </a:r>
          </a:p>
          <a:p>
            <a:pPr marL="346075" lvl="1" algn="r"/>
            <a:r>
              <a:rPr lang="en-US" sz="1050" dirty="0" smtClean="0"/>
              <a:t>--CFI Policy and Program Guide, Sec. 6.6.1</a:t>
            </a:r>
          </a:p>
          <a:p>
            <a:pPr marL="346075" lvl="1"/>
            <a:endParaRPr lang="en-US" sz="1400" dirty="0" smtClean="0"/>
          </a:p>
          <a:p>
            <a:pPr marL="346075" lvl="1"/>
            <a:r>
              <a:rPr lang="en-US" sz="1400" dirty="0" smtClean="0"/>
              <a:t>However,</a:t>
            </a:r>
            <a:endParaRPr lang="en-US" sz="1400" dirty="0"/>
          </a:p>
          <a:p>
            <a:pPr marL="346075" lvl="1"/>
            <a:r>
              <a:rPr lang="en-US" sz="1400" dirty="0" smtClean="0"/>
              <a:t>Both CFI and the institution recognize that technology continues to develop and changes are sometimes inevitable.</a:t>
            </a:r>
          </a:p>
          <a:p>
            <a:pPr marL="346075" lvl="1"/>
            <a:endParaRPr lang="en-US" sz="1400" dirty="0" smtClean="0"/>
          </a:p>
          <a:p>
            <a:pPr marL="346075" lvl="1"/>
            <a:r>
              <a:rPr lang="en-US" sz="1400" dirty="0" smtClean="0"/>
              <a:t>Therefore:</a:t>
            </a:r>
          </a:p>
          <a:p>
            <a:pPr marL="346075" lvl="1"/>
            <a:r>
              <a:rPr lang="en-US" sz="1400" dirty="0" smtClean="0"/>
              <a:t>**Institutional review is required for all changes**</a:t>
            </a:r>
          </a:p>
          <a:p>
            <a:pPr marL="571500" lvl="2" indent="-342900"/>
            <a:endParaRPr lang="en-US" sz="1400" b="1" i="1" dirty="0" smtClean="0"/>
          </a:p>
        </p:txBody>
      </p:sp>
      <p:sp>
        <p:nvSpPr>
          <p:cNvPr id="2" name="Title 1"/>
          <p:cNvSpPr>
            <a:spLocks noGrp="1"/>
          </p:cNvSpPr>
          <p:nvPr>
            <p:ph type="title"/>
          </p:nvPr>
        </p:nvSpPr>
        <p:spPr>
          <a:xfrm>
            <a:off x="1828800" y="76200"/>
            <a:ext cx="7162800" cy="496280"/>
          </a:xfrm>
        </p:spPr>
        <p:txBody>
          <a:bodyPr/>
          <a:lstStyle/>
          <a:p>
            <a:r>
              <a:rPr lang="en-US" sz="2400" dirty="0"/>
              <a:t>Canada Foundation for </a:t>
            </a:r>
            <a:r>
              <a:rPr lang="en-US" sz="2400" dirty="0" smtClean="0"/>
              <a:t>Innovation</a:t>
            </a:r>
            <a:br>
              <a:rPr lang="en-US" sz="2400" dirty="0" smtClean="0"/>
            </a:br>
            <a:r>
              <a:rPr lang="en-US" sz="2400" dirty="0" smtClean="0"/>
              <a:t>Key Guidelines</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70" y="1905000"/>
            <a:ext cx="3714750" cy="2781300"/>
          </a:xfrm>
          <a:prstGeom prst="rect">
            <a:avLst/>
          </a:prstGeom>
        </p:spPr>
      </p:pic>
    </p:spTree>
    <p:extLst>
      <p:ext uri="{BB962C8B-B14F-4D97-AF65-F5344CB8AC3E}">
        <p14:creationId xmlns:p14="http://schemas.microsoft.com/office/powerpoint/2010/main" val="41707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6"/>
          </p:nvPr>
        </p:nvSpPr>
        <p:spPr>
          <a:xfrm>
            <a:off x="457200" y="1355437"/>
            <a:ext cx="4138612" cy="4664363"/>
          </a:xfrm>
        </p:spPr>
        <p:txBody>
          <a:bodyPr>
            <a:normAutofit lnSpcReduction="10000"/>
          </a:bodyPr>
          <a:lstStyle/>
          <a:p>
            <a:pPr marL="342900" indent="-342900">
              <a:buFont typeface="Arial" panose="020B0604020202020204" pitchFamily="34" charset="0"/>
              <a:buChar char="•"/>
            </a:pPr>
            <a:r>
              <a:rPr lang="en-US" sz="2000" dirty="0" smtClean="0"/>
              <a:t>Eligible Costs:</a:t>
            </a:r>
          </a:p>
          <a:p>
            <a:pPr marL="571500" lvl="2" indent="-342900"/>
            <a:r>
              <a:rPr lang="en-US" sz="1400" b="1" i="1" dirty="0" smtClean="0"/>
              <a:t>Acquisition and installation</a:t>
            </a:r>
            <a:r>
              <a:rPr lang="en-US" sz="1400" dirty="0" smtClean="0"/>
              <a:t> of infrastructure (including databases)</a:t>
            </a:r>
          </a:p>
          <a:p>
            <a:pPr marL="571500" lvl="2" indent="-342900"/>
            <a:r>
              <a:rPr lang="en-US" sz="1400" b="1" i="1" dirty="0" smtClean="0"/>
              <a:t>Construction and renovation</a:t>
            </a:r>
            <a:r>
              <a:rPr lang="en-US" sz="1400" dirty="0" smtClean="0"/>
              <a:t> costs required to house the CFI-funded infrastructure</a:t>
            </a:r>
            <a:endParaRPr lang="en-US" sz="1400" b="1" i="1" dirty="0" smtClean="0"/>
          </a:p>
          <a:p>
            <a:pPr marL="571500" lvl="2" indent="-342900"/>
            <a:r>
              <a:rPr lang="en-US" sz="1400" b="1" i="1" dirty="0" smtClean="0"/>
              <a:t>Operations and maintenance</a:t>
            </a:r>
            <a:r>
              <a:rPr lang="en-US" sz="1400" dirty="0" smtClean="0"/>
              <a:t> of CFI-funded infrastructure (including HQP salaries)</a:t>
            </a:r>
          </a:p>
          <a:p>
            <a:pPr marL="571500" lvl="2" indent="-342900"/>
            <a:endParaRPr lang="en-US" sz="1400" dirty="0"/>
          </a:p>
          <a:p>
            <a:pPr marL="342900" indent="-342900">
              <a:buFont typeface="Arial" panose="020B0604020202020204" pitchFamily="34" charset="0"/>
              <a:buChar char="•"/>
            </a:pPr>
            <a:r>
              <a:rPr lang="en-US" sz="2000" dirty="0" smtClean="0"/>
              <a:t>Ineligible </a:t>
            </a:r>
            <a:r>
              <a:rPr lang="en-US" sz="2000" dirty="0"/>
              <a:t>Costs</a:t>
            </a:r>
            <a:r>
              <a:rPr lang="en-US" sz="2000" dirty="0" smtClean="0"/>
              <a:t>:</a:t>
            </a:r>
          </a:p>
          <a:p>
            <a:pPr marL="571500" lvl="2" indent="-342900"/>
            <a:r>
              <a:rPr lang="en-US" sz="1400" dirty="0" smtClean="0"/>
              <a:t>Any cost to </a:t>
            </a:r>
            <a:r>
              <a:rPr lang="en-US" sz="1400" b="1" i="1" dirty="0" smtClean="0"/>
              <a:t>conduct research activities</a:t>
            </a:r>
            <a:endParaRPr lang="en-US" sz="1400" i="1" u="sng" dirty="0" smtClean="0"/>
          </a:p>
          <a:p>
            <a:pPr marL="571500" lvl="2" indent="-342900"/>
            <a:r>
              <a:rPr lang="en-US" sz="1400" dirty="0" smtClean="0"/>
              <a:t>Trainee stipends or researcher salaries (students, post-doctoral fellows)</a:t>
            </a:r>
          </a:p>
          <a:p>
            <a:pPr marL="571500" lvl="2" indent="-342900"/>
            <a:r>
              <a:rPr lang="en-US" sz="1400" dirty="0" smtClean="0"/>
              <a:t>Infrastructure primarily used for teaching or clinical care</a:t>
            </a:r>
          </a:p>
          <a:p>
            <a:pPr marL="571500" lvl="2" indent="-342900"/>
            <a:endParaRPr lang="en-US" sz="1400" dirty="0"/>
          </a:p>
          <a:p>
            <a:pPr lvl="2" indent="0">
              <a:buNone/>
            </a:pPr>
            <a:r>
              <a:rPr lang="en-US" sz="1400" dirty="0" smtClean="0"/>
              <a:t>***this is a non-exhaustive list</a:t>
            </a:r>
            <a:endParaRPr lang="en-US" sz="1400" dirty="0"/>
          </a:p>
          <a:p>
            <a:pPr marL="346075" lvl="1" indent="-342900"/>
            <a:endParaRPr lang="en-US" sz="1400" dirty="0" smtClean="0"/>
          </a:p>
          <a:p>
            <a:pPr marL="571500" lvl="2" indent="-342900"/>
            <a:endParaRPr lang="en-US" sz="1400" b="1" i="1" dirty="0" smtClean="0"/>
          </a:p>
        </p:txBody>
      </p:sp>
      <p:sp>
        <p:nvSpPr>
          <p:cNvPr id="2" name="Title 1"/>
          <p:cNvSpPr>
            <a:spLocks noGrp="1"/>
          </p:cNvSpPr>
          <p:nvPr>
            <p:ph type="title"/>
          </p:nvPr>
        </p:nvSpPr>
        <p:spPr>
          <a:xfrm>
            <a:off x="1905000" y="76200"/>
            <a:ext cx="7162800" cy="496280"/>
          </a:xfrm>
        </p:spPr>
        <p:txBody>
          <a:bodyPr/>
          <a:lstStyle/>
          <a:p>
            <a:r>
              <a:rPr lang="en-US" sz="2400" dirty="0"/>
              <a:t>Canada Foundation for </a:t>
            </a:r>
            <a:r>
              <a:rPr lang="en-US" sz="2400" dirty="0" smtClean="0"/>
              <a:t>Innovation </a:t>
            </a:r>
            <a:br>
              <a:rPr lang="en-US" sz="2400" dirty="0" smtClean="0"/>
            </a:br>
            <a:r>
              <a:rPr lang="en-US" sz="2400" dirty="0" smtClean="0"/>
              <a:t>Key Guidelines</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470" y="1905000"/>
            <a:ext cx="3714750" cy="2781300"/>
          </a:xfrm>
          <a:prstGeom prst="rect">
            <a:avLst/>
          </a:prstGeom>
        </p:spPr>
      </p:pic>
    </p:spTree>
    <p:extLst>
      <p:ext uri="{BB962C8B-B14F-4D97-AF65-F5344CB8AC3E}">
        <p14:creationId xmlns:p14="http://schemas.microsoft.com/office/powerpoint/2010/main" val="1292572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19400"/>
            <a:ext cx="8229600" cy="1394548"/>
          </a:xfrm>
        </p:spPr>
        <p:txBody>
          <a:bodyPr/>
          <a:lstStyle/>
          <a:p>
            <a:r>
              <a:rPr lang="en-US" dirty="0" smtClean="0"/>
              <a:t>Comparison: </a:t>
            </a:r>
            <a:br>
              <a:rPr lang="en-US" dirty="0" smtClean="0"/>
            </a:br>
            <a:r>
              <a:rPr lang="en-US" dirty="0" smtClean="0"/>
              <a:t/>
            </a:r>
            <a:br>
              <a:rPr lang="en-US" dirty="0" smtClean="0"/>
            </a:br>
            <a:r>
              <a:rPr lang="en-US" dirty="0" smtClean="0"/>
              <a:t>Typical Operating Proposal</a:t>
            </a:r>
            <a:br>
              <a:rPr lang="en-US" dirty="0" smtClean="0"/>
            </a:br>
            <a:r>
              <a:rPr lang="en-US" dirty="0" smtClean="0"/>
              <a:t>vs.</a:t>
            </a:r>
            <a:br>
              <a:rPr lang="en-US" dirty="0" smtClean="0"/>
            </a:br>
            <a:r>
              <a:rPr lang="en-US" dirty="0"/>
              <a:t>C</a:t>
            </a:r>
            <a:r>
              <a:rPr lang="en-US" dirty="0" smtClean="0"/>
              <a:t>FI Proposal</a:t>
            </a:r>
            <a:endParaRPr lang="en-US" dirty="0"/>
          </a:p>
        </p:txBody>
      </p:sp>
    </p:spTree>
    <p:extLst>
      <p:ext uri="{BB962C8B-B14F-4D97-AF65-F5344CB8AC3E}">
        <p14:creationId xmlns:p14="http://schemas.microsoft.com/office/powerpoint/2010/main" val="3303052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149423"/>
            <a:ext cx="7467600" cy="307777"/>
          </a:xfrm>
        </p:spPr>
        <p:txBody>
          <a:bodyPr/>
          <a:lstStyle/>
          <a:p>
            <a:r>
              <a:rPr lang="en-US" sz="1600" dirty="0" smtClean="0"/>
              <a:t>For detailed information about CFI JELF proposal development: </a:t>
            </a:r>
            <a:r>
              <a:rPr lang="en-US" sz="1600" dirty="0"/>
              <a:t>http://www.rso.ualberta.ca/Applying/SponsorsPrograms/CFI/JELF.aspx</a:t>
            </a:r>
          </a:p>
        </p:txBody>
      </p:sp>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662" r="1248"/>
          <a:stretch/>
        </p:blipFill>
        <p:spPr bwMode="auto">
          <a:xfrm>
            <a:off x="1219200" y="952126"/>
            <a:ext cx="6658532" cy="582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264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5680" t="22010" r="20399"/>
          <a:stretch/>
        </p:blipFill>
        <p:spPr>
          <a:xfrm>
            <a:off x="1972615" y="1309668"/>
            <a:ext cx="5873819" cy="4788722"/>
          </a:xfrm>
          <a:prstGeom prst="rect">
            <a:avLst/>
          </a:prstGeom>
        </p:spPr>
      </p:pic>
      <p:sp>
        <p:nvSpPr>
          <p:cNvPr id="4" name="TextBox 3"/>
          <p:cNvSpPr txBox="1"/>
          <p:nvPr/>
        </p:nvSpPr>
        <p:spPr>
          <a:xfrm>
            <a:off x="7366071" y="3863933"/>
            <a:ext cx="1328284" cy="307777"/>
          </a:xfrm>
          <a:prstGeom prst="rect">
            <a:avLst/>
          </a:prstGeom>
          <a:noFill/>
          <a:ln>
            <a:noFill/>
          </a:ln>
        </p:spPr>
        <p:txBody>
          <a:bodyPr wrap="square" rtlCol="0">
            <a:spAutoFit/>
          </a:bodyPr>
          <a:lstStyle/>
          <a:p>
            <a:pPr algn="ctr"/>
            <a:r>
              <a:rPr lang="en-CA" sz="1400" b="1" dirty="0" smtClean="0">
                <a:solidFill>
                  <a:schemeClr val="accent5">
                    <a:lumMod val="75000"/>
                  </a:schemeClr>
                </a:solidFill>
              </a:rPr>
              <a:t>Budget</a:t>
            </a:r>
            <a:endParaRPr lang="en-CA" sz="1400" b="1" dirty="0">
              <a:solidFill>
                <a:schemeClr val="accent5">
                  <a:lumMod val="75000"/>
                </a:schemeClr>
              </a:solidFill>
            </a:endParaRPr>
          </a:p>
        </p:txBody>
      </p:sp>
      <p:sp>
        <p:nvSpPr>
          <p:cNvPr id="5" name="TextBox 4"/>
          <p:cNvSpPr txBox="1"/>
          <p:nvPr/>
        </p:nvSpPr>
        <p:spPr>
          <a:xfrm>
            <a:off x="3431911" y="5242237"/>
            <a:ext cx="1353614" cy="523220"/>
          </a:xfrm>
          <a:prstGeom prst="rect">
            <a:avLst/>
          </a:prstGeom>
          <a:noFill/>
          <a:ln>
            <a:noFill/>
          </a:ln>
        </p:spPr>
        <p:txBody>
          <a:bodyPr wrap="square" rtlCol="0">
            <a:spAutoFit/>
          </a:bodyPr>
          <a:lstStyle/>
          <a:p>
            <a:pPr algn="ctr"/>
            <a:r>
              <a:rPr lang="en-CA" sz="1400" b="1" dirty="0">
                <a:solidFill>
                  <a:schemeClr val="accent5">
                    <a:lumMod val="75000"/>
                  </a:schemeClr>
                </a:solidFill>
              </a:rPr>
              <a:t>Research </a:t>
            </a:r>
            <a:r>
              <a:rPr lang="en-CA" sz="1400" b="1" dirty="0" smtClean="0">
                <a:solidFill>
                  <a:schemeClr val="accent5">
                    <a:lumMod val="75000"/>
                  </a:schemeClr>
                </a:solidFill>
              </a:rPr>
              <a:t>Plan</a:t>
            </a:r>
            <a:endParaRPr lang="en-CA" sz="1400" b="1" dirty="0">
              <a:solidFill>
                <a:schemeClr val="accent5">
                  <a:lumMod val="75000"/>
                </a:schemeClr>
              </a:solidFill>
            </a:endParaRPr>
          </a:p>
        </p:txBody>
      </p:sp>
      <p:sp>
        <p:nvSpPr>
          <p:cNvPr id="7" name="TextBox 6"/>
          <p:cNvSpPr txBox="1"/>
          <p:nvPr/>
        </p:nvSpPr>
        <p:spPr>
          <a:xfrm>
            <a:off x="2819400" y="1294031"/>
            <a:ext cx="1379216" cy="523220"/>
          </a:xfrm>
          <a:prstGeom prst="rect">
            <a:avLst/>
          </a:prstGeom>
          <a:noFill/>
          <a:ln>
            <a:noFill/>
          </a:ln>
        </p:spPr>
        <p:txBody>
          <a:bodyPr wrap="square" rtlCol="0">
            <a:spAutoFit/>
          </a:bodyPr>
          <a:lstStyle/>
          <a:p>
            <a:pPr algn="ctr"/>
            <a:r>
              <a:rPr lang="en-CA" sz="1400" b="1" dirty="0">
                <a:solidFill>
                  <a:schemeClr val="accent5">
                    <a:lumMod val="75000"/>
                  </a:schemeClr>
                </a:solidFill>
              </a:rPr>
              <a:t>Institutional Alignment</a:t>
            </a:r>
          </a:p>
        </p:txBody>
      </p:sp>
      <p:sp>
        <p:nvSpPr>
          <p:cNvPr id="10" name="TextBox 9"/>
          <p:cNvSpPr txBox="1"/>
          <p:nvPr/>
        </p:nvSpPr>
        <p:spPr>
          <a:xfrm>
            <a:off x="593399" y="2819400"/>
            <a:ext cx="1379216" cy="523220"/>
          </a:xfrm>
          <a:prstGeom prst="rect">
            <a:avLst/>
          </a:prstGeom>
          <a:noFill/>
          <a:ln>
            <a:noFill/>
          </a:ln>
        </p:spPr>
        <p:txBody>
          <a:bodyPr wrap="square" rtlCol="0">
            <a:spAutoFit/>
          </a:bodyPr>
          <a:lstStyle/>
          <a:p>
            <a:pPr algn="ctr"/>
            <a:r>
              <a:rPr lang="en-CA" sz="1400" b="1" dirty="0" smtClean="0">
                <a:solidFill>
                  <a:schemeClr val="accent5">
                    <a:lumMod val="75000"/>
                  </a:schemeClr>
                </a:solidFill>
              </a:rPr>
              <a:t>Future Benefits</a:t>
            </a:r>
            <a:endParaRPr lang="en-CA" sz="1400" b="1" dirty="0">
              <a:solidFill>
                <a:schemeClr val="accent5">
                  <a:lumMod val="75000"/>
                </a:schemeClr>
              </a:solidFill>
            </a:endParaRPr>
          </a:p>
        </p:txBody>
      </p:sp>
      <p:sp>
        <p:nvSpPr>
          <p:cNvPr id="12" name="Title 8"/>
          <p:cNvSpPr>
            <a:spLocks noGrp="1"/>
          </p:cNvSpPr>
          <p:nvPr>
            <p:ph type="title"/>
          </p:nvPr>
        </p:nvSpPr>
        <p:spPr>
          <a:xfrm>
            <a:off x="2432242" y="0"/>
            <a:ext cx="6400800" cy="838199"/>
          </a:xfrm>
        </p:spPr>
        <p:txBody>
          <a:bodyPr/>
          <a:lstStyle/>
          <a:p>
            <a:r>
              <a:rPr lang="en-US" sz="2400" b="1">
                <a:solidFill>
                  <a:schemeClr val="bg1"/>
                </a:solidFill>
              </a:rPr>
              <a:t>Proposal </a:t>
            </a:r>
            <a:r>
              <a:rPr lang="en-US" sz="2400" b="1" smtClean="0">
                <a:solidFill>
                  <a:schemeClr val="bg1"/>
                </a:solidFill>
              </a:rPr>
              <a:t>Development Process</a:t>
            </a:r>
            <a:r>
              <a:rPr lang="en-US" sz="2400" b="1">
                <a:solidFill>
                  <a:schemeClr val="bg1"/>
                </a:solidFill>
              </a:rPr>
              <a:t>: </a:t>
            </a:r>
            <a:br>
              <a:rPr lang="en-US" sz="2400" b="1">
                <a:solidFill>
                  <a:schemeClr val="bg1"/>
                </a:solidFill>
              </a:rPr>
            </a:br>
            <a:r>
              <a:rPr lang="en-US" sz="2400" b="1">
                <a:solidFill>
                  <a:schemeClr val="bg1"/>
                </a:solidFill>
              </a:rPr>
              <a:t>“Typical” (operating) Grant</a:t>
            </a:r>
            <a:endParaRPr lang="en-US" sz="2400" b="1"/>
          </a:p>
        </p:txBody>
      </p:sp>
    </p:spTree>
    <p:extLst>
      <p:ext uri="{BB962C8B-B14F-4D97-AF65-F5344CB8AC3E}">
        <p14:creationId xmlns:p14="http://schemas.microsoft.com/office/powerpoint/2010/main" val="3068602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3">
            <a:alphaModFix/>
          </a:blip>
          <a:srcRect t="885" b="1932"/>
          <a:stretch/>
        </p:blipFill>
        <p:spPr>
          <a:xfrm>
            <a:off x="785037" y="1105994"/>
            <a:ext cx="7622797" cy="5457307"/>
          </a:xfrm>
          <a:prstGeom prst="rect">
            <a:avLst/>
          </a:prstGeom>
          <a:noFill/>
          <a:ln>
            <a:noFill/>
          </a:ln>
        </p:spPr>
      </p:pic>
      <p:sp>
        <p:nvSpPr>
          <p:cNvPr id="3" name="TextBox 2"/>
          <p:cNvSpPr txBox="1"/>
          <p:nvPr/>
        </p:nvSpPr>
        <p:spPr>
          <a:xfrm>
            <a:off x="7771092" y="1359089"/>
            <a:ext cx="1194326" cy="738664"/>
          </a:xfrm>
          <a:prstGeom prst="rect">
            <a:avLst/>
          </a:prstGeom>
          <a:noFill/>
          <a:ln>
            <a:noFill/>
          </a:ln>
        </p:spPr>
        <p:txBody>
          <a:bodyPr wrap="square" rtlCol="0">
            <a:spAutoFit/>
          </a:bodyPr>
          <a:lstStyle/>
          <a:p>
            <a:pPr algn="ctr"/>
            <a:r>
              <a:rPr lang="en-CA" sz="1400" b="1" dirty="0">
                <a:solidFill>
                  <a:schemeClr val="accent5">
                    <a:lumMod val="75000"/>
                  </a:schemeClr>
                </a:solidFill>
              </a:rPr>
              <a:t>Space and Equipment Plan</a:t>
            </a:r>
          </a:p>
        </p:txBody>
      </p:sp>
      <p:sp>
        <p:nvSpPr>
          <p:cNvPr id="16" name="TextBox 15"/>
          <p:cNvSpPr txBox="1"/>
          <p:nvPr/>
        </p:nvSpPr>
        <p:spPr>
          <a:xfrm>
            <a:off x="7263491" y="5066084"/>
            <a:ext cx="1804309" cy="523220"/>
          </a:xfrm>
          <a:prstGeom prst="rect">
            <a:avLst/>
          </a:prstGeom>
          <a:noFill/>
          <a:ln>
            <a:noFill/>
          </a:ln>
        </p:spPr>
        <p:txBody>
          <a:bodyPr wrap="square" rtlCol="0">
            <a:spAutoFit/>
          </a:bodyPr>
          <a:lstStyle/>
          <a:p>
            <a:pPr algn="ctr"/>
            <a:r>
              <a:rPr lang="en-CA" sz="1400" b="1" dirty="0">
                <a:solidFill>
                  <a:schemeClr val="accent5">
                    <a:lumMod val="75000"/>
                  </a:schemeClr>
                </a:solidFill>
              </a:rPr>
              <a:t>Infrastructure Budget</a:t>
            </a:r>
          </a:p>
        </p:txBody>
      </p:sp>
      <p:sp>
        <p:nvSpPr>
          <p:cNvPr id="17" name="TextBox 16"/>
          <p:cNvSpPr txBox="1"/>
          <p:nvPr/>
        </p:nvSpPr>
        <p:spPr>
          <a:xfrm>
            <a:off x="794588" y="5713937"/>
            <a:ext cx="1196445" cy="523220"/>
          </a:xfrm>
          <a:prstGeom prst="rect">
            <a:avLst/>
          </a:prstGeom>
          <a:noFill/>
          <a:ln>
            <a:noFill/>
          </a:ln>
        </p:spPr>
        <p:txBody>
          <a:bodyPr wrap="square" rtlCol="0">
            <a:spAutoFit/>
          </a:bodyPr>
          <a:lstStyle/>
          <a:p>
            <a:pPr algn="ctr"/>
            <a:r>
              <a:rPr lang="en-CA" sz="1400" b="1" dirty="0">
                <a:solidFill>
                  <a:schemeClr val="accent5">
                    <a:lumMod val="75000"/>
                  </a:schemeClr>
                </a:solidFill>
              </a:rPr>
              <a:t>Research </a:t>
            </a:r>
            <a:r>
              <a:rPr lang="en-CA" sz="1400" b="1" dirty="0" smtClean="0">
                <a:solidFill>
                  <a:schemeClr val="accent5">
                    <a:lumMod val="75000"/>
                  </a:schemeClr>
                </a:solidFill>
              </a:rPr>
              <a:t>Plan</a:t>
            </a:r>
            <a:endParaRPr lang="en-CA" sz="1400" b="1" dirty="0">
              <a:solidFill>
                <a:schemeClr val="accent5">
                  <a:lumMod val="75000"/>
                </a:schemeClr>
              </a:solidFill>
            </a:endParaRPr>
          </a:p>
        </p:txBody>
      </p:sp>
      <p:sp>
        <p:nvSpPr>
          <p:cNvPr id="18" name="TextBox 17"/>
          <p:cNvSpPr txBox="1"/>
          <p:nvPr/>
        </p:nvSpPr>
        <p:spPr>
          <a:xfrm>
            <a:off x="72800" y="1463562"/>
            <a:ext cx="1337545" cy="738664"/>
          </a:xfrm>
          <a:prstGeom prst="rect">
            <a:avLst/>
          </a:prstGeom>
          <a:noFill/>
          <a:ln>
            <a:noFill/>
          </a:ln>
        </p:spPr>
        <p:txBody>
          <a:bodyPr wrap="square" rtlCol="0">
            <a:spAutoFit/>
          </a:bodyPr>
          <a:lstStyle/>
          <a:p>
            <a:pPr algn="ctr"/>
            <a:r>
              <a:rPr lang="en-CA" sz="1400" b="1" dirty="0" smtClean="0">
                <a:solidFill>
                  <a:schemeClr val="accent5">
                    <a:lumMod val="75000"/>
                  </a:schemeClr>
                </a:solidFill>
              </a:rPr>
              <a:t>O&amp;M and Sustainability Plan</a:t>
            </a:r>
            <a:endParaRPr lang="en-CA" sz="1400" b="1" dirty="0">
              <a:solidFill>
                <a:schemeClr val="accent5">
                  <a:lumMod val="75000"/>
                </a:schemeClr>
              </a:solidFill>
            </a:endParaRPr>
          </a:p>
        </p:txBody>
      </p:sp>
      <p:sp>
        <p:nvSpPr>
          <p:cNvPr id="21" name="TextBox 20"/>
          <p:cNvSpPr txBox="1"/>
          <p:nvPr/>
        </p:nvSpPr>
        <p:spPr>
          <a:xfrm>
            <a:off x="3055557" y="1474993"/>
            <a:ext cx="1219074" cy="523220"/>
          </a:xfrm>
          <a:prstGeom prst="rect">
            <a:avLst/>
          </a:prstGeom>
          <a:noFill/>
          <a:ln>
            <a:noFill/>
          </a:ln>
        </p:spPr>
        <p:txBody>
          <a:bodyPr wrap="square" rtlCol="0">
            <a:spAutoFit/>
          </a:bodyPr>
          <a:lstStyle/>
          <a:p>
            <a:pPr algn="ctr"/>
            <a:r>
              <a:rPr lang="en-CA" sz="1400" b="1" dirty="0">
                <a:solidFill>
                  <a:schemeClr val="accent5">
                    <a:lumMod val="75000"/>
                  </a:schemeClr>
                </a:solidFill>
              </a:rPr>
              <a:t>Institutional Alignment</a:t>
            </a:r>
          </a:p>
        </p:txBody>
      </p:sp>
      <p:sp>
        <p:nvSpPr>
          <p:cNvPr id="4" name="Rectangle 3"/>
          <p:cNvSpPr/>
          <p:nvPr/>
        </p:nvSpPr>
        <p:spPr>
          <a:xfrm>
            <a:off x="2924084" y="3244241"/>
            <a:ext cx="1177445" cy="7736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CFI Proposal</a:t>
            </a:r>
          </a:p>
        </p:txBody>
      </p:sp>
      <p:sp>
        <p:nvSpPr>
          <p:cNvPr id="11" name="TextBox 10"/>
          <p:cNvSpPr txBox="1"/>
          <p:nvPr/>
        </p:nvSpPr>
        <p:spPr>
          <a:xfrm>
            <a:off x="194331" y="3321724"/>
            <a:ext cx="1219074" cy="523220"/>
          </a:xfrm>
          <a:prstGeom prst="rect">
            <a:avLst/>
          </a:prstGeom>
          <a:noFill/>
          <a:ln>
            <a:noFill/>
          </a:ln>
        </p:spPr>
        <p:txBody>
          <a:bodyPr wrap="square" rtlCol="0">
            <a:spAutoFit/>
          </a:bodyPr>
          <a:lstStyle/>
          <a:p>
            <a:pPr algn="ctr"/>
            <a:r>
              <a:rPr lang="en-CA" sz="1400" b="1" dirty="0" smtClean="0">
                <a:solidFill>
                  <a:schemeClr val="accent5">
                    <a:lumMod val="75000"/>
                  </a:schemeClr>
                </a:solidFill>
              </a:rPr>
              <a:t>Future Benefits</a:t>
            </a:r>
            <a:endParaRPr lang="en-CA" sz="1400" b="1" dirty="0">
              <a:solidFill>
                <a:schemeClr val="accent5">
                  <a:lumMod val="75000"/>
                </a:schemeClr>
              </a:solidFill>
            </a:endParaRPr>
          </a:p>
        </p:txBody>
      </p:sp>
      <p:sp>
        <p:nvSpPr>
          <p:cNvPr id="20" name="Title 8"/>
          <p:cNvSpPr>
            <a:spLocks noGrp="1"/>
          </p:cNvSpPr>
          <p:nvPr>
            <p:ph type="title"/>
          </p:nvPr>
        </p:nvSpPr>
        <p:spPr>
          <a:xfrm>
            <a:off x="2432242" y="0"/>
            <a:ext cx="6400800" cy="838199"/>
          </a:xfrm>
        </p:spPr>
        <p:txBody>
          <a:bodyPr/>
          <a:lstStyle/>
          <a:p>
            <a:pPr algn="r"/>
            <a:r>
              <a:rPr lang="en-US" sz="2400" b="1" smtClean="0">
                <a:solidFill>
                  <a:schemeClr val="bg1"/>
                </a:solidFill>
              </a:rPr>
              <a:t>Proposal Development Process: </a:t>
            </a:r>
            <a:br>
              <a:rPr lang="en-US" sz="2400" b="1" smtClean="0">
                <a:solidFill>
                  <a:schemeClr val="bg1"/>
                </a:solidFill>
              </a:rPr>
            </a:br>
            <a:r>
              <a:rPr lang="en-US" sz="2400" b="1" smtClean="0">
                <a:solidFill>
                  <a:schemeClr val="bg1"/>
                </a:solidFill>
              </a:rPr>
              <a:t>CFI Projects</a:t>
            </a:r>
            <a:endParaRPr lang="en-US" sz="2400" b="1"/>
          </a:p>
        </p:txBody>
      </p:sp>
    </p:spTree>
    <p:extLst>
      <p:ext uri="{BB962C8B-B14F-4D97-AF65-F5344CB8AC3E}">
        <p14:creationId xmlns:p14="http://schemas.microsoft.com/office/powerpoint/2010/main" val="356306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3">
            <a:alphaModFix/>
          </a:blip>
          <a:srcRect t="885" b="1932"/>
          <a:stretch/>
        </p:blipFill>
        <p:spPr>
          <a:xfrm>
            <a:off x="794588" y="1105994"/>
            <a:ext cx="7622797" cy="5457307"/>
          </a:xfrm>
          <a:prstGeom prst="rect">
            <a:avLst/>
          </a:prstGeom>
          <a:noFill/>
          <a:ln>
            <a:noFill/>
          </a:ln>
        </p:spPr>
      </p:pic>
      <p:sp>
        <p:nvSpPr>
          <p:cNvPr id="3" name="TextBox 2"/>
          <p:cNvSpPr txBox="1"/>
          <p:nvPr/>
        </p:nvSpPr>
        <p:spPr>
          <a:xfrm>
            <a:off x="7771092" y="1359089"/>
            <a:ext cx="1194326" cy="738664"/>
          </a:xfrm>
          <a:prstGeom prst="rect">
            <a:avLst/>
          </a:prstGeom>
          <a:noFill/>
          <a:ln>
            <a:noFill/>
          </a:ln>
        </p:spPr>
        <p:txBody>
          <a:bodyPr wrap="square" rtlCol="0">
            <a:spAutoFit/>
          </a:bodyPr>
          <a:lstStyle/>
          <a:p>
            <a:pPr algn="ctr"/>
            <a:r>
              <a:rPr lang="en-CA" sz="1400" b="1" dirty="0">
                <a:solidFill>
                  <a:schemeClr val="accent5">
                    <a:lumMod val="75000"/>
                  </a:schemeClr>
                </a:solidFill>
              </a:rPr>
              <a:t>Space and Equipment Plan</a:t>
            </a:r>
          </a:p>
        </p:txBody>
      </p:sp>
      <p:sp>
        <p:nvSpPr>
          <p:cNvPr id="16" name="TextBox 15"/>
          <p:cNvSpPr txBox="1"/>
          <p:nvPr/>
        </p:nvSpPr>
        <p:spPr>
          <a:xfrm>
            <a:off x="7263492" y="5066084"/>
            <a:ext cx="1728108" cy="523220"/>
          </a:xfrm>
          <a:prstGeom prst="rect">
            <a:avLst/>
          </a:prstGeom>
          <a:noFill/>
          <a:ln>
            <a:noFill/>
          </a:ln>
        </p:spPr>
        <p:txBody>
          <a:bodyPr wrap="square" rtlCol="0">
            <a:spAutoFit/>
          </a:bodyPr>
          <a:lstStyle/>
          <a:p>
            <a:pPr algn="ctr"/>
            <a:r>
              <a:rPr lang="en-CA" sz="1400" b="1" dirty="0">
                <a:solidFill>
                  <a:schemeClr val="accent5">
                    <a:lumMod val="75000"/>
                  </a:schemeClr>
                </a:solidFill>
              </a:rPr>
              <a:t>Infrastructure Budget</a:t>
            </a:r>
          </a:p>
        </p:txBody>
      </p:sp>
      <p:sp>
        <p:nvSpPr>
          <p:cNvPr id="17" name="TextBox 16"/>
          <p:cNvSpPr txBox="1"/>
          <p:nvPr/>
        </p:nvSpPr>
        <p:spPr>
          <a:xfrm>
            <a:off x="794588" y="5713937"/>
            <a:ext cx="1196445" cy="523220"/>
          </a:xfrm>
          <a:prstGeom prst="rect">
            <a:avLst/>
          </a:prstGeom>
          <a:noFill/>
          <a:ln>
            <a:noFill/>
          </a:ln>
        </p:spPr>
        <p:txBody>
          <a:bodyPr wrap="square" rtlCol="0">
            <a:spAutoFit/>
          </a:bodyPr>
          <a:lstStyle/>
          <a:p>
            <a:pPr algn="ctr"/>
            <a:r>
              <a:rPr lang="en-CA" sz="1400" b="1" dirty="0">
                <a:solidFill>
                  <a:schemeClr val="accent5">
                    <a:lumMod val="75000"/>
                  </a:schemeClr>
                </a:solidFill>
              </a:rPr>
              <a:t>Research </a:t>
            </a:r>
            <a:r>
              <a:rPr lang="en-CA" sz="1400" b="1" dirty="0" smtClean="0">
                <a:solidFill>
                  <a:schemeClr val="accent5">
                    <a:lumMod val="75000"/>
                  </a:schemeClr>
                </a:solidFill>
              </a:rPr>
              <a:t>Plan</a:t>
            </a:r>
            <a:endParaRPr lang="en-CA" sz="1400" b="1" dirty="0">
              <a:solidFill>
                <a:schemeClr val="accent5">
                  <a:lumMod val="75000"/>
                </a:schemeClr>
              </a:solidFill>
            </a:endParaRPr>
          </a:p>
        </p:txBody>
      </p:sp>
      <p:sp>
        <p:nvSpPr>
          <p:cNvPr id="18" name="TextBox 17"/>
          <p:cNvSpPr txBox="1"/>
          <p:nvPr/>
        </p:nvSpPr>
        <p:spPr>
          <a:xfrm>
            <a:off x="72800" y="1463562"/>
            <a:ext cx="1337545" cy="738664"/>
          </a:xfrm>
          <a:prstGeom prst="rect">
            <a:avLst/>
          </a:prstGeom>
          <a:noFill/>
          <a:ln>
            <a:noFill/>
          </a:ln>
        </p:spPr>
        <p:txBody>
          <a:bodyPr wrap="square" rtlCol="0">
            <a:spAutoFit/>
          </a:bodyPr>
          <a:lstStyle/>
          <a:p>
            <a:pPr algn="ctr"/>
            <a:r>
              <a:rPr lang="en-CA" sz="1400" b="1" dirty="0" smtClean="0">
                <a:solidFill>
                  <a:schemeClr val="accent5">
                    <a:lumMod val="75000"/>
                  </a:schemeClr>
                </a:solidFill>
              </a:rPr>
              <a:t>O&amp;M and Sustainability Plan</a:t>
            </a:r>
            <a:endParaRPr lang="en-CA" sz="1400" b="1" dirty="0">
              <a:solidFill>
                <a:schemeClr val="accent5">
                  <a:lumMod val="75000"/>
                </a:schemeClr>
              </a:solidFill>
            </a:endParaRPr>
          </a:p>
        </p:txBody>
      </p:sp>
      <p:sp>
        <p:nvSpPr>
          <p:cNvPr id="21" name="TextBox 20"/>
          <p:cNvSpPr txBox="1"/>
          <p:nvPr/>
        </p:nvSpPr>
        <p:spPr>
          <a:xfrm>
            <a:off x="3055557" y="1474993"/>
            <a:ext cx="1219074" cy="523220"/>
          </a:xfrm>
          <a:prstGeom prst="rect">
            <a:avLst/>
          </a:prstGeom>
          <a:noFill/>
          <a:ln>
            <a:noFill/>
          </a:ln>
        </p:spPr>
        <p:txBody>
          <a:bodyPr wrap="square" rtlCol="0">
            <a:spAutoFit/>
          </a:bodyPr>
          <a:lstStyle/>
          <a:p>
            <a:pPr algn="ctr"/>
            <a:r>
              <a:rPr lang="en-CA" sz="1400" b="1" dirty="0">
                <a:solidFill>
                  <a:schemeClr val="accent5">
                    <a:lumMod val="75000"/>
                  </a:schemeClr>
                </a:solidFill>
              </a:rPr>
              <a:t>Institutional Alignment</a:t>
            </a:r>
          </a:p>
        </p:txBody>
      </p:sp>
      <p:sp>
        <p:nvSpPr>
          <p:cNvPr id="4" name="Rectangle 3"/>
          <p:cNvSpPr/>
          <p:nvPr/>
        </p:nvSpPr>
        <p:spPr>
          <a:xfrm>
            <a:off x="2924084" y="3244241"/>
            <a:ext cx="1177445" cy="7736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CFI Proposal</a:t>
            </a:r>
          </a:p>
        </p:txBody>
      </p:sp>
      <p:sp>
        <p:nvSpPr>
          <p:cNvPr id="14" name="Rectangle 13"/>
          <p:cNvSpPr/>
          <p:nvPr/>
        </p:nvSpPr>
        <p:spPr>
          <a:xfrm>
            <a:off x="4724400" y="1105994"/>
            <a:ext cx="4166508" cy="194200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9" name="Rectangle 18"/>
          <p:cNvSpPr/>
          <p:nvPr/>
        </p:nvSpPr>
        <p:spPr>
          <a:xfrm>
            <a:off x="5943600" y="2516660"/>
            <a:ext cx="1143000"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2" name="Rectangle 21"/>
          <p:cNvSpPr/>
          <p:nvPr/>
        </p:nvSpPr>
        <p:spPr>
          <a:xfrm>
            <a:off x="5605848" y="2097752"/>
            <a:ext cx="1099752" cy="41684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3" name="Rectangle 22"/>
          <p:cNvSpPr/>
          <p:nvPr/>
        </p:nvSpPr>
        <p:spPr>
          <a:xfrm>
            <a:off x="5257800" y="1676400"/>
            <a:ext cx="1099752" cy="41684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4" name="Rectangle 23"/>
          <p:cNvSpPr/>
          <p:nvPr/>
        </p:nvSpPr>
        <p:spPr>
          <a:xfrm>
            <a:off x="4800600" y="1219200"/>
            <a:ext cx="1143000"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a:off x="7086600" y="1219201"/>
            <a:ext cx="762000" cy="3048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6" name="Rectangle 25"/>
          <p:cNvSpPr/>
          <p:nvPr/>
        </p:nvSpPr>
        <p:spPr>
          <a:xfrm>
            <a:off x="7239000" y="2097752"/>
            <a:ext cx="990600" cy="4003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2" name="TextBox 31"/>
          <p:cNvSpPr txBox="1"/>
          <p:nvPr/>
        </p:nvSpPr>
        <p:spPr>
          <a:xfrm>
            <a:off x="194331" y="3321724"/>
            <a:ext cx="1219074" cy="523220"/>
          </a:xfrm>
          <a:prstGeom prst="rect">
            <a:avLst/>
          </a:prstGeom>
          <a:noFill/>
          <a:ln>
            <a:noFill/>
          </a:ln>
        </p:spPr>
        <p:txBody>
          <a:bodyPr wrap="square" rtlCol="0">
            <a:spAutoFit/>
          </a:bodyPr>
          <a:lstStyle/>
          <a:p>
            <a:pPr algn="ctr"/>
            <a:r>
              <a:rPr lang="en-CA" sz="1400" b="1" dirty="0" smtClean="0">
                <a:solidFill>
                  <a:schemeClr val="accent5">
                    <a:lumMod val="75000"/>
                  </a:schemeClr>
                </a:solidFill>
              </a:rPr>
              <a:t>Future Benefits</a:t>
            </a:r>
            <a:endParaRPr lang="en-CA" sz="1400" b="1" dirty="0">
              <a:solidFill>
                <a:schemeClr val="accent5">
                  <a:lumMod val="75000"/>
                </a:schemeClr>
              </a:solidFill>
            </a:endParaRPr>
          </a:p>
        </p:txBody>
      </p:sp>
      <p:sp>
        <p:nvSpPr>
          <p:cNvPr id="27" name="Title 8"/>
          <p:cNvSpPr>
            <a:spLocks noGrp="1"/>
          </p:cNvSpPr>
          <p:nvPr>
            <p:ph type="title"/>
          </p:nvPr>
        </p:nvSpPr>
        <p:spPr>
          <a:xfrm>
            <a:off x="2432242" y="76200"/>
            <a:ext cx="6387748" cy="838199"/>
          </a:xfrm>
        </p:spPr>
        <p:txBody>
          <a:bodyPr/>
          <a:lstStyle/>
          <a:p>
            <a:pPr algn="r"/>
            <a:r>
              <a:rPr lang="en-US" sz="2400" b="1" smtClean="0">
                <a:solidFill>
                  <a:schemeClr val="bg1"/>
                </a:solidFill>
              </a:rPr>
              <a:t>Proposal Development Process: </a:t>
            </a:r>
            <a:br>
              <a:rPr lang="en-US" sz="2400" b="1" smtClean="0">
                <a:solidFill>
                  <a:schemeClr val="bg1"/>
                </a:solidFill>
              </a:rPr>
            </a:br>
            <a:r>
              <a:rPr lang="en-US" sz="2400" b="1" smtClean="0">
                <a:solidFill>
                  <a:schemeClr val="bg1"/>
                </a:solidFill>
              </a:rPr>
              <a:t>CFI Projects</a:t>
            </a:r>
            <a:endParaRPr lang="en-US" sz="2400" b="1"/>
          </a:p>
        </p:txBody>
      </p:sp>
    </p:spTree>
    <p:extLst>
      <p:ext uri="{BB962C8B-B14F-4D97-AF65-F5344CB8AC3E}">
        <p14:creationId xmlns:p14="http://schemas.microsoft.com/office/powerpoint/2010/main" val="2248418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81000" y="1542065"/>
            <a:ext cx="1134533" cy="584775"/>
            <a:chOff x="609600" y="1759509"/>
            <a:chExt cx="1512711" cy="584775"/>
          </a:xfrm>
        </p:grpSpPr>
        <p:sp>
          <p:nvSpPr>
            <p:cNvPr id="19" name="Flowchart: Terminator 18"/>
            <p:cNvSpPr/>
            <p:nvPr/>
          </p:nvSpPr>
          <p:spPr>
            <a:xfrm>
              <a:off x="609600" y="1765320"/>
              <a:ext cx="1512711" cy="553156"/>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20" name="TextBox 19"/>
            <p:cNvSpPr txBox="1"/>
            <p:nvPr/>
          </p:nvSpPr>
          <p:spPr>
            <a:xfrm>
              <a:off x="755532" y="1759509"/>
              <a:ext cx="1220846" cy="584775"/>
            </a:xfrm>
            <a:prstGeom prst="rect">
              <a:avLst/>
            </a:prstGeom>
            <a:noFill/>
          </p:spPr>
          <p:txBody>
            <a:bodyPr wrap="none" rtlCol="0">
              <a:spAutoFit/>
            </a:bodyPr>
            <a:lstStyle/>
            <a:p>
              <a:pPr algn="ctr"/>
              <a:r>
                <a:rPr lang="en-US" sz="1600" b="1" dirty="0"/>
                <a:t>Identify</a:t>
              </a:r>
            </a:p>
            <a:p>
              <a:pPr algn="ctr"/>
              <a:r>
                <a:rPr lang="en-US" sz="1600" b="1" dirty="0"/>
                <a:t>Space</a:t>
              </a:r>
            </a:p>
          </p:txBody>
        </p:sp>
      </p:grpSp>
      <p:grpSp>
        <p:nvGrpSpPr>
          <p:cNvPr id="24" name="Group 23"/>
          <p:cNvGrpSpPr/>
          <p:nvPr/>
        </p:nvGrpSpPr>
        <p:grpSpPr>
          <a:xfrm>
            <a:off x="2842104" y="1276943"/>
            <a:ext cx="1406046" cy="1095023"/>
            <a:chOff x="4070728" y="1900808"/>
            <a:chExt cx="1874727" cy="1095023"/>
          </a:xfrm>
        </p:grpSpPr>
        <p:sp>
          <p:nvSpPr>
            <p:cNvPr id="22" name="Flowchart: Process 21"/>
            <p:cNvSpPr/>
            <p:nvPr/>
          </p:nvSpPr>
          <p:spPr>
            <a:xfrm>
              <a:off x="4105366" y="1900808"/>
              <a:ext cx="1840089" cy="1095023"/>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23" name="TextBox 22"/>
            <p:cNvSpPr txBox="1"/>
            <p:nvPr/>
          </p:nvSpPr>
          <p:spPr>
            <a:xfrm>
              <a:off x="4070728" y="2125153"/>
              <a:ext cx="1862047" cy="523220"/>
            </a:xfrm>
            <a:prstGeom prst="rect">
              <a:avLst/>
            </a:prstGeom>
            <a:noFill/>
          </p:spPr>
          <p:txBody>
            <a:bodyPr wrap="none" rtlCol="0">
              <a:spAutoFit/>
            </a:bodyPr>
            <a:lstStyle/>
            <a:p>
              <a:pPr algn="ctr"/>
              <a:r>
                <a:rPr lang="en-US" sz="1400" b="1" dirty="0"/>
                <a:t>Equipment</a:t>
              </a:r>
            </a:p>
            <a:p>
              <a:pPr algn="ctr"/>
              <a:r>
                <a:rPr lang="en-US" sz="1400" b="1" dirty="0"/>
                <a:t>Specifications</a:t>
              </a:r>
            </a:p>
          </p:txBody>
        </p:sp>
      </p:grpSp>
      <p:grpSp>
        <p:nvGrpSpPr>
          <p:cNvPr id="27" name="Group 26"/>
          <p:cNvGrpSpPr/>
          <p:nvPr/>
        </p:nvGrpSpPr>
        <p:grpSpPr>
          <a:xfrm>
            <a:off x="2438401" y="2910321"/>
            <a:ext cx="2276891" cy="1818454"/>
            <a:chOff x="5149681" y="2743241"/>
            <a:chExt cx="2377653" cy="1818453"/>
          </a:xfrm>
        </p:grpSpPr>
        <p:sp>
          <p:nvSpPr>
            <p:cNvPr id="25" name="Flowchart: Decision 24"/>
            <p:cNvSpPr/>
            <p:nvPr/>
          </p:nvSpPr>
          <p:spPr>
            <a:xfrm>
              <a:off x="5149681" y="2743241"/>
              <a:ext cx="2377653" cy="1818453"/>
            </a:xfrm>
            <a:prstGeom prst="flowChartDecis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26" name="TextBox 25"/>
            <p:cNvSpPr txBox="1"/>
            <p:nvPr/>
          </p:nvSpPr>
          <p:spPr>
            <a:xfrm>
              <a:off x="5601969" y="3338120"/>
              <a:ext cx="1537015" cy="584775"/>
            </a:xfrm>
            <a:prstGeom prst="rect">
              <a:avLst/>
            </a:prstGeom>
            <a:noFill/>
          </p:spPr>
          <p:txBody>
            <a:bodyPr wrap="none" rtlCol="0">
              <a:spAutoFit/>
            </a:bodyPr>
            <a:lstStyle/>
            <a:p>
              <a:pPr algn="ctr"/>
              <a:r>
                <a:rPr lang="en-US" sz="1600" b="1" dirty="0" smtClean="0"/>
                <a:t>Is the Space</a:t>
              </a:r>
              <a:endParaRPr lang="en-US" sz="1600" b="1" dirty="0"/>
            </a:p>
            <a:p>
              <a:pPr algn="ctr"/>
              <a:r>
                <a:rPr lang="en-US" sz="1600" b="1" dirty="0" smtClean="0"/>
                <a:t>Appropriate?</a:t>
              </a:r>
              <a:endParaRPr lang="en-US" sz="1600" b="1" dirty="0"/>
            </a:p>
          </p:txBody>
        </p:sp>
      </p:grpSp>
      <p:cxnSp>
        <p:nvCxnSpPr>
          <p:cNvPr id="29" name="Elbow Connector 28"/>
          <p:cNvCxnSpPr>
            <a:stCxn id="25" idx="1"/>
            <a:endCxn id="19" idx="2"/>
          </p:cNvCxnSpPr>
          <p:nvPr/>
        </p:nvCxnSpPr>
        <p:spPr>
          <a:xfrm rot="10800000">
            <a:off x="948268" y="2101032"/>
            <a:ext cx="1490133" cy="1718516"/>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07484" y="3505200"/>
            <a:ext cx="530916" cy="369460"/>
          </a:xfrm>
          <a:prstGeom prst="rect">
            <a:avLst/>
          </a:prstGeom>
          <a:noFill/>
        </p:spPr>
        <p:txBody>
          <a:bodyPr wrap="none" rtlCol="0">
            <a:spAutoFit/>
          </a:bodyPr>
          <a:lstStyle/>
          <a:p>
            <a:pPr algn="ctr"/>
            <a:r>
              <a:rPr lang="en-US" sz="1801" b="1" dirty="0"/>
              <a:t>NO</a:t>
            </a:r>
          </a:p>
        </p:txBody>
      </p:sp>
      <p:cxnSp>
        <p:nvCxnSpPr>
          <p:cNvPr id="32" name="Straight Arrow Connector 31"/>
          <p:cNvCxnSpPr>
            <a:stCxn id="22" idx="2"/>
            <a:endCxn id="25" idx="0"/>
          </p:cNvCxnSpPr>
          <p:nvPr/>
        </p:nvCxnSpPr>
        <p:spPr>
          <a:xfrm>
            <a:off x="3558117" y="2371966"/>
            <a:ext cx="18730" cy="5383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9" idx="3"/>
            <a:endCxn id="22" idx="1"/>
          </p:cNvCxnSpPr>
          <p:nvPr/>
        </p:nvCxnSpPr>
        <p:spPr>
          <a:xfrm>
            <a:off x="1515533" y="1824454"/>
            <a:ext cx="1352550"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25" idx="3"/>
            <a:endCxn id="41" idx="1"/>
          </p:cNvCxnSpPr>
          <p:nvPr/>
        </p:nvCxnSpPr>
        <p:spPr>
          <a:xfrm flipV="1">
            <a:off x="4715292" y="1453374"/>
            <a:ext cx="1803224" cy="236617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6518516" y="1219200"/>
            <a:ext cx="1434945" cy="703843"/>
            <a:chOff x="4068782" y="1900808"/>
            <a:chExt cx="1913260" cy="1095023"/>
          </a:xfrm>
        </p:grpSpPr>
        <p:sp>
          <p:nvSpPr>
            <p:cNvPr id="40" name="Flowchart: Process 39"/>
            <p:cNvSpPr/>
            <p:nvPr/>
          </p:nvSpPr>
          <p:spPr>
            <a:xfrm>
              <a:off x="4105366" y="1900808"/>
              <a:ext cx="1840089" cy="1095023"/>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41" name="TextBox 40"/>
            <p:cNvSpPr txBox="1"/>
            <p:nvPr/>
          </p:nvSpPr>
          <p:spPr>
            <a:xfrm>
              <a:off x="4068782" y="2003520"/>
              <a:ext cx="1913260" cy="523220"/>
            </a:xfrm>
            <a:prstGeom prst="rect">
              <a:avLst/>
            </a:prstGeom>
            <a:noFill/>
          </p:spPr>
          <p:txBody>
            <a:bodyPr wrap="none" rtlCol="0">
              <a:spAutoFit/>
            </a:bodyPr>
            <a:lstStyle/>
            <a:p>
              <a:pPr algn="ctr"/>
              <a:r>
                <a:rPr lang="en-US" sz="1400" b="1" dirty="0"/>
                <a:t>Site Review &amp;</a:t>
              </a:r>
            </a:p>
            <a:p>
              <a:pPr algn="ctr"/>
              <a:r>
                <a:rPr lang="en-US" sz="1400" b="1" dirty="0"/>
                <a:t>Scope of Work</a:t>
              </a:r>
            </a:p>
          </p:txBody>
        </p:sp>
      </p:grpSp>
      <p:sp>
        <p:nvSpPr>
          <p:cNvPr id="42" name="TextBox 41"/>
          <p:cNvSpPr txBox="1"/>
          <p:nvPr/>
        </p:nvSpPr>
        <p:spPr>
          <a:xfrm>
            <a:off x="4648200" y="3505200"/>
            <a:ext cx="646331" cy="369460"/>
          </a:xfrm>
          <a:prstGeom prst="rect">
            <a:avLst/>
          </a:prstGeom>
          <a:noFill/>
        </p:spPr>
        <p:txBody>
          <a:bodyPr wrap="none" rtlCol="0">
            <a:spAutoFit/>
          </a:bodyPr>
          <a:lstStyle/>
          <a:p>
            <a:pPr algn="ctr"/>
            <a:r>
              <a:rPr lang="en-US" sz="1801" b="1" dirty="0"/>
              <a:t>YES</a:t>
            </a:r>
          </a:p>
        </p:txBody>
      </p:sp>
      <p:grpSp>
        <p:nvGrpSpPr>
          <p:cNvPr id="47" name="Group 46"/>
          <p:cNvGrpSpPr/>
          <p:nvPr/>
        </p:nvGrpSpPr>
        <p:grpSpPr>
          <a:xfrm>
            <a:off x="6419801" y="2733020"/>
            <a:ext cx="1657399" cy="1095023"/>
            <a:chOff x="8840647" y="2678096"/>
            <a:chExt cx="2209865" cy="1095023"/>
          </a:xfrm>
        </p:grpSpPr>
        <p:sp>
          <p:nvSpPr>
            <p:cNvPr id="45" name="Flowchart: Process 44"/>
            <p:cNvSpPr/>
            <p:nvPr/>
          </p:nvSpPr>
          <p:spPr>
            <a:xfrm>
              <a:off x="8840648" y="2678096"/>
              <a:ext cx="2200248" cy="1095023"/>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46" name="TextBox 45"/>
            <p:cNvSpPr txBox="1"/>
            <p:nvPr/>
          </p:nvSpPr>
          <p:spPr>
            <a:xfrm>
              <a:off x="8840647" y="2706319"/>
              <a:ext cx="2209865" cy="954107"/>
            </a:xfrm>
            <a:prstGeom prst="rect">
              <a:avLst/>
            </a:prstGeom>
            <a:noFill/>
          </p:spPr>
          <p:txBody>
            <a:bodyPr wrap="square" rtlCol="0">
              <a:spAutoFit/>
            </a:bodyPr>
            <a:lstStyle/>
            <a:p>
              <a:pPr algn="ctr"/>
              <a:r>
                <a:rPr lang="en-US" sz="1400" b="1" dirty="0"/>
                <a:t>Concept Drawings</a:t>
              </a:r>
            </a:p>
            <a:p>
              <a:pPr algn="ctr"/>
              <a:r>
                <a:rPr lang="en-US" sz="1400" b="1" dirty="0"/>
                <a:t>Project Timelines</a:t>
              </a:r>
            </a:p>
            <a:p>
              <a:pPr algn="ctr"/>
              <a:r>
                <a:rPr lang="en-US" sz="1400" b="1" dirty="0"/>
                <a:t>Cost Estimate</a:t>
              </a:r>
            </a:p>
          </p:txBody>
        </p:sp>
      </p:grpSp>
      <p:cxnSp>
        <p:nvCxnSpPr>
          <p:cNvPr id="8" name="Elbow Connector 7"/>
          <p:cNvCxnSpPr>
            <a:stCxn id="40" idx="3"/>
            <a:endCxn id="45" idx="3"/>
          </p:cNvCxnSpPr>
          <p:nvPr/>
        </p:nvCxnSpPr>
        <p:spPr>
          <a:xfrm>
            <a:off x="7926021" y="1571122"/>
            <a:ext cx="143967" cy="1709410"/>
          </a:xfrm>
          <a:prstGeom prst="bentConnector3">
            <a:avLst>
              <a:gd name="adj1" fmla="val 258786"/>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45" idx="1"/>
            <a:endCxn id="40" idx="1"/>
          </p:cNvCxnSpPr>
          <p:nvPr/>
        </p:nvCxnSpPr>
        <p:spPr>
          <a:xfrm rot="10800000" flipH="1">
            <a:off x="6419802" y="1571122"/>
            <a:ext cx="126152" cy="1709410"/>
          </a:xfrm>
          <a:prstGeom prst="bentConnector3">
            <a:avLst>
              <a:gd name="adj1" fmla="val -181210"/>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6296025" y="4495800"/>
            <a:ext cx="1905000" cy="523220"/>
          </a:xfrm>
          <a:prstGeom prst="rect">
            <a:avLst/>
          </a:prstGeom>
          <a:noFill/>
        </p:spPr>
        <p:txBody>
          <a:bodyPr wrap="square" rtlCol="0">
            <a:spAutoFit/>
          </a:bodyPr>
          <a:lstStyle/>
          <a:p>
            <a:pPr algn="ctr"/>
            <a:r>
              <a:rPr lang="en-US" sz="1400" b="1" dirty="0" smtClean="0"/>
              <a:t>Final Estimate for Proposal</a:t>
            </a:r>
            <a:endParaRPr lang="en-US" sz="1400" b="1" dirty="0"/>
          </a:p>
        </p:txBody>
      </p:sp>
      <p:sp>
        <p:nvSpPr>
          <p:cNvPr id="77" name="Flowchart: Process 76"/>
          <p:cNvSpPr/>
          <p:nvPr/>
        </p:nvSpPr>
        <p:spPr>
          <a:xfrm>
            <a:off x="6366399" y="4447471"/>
            <a:ext cx="1758426" cy="571549"/>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cxnSp>
        <p:nvCxnSpPr>
          <p:cNvPr id="79" name="Straight Arrow Connector 78"/>
          <p:cNvCxnSpPr>
            <a:stCxn id="45" idx="2"/>
            <a:endCxn id="77" idx="0"/>
          </p:cNvCxnSpPr>
          <p:nvPr/>
        </p:nvCxnSpPr>
        <p:spPr>
          <a:xfrm>
            <a:off x="7244895" y="3828043"/>
            <a:ext cx="717" cy="619428"/>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Title 8"/>
          <p:cNvSpPr>
            <a:spLocks noGrp="1"/>
          </p:cNvSpPr>
          <p:nvPr>
            <p:ph type="title"/>
          </p:nvPr>
        </p:nvSpPr>
        <p:spPr>
          <a:xfrm>
            <a:off x="2432242" y="0"/>
            <a:ext cx="6400800" cy="838199"/>
          </a:xfrm>
        </p:spPr>
        <p:txBody>
          <a:bodyPr/>
          <a:lstStyle/>
          <a:p>
            <a:pPr algn="r"/>
            <a:r>
              <a:rPr lang="en-US">
                <a:solidFill>
                  <a:schemeClr val="bg1"/>
                </a:solidFill>
              </a:rPr>
              <a:t>Space </a:t>
            </a:r>
            <a:r>
              <a:rPr lang="en-US" smtClean="0">
                <a:solidFill>
                  <a:schemeClr val="bg1"/>
                </a:solidFill>
              </a:rPr>
              <a:t>Modifications:</a:t>
            </a:r>
            <a:br>
              <a:rPr lang="en-US" smtClean="0">
                <a:solidFill>
                  <a:schemeClr val="bg1"/>
                </a:solidFill>
              </a:rPr>
            </a:br>
            <a:r>
              <a:rPr lang="en-US" smtClean="0">
                <a:solidFill>
                  <a:schemeClr val="bg1"/>
                </a:solidFill>
              </a:rPr>
              <a:t>CFI </a:t>
            </a:r>
            <a:r>
              <a:rPr lang="en-US">
                <a:solidFill>
                  <a:schemeClr val="bg1"/>
                </a:solidFill>
              </a:rPr>
              <a:t>Process From a Planning Perspective</a:t>
            </a:r>
            <a:endParaRPr lang="en-US" sz="2400" b="1"/>
          </a:p>
        </p:txBody>
      </p:sp>
    </p:spTree>
    <p:extLst>
      <p:ext uri="{BB962C8B-B14F-4D97-AF65-F5344CB8AC3E}">
        <p14:creationId xmlns:p14="http://schemas.microsoft.com/office/powerpoint/2010/main" val="2211572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3">
            <a:alphaModFix/>
          </a:blip>
          <a:srcRect t="885" b="1932"/>
          <a:stretch/>
        </p:blipFill>
        <p:spPr>
          <a:xfrm>
            <a:off x="794588" y="1105994"/>
            <a:ext cx="7622797" cy="5457307"/>
          </a:xfrm>
          <a:prstGeom prst="rect">
            <a:avLst/>
          </a:prstGeom>
          <a:noFill/>
          <a:ln>
            <a:noFill/>
          </a:ln>
        </p:spPr>
      </p:pic>
      <p:sp>
        <p:nvSpPr>
          <p:cNvPr id="249" name="Shape 249"/>
          <p:cNvSpPr txBox="1">
            <a:spLocks noGrp="1"/>
          </p:cNvSpPr>
          <p:nvPr>
            <p:ph type="title"/>
          </p:nvPr>
        </p:nvSpPr>
        <p:spPr>
          <a:xfrm>
            <a:off x="2432242" y="0"/>
            <a:ext cx="6400800" cy="838200"/>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sz="2400" b="1" i="0" u="none" strike="noStrike" cap="none" dirty="0">
                <a:solidFill>
                  <a:schemeClr val="bg1"/>
                </a:solidFill>
                <a:latin typeface="Arial"/>
                <a:ea typeface="Arial"/>
                <a:cs typeface="Arial"/>
                <a:sym typeface="Arial"/>
              </a:rPr>
              <a:t>Proposal </a:t>
            </a:r>
            <a:r>
              <a:rPr lang="en-US" sz="2400" b="1" i="0" u="none" strike="noStrike" cap="none" dirty="0" smtClean="0">
                <a:solidFill>
                  <a:schemeClr val="bg1"/>
                </a:solidFill>
                <a:latin typeface="Arial"/>
                <a:ea typeface="Arial"/>
                <a:cs typeface="Arial"/>
                <a:sym typeface="Arial"/>
              </a:rPr>
              <a:t>Development Process:</a:t>
            </a:r>
            <a:br>
              <a:rPr lang="en-US" sz="2400" b="1" i="0" u="none" strike="noStrike" cap="none" dirty="0" smtClean="0">
                <a:solidFill>
                  <a:schemeClr val="bg1"/>
                </a:solidFill>
                <a:latin typeface="Arial"/>
                <a:ea typeface="Arial"/>
                <a:cs typeface="Arial"/>
                <a:sym typeface="Arial"/>
              </a:rPr>
            </a:br>
            <a:r>
              <a:rPr lang="en-US" sz="2400" b="1" i="0" u="none" strike="noStrike" cap="none" smtClean="0">
                <a:solidFill>
                  <a:schemeClr val="bg1"/>
                </a:solidFill>
                <a:latin typeface="Arial"/>
                <a:ea typeface="Arial"/>
                <a:cs typeface="Arial"/>
                <a:sym typeface="Arial"/>
              </a:rPr>
              <a:t>CFI Projects</a:t>
            </a:r>
            <a:endParaRPr lang="en-US" sz="2400" b="1" i="0" u="none" strike="noStrike" cap="none" dirty="0">
              <a:solidFill>
                <a:schemeClr val="bg1"/>
              </a:solidFill>
              <a:latin typeface="Arial"/>
              <a:ea typeface="Arial"/>
              <a:cs typeface="Arial"/>
              <a:sym typeface="Arial"/>
            </a:endParaRPr>
          </a:p>
        </p:txBody>
      </p:sp>
      <p:sp>
        <p:nvSpPr>
          <p:cNvPr id="3" name="TextBox 2"/>
          <p:cNvSpPr txBox="1"/>
          <p:nvPr/>
        </p:nvSpPr>
        <p:spPr>
          <a:xfrm>
            <a:off x="7771092" y="1359089"/>
            <a:ext cx="1194326" cy="738664"/>
          </a:xfrm>
          <a:prstGeom prst="rect">
            <a:avLst/>
          </a:prstGeom>
          <a:noFill/>
          <a:ln>
            <a:noFill/>
          </a:ln>
        </p:spPr>
        <p:txBody>
          <a:bodyPr wrap="square" rtlCol="0">
            <a:spAutoFit/>
          </a:bodyPr>
          <a:lstStyle/>
          <a:p>
            <a:pPr algn="ctr"/>
            <a:r>
              <a:rPr lang="en-CA" sz="1400" b="1" dirty="0">
                <a:solidFill>
                  <a:schemeClr val="accent5">
                    <a:lumMod val="75000"/>
                  </a:schemeClr>
                </a:solidFill>
              </a:rPr>
              <a:t>Space and Equipment Plan</a:t>
            </a:r>
          </a:p>
        </p:txBody>
      </p:sp>
      <p:sp>
        <p:nvSpPr>
          <p:cNvPr id="16" name="TextBox 15"/>
          <p:cNvSpPr txBox="1"/>
          <p:nvPr/>
        </p:nvSpPr>
        <p:spPr>
          <a:xfrm>
            <a:off x="7263492" y="5066084"/>
            <a:ext cx="1728108" cy="523220"/>
          </a:xfrm>
          <a:prstGeom prst="rect">
            <a:avLst/>
          </a:prstGeom>
          <a:noFill/>
          <a:ln>
            <a:noFill/>
          </a:ln>
        </p:spPr>
        <p:txBody>
          <a:bodyPr wrap="square" rtlCol="0">
            <a:spAutoFit/>
          </a:bodyPr>
          <a:lstStyle/>
          <a:p>
            <a:pPr algn="ctr"/>
            <a:r>
              <a:rPr lang="en-CA" sz="1400" b="1" dirty="0">
                <a:solidFill>
                  <a:schemeClr val="accent5">
                    <a:lumMod val="75000"/>
                  </a:schemeClr>
                </a:solidFill>
              </a:rPr>
              <a:t>Infrastructure Budget</a:t>
            </a:r>
          </a:p>
        </p:txBody>
      </p:sp>
      <p:sp>
        <p:nvSpPr>
          <p:cNvPr id="17" name="TextBox 16"/>
          <p:cNvSpPr txBox="1"/>
          <p:nvPr/>
        </p:nvSpPr>
        <p:spPr>
          <a:xfrm>
            <a:off x="794588" y="5713937"/>
            <a:ext cx="1196445" cy="523220"/>
          </a:xfrm>
          <a:prstGeom prst="rect">
            <a:avLst/>
          </a:prstGeom>
          <a:noFill/>
          <a:ln>
            <a:noFill/>
          </a:ln>
        </p:spPr>
        <p:txBody>
          <a:bodyPr wrap="square" rtlCol="0">
            <a:spAutoFit/>
          </a:bodyPr>
          <a:lstStyle/>
          <a:p>
            <a:pPr algn="ctr"/>
            <a:r>
              <a:rPr lang="en-CA" sz="1400" b="1" dirty="0">
                <a:solidFill>
                  <a:schemeClr val="accent5">
                    <a:lumMod val="75000"/>
                  </a:schemeClr>
                </a:solidFill>
              </a:rPr>
              <a:t>Research </a:t>
            </a:r>
            <a:r>
              <a:rPr lang="en-CA" sz="1400" b="1" dirty="0" smtClean="0">
                <a:solidFill>
                  <a:schemeClr val="accent5">
                    <a:lumMod val="75000"/>
                  </a:schemeClr>
                </a:solidFill>
              </a:rPr>
              <a:t>Plan</a:t>
            </a:r>
            <a:endParaRPr lang="en-CA" sz="1400" b="1" dirty="0">
              <a:solidFill>
                <a:schemeClr val="accent5">
                  <a:lumMod val="75000"/>
                </a:schemeClr>
              </a:solidFill>
            </a:endParaRPr>
          </a:p>
        </p:txBody>
      </p:sp>
      <p:sp>
        <p:nvSpPr>
          <p:cNvPr id="18" name="TextBox 17"/>
          <p:cNvSpPr txBox="1"/>
          <p:nvPr/>
        </p:nvSpPr>
        <p:spPr>
          <a:xfrm>
            <a:off x="72800" y="1463562"/>
            <a:ext cx="1337545" cy="738664"/>
          </a:xfrm>
          <a:prstGeom prst="rect">
            <a:avLst/>
          </a:prstGeom>
          <a:noFill/>
          <a:ln>
            <a:noFill/>
          </a:ln>
        </p:spPr>
        <p:txBody>
          <a:bodyPr wrap="square" rtlCol="0">
            <a:spAutoFit/>
          </a:bodyPr>
          <a:lstStyle/>
          <a:p>
            <a:pPr algn="ctr"/>
            <a:r>
              <a:rPr lang="en-CA" sz="1400" b="1" dirty="0" smtClean="0">
                <a:solidFill>
                  <a:schemeClr val="accent5">
                    <a:lumMod val="75000"/>
                  </a:schemeClr>
                </a:solidFill>
              </a:rPr>
              <a:t>O&amp;M and Sustainability Plan</a:t>
            </a:r>
            <a:endParaRPr lang="en-CA" sz="1400" b="1" dirty="0">
              <a:solidFill>
                <a:schemeClr val="accent5">
                  <a:lumMod val="75000"/>
                </a:schemeClr>
              </a:solidFill>
            </a:endParaRPr>
          </a:p>
        </p:txBody>
      </p:sp>
      <p:sp>
        <p:nvSpPr>
          <p:cNvPr id="21" name="TextBox 20"/>
          <p:cNvSpPr txBox="1"/>
          <p:nvPr/>
        </p:nvSpPr>
        <p:spPr>
          <a:xfrm>
            <a:off x="3055557" y="1474993"/>
            <a:ext cx="1219074" cy="523220"/>
          </a:xfrm>
          <a:prstGeom prst="rect">
            <a:avLst/>
          </a:prstGeom>
          <a:noFill/>
          <a:ln>
            <a:noFill/>
          </a:ln>
        </p:spPr>
        <p:txBody>
          <a:bodyPr wrap="square" rtlCol="0">
            <a:spAutoFit/>
          </a:bodyPr>
          <a:lstStyle/>
          <a:p>
            <a:pPr algn="ctr"/>
            <a:r>
              <a:rPr lang="en-CA" sz="1400" b="1" dirty="0">
                <a:solidFill>
                  <a:schemeClr val="accent5">
                    <a:lumMod val="75000"/>
                  </a:schemeClr>
                </a:solidFill>
              </a:rPr>
              <a:t>Institutional Alignment</a:t>
            </a:r>
          </a:p>
        </p:txBody>
      </p:sp>
      <p:sp>
        <p:nvSpPr>
          <p:cNvPr id="4" name="Rectangle 3"/>
          <p:cNvSpPr/>
          <p:nvPr/>
        </p:nvSpPr>
        <p:spPr>
          <a:xfrm>
            <a:off x="2924084" y="3244241"/>
            <a:ext cx="1177445" cy="7736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CFI Proposal</a:t>
            </a:r>
          </a:p>
        </p:txBody>
      </p:sp>
      <p:sp>
        <p:nvSpPr>
          <p:cNvPr id="15" name="Rectangle 14"/>
          <p:cNvSpPr/>
          <p:nvPr/>
        </p:nvSpPr>
        <p:spPr>
          <a:xfrm>
            <a:off x="5029200" y="3560690"/>
            <a:ext cx="1295400" cy="101130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7" name="Rectangle 26"/>
          <p:cNvSpPr/>
          <p:nvPr/>
        </p:nvSpPr>
        <p:spPr>
          <a:xfrm>
            <a:off x="6248399" y="5775361"/>
            <a:ext cx="1114969" cy="46179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1" name="Rectangle 30"/>
          <p:cNvSpPr/>
          <p:nvPr/>
        </p:nvSpPr>
        <p:spPr>
          <a:xfrm>
            <a:off x="4800599" y="3398020"/>
            <a:ext cx="4090309" cy="300278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2" name="TextBox 31"/>
          <p:cNvSpPr txBox="1"/>
          <p:nvPr/>
        </p:nvSpPr>
        <p:spPr>
          <a:xfrm>
            <a:off x="194331" y="3321724"/>
            <a:ext cx="1219074" cy="523220"/>
          </a:xfrm>
          <a:prstGeom prst="rect">
            <a:avLst/>
          </a:prstGeom>
          <a:noFill/>
          <a:ln>
            <a:noFill/>
          </a:ln>
        </p:spPr>
        <p:txBody>
          <a:bodyPr wrap="square" rtlCol="0">
            <a:spAutoFit/>
          </a:bodyPr>
          <a:lstStyle/>
          <a:p>
            <a:pPr algn="ctr"/>
            <a:r>
              <a:rPr lang="en-CA" sz="1400" b="1" dirty="0" smtClean="0">
                <a:solidFill>
                  <a:schemeClr val="accent5">
                    <a:lumMod val="75000"/>
                  </a:schemeClr>
                </a:solidFill>
              </a:rPr>
              <a:t>Future Benefits</a:t>
            </a:r>
            <a:endParaRPr lang="en-CA" sz="1400" b="1" dirty="0">
              <a:solidFill>
                <a:schemeClr val="accent5">
                  <a:lumMod val="75000"/>
                </a:schemeClr>
              </a:solidFill>
            </a:endParaRPr>
          </a:p>
        </p:txBody>
      </p:sp>
    </p:spTree>
    <p:extLst>
      <p:ext uri="{BB962C8B-B14F-4D97-AF65-F5344CB8AC3E}">
        <p14:creationId xmlns:p14="http://schemas.microsoft.com/office/powerpoint/2010/main" val="2248418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229600" cy="1143000"/>
          </a:xfrm>
        </p:spPr>
        <p:txBody>
          <a:bodyPr/>
          <a:lstStyle/>
          <a:p>
            <a:r>
              <a:rPr lang="en-US" dirty="0" smtClean="0"/>
              <a:t>Topics:</a:t>
            </a:r>
            <a:endParaRPr lang="en-US" dirty="0"/>
          </a:p>
        </p:txBody>
      </p:sp>
      <p:sp>
        <p:nvSpPr>
          <p:cNvPr id="2" name="Content Placeholder 1"/>
          <p:cNvSpPr>
            <a:spLocks noGrp="1"/>
          </p:cNvSpPr>
          <p:nvPr>
            <p:ph idx="1"/>
          </p:nvPr>
        </p:nvSpPr>
        <p:spPr>
          <a:xfrm>
            <a:off x="457200" y="1752600"/>
            <a:ext cx="8229600" cy="4525963"/>
          </a:xfrm>
        </p:spPr>
        <p:txBody>
          <a:bodyPr>
            <a:noAutofit/>
          </a:bodyPr>
          <a:lstStyle/>
          <a:p>
            <a:r>
              <a:rPr lang="en-US" sz="2400" dirty="0" smtClean="0"/>
              <a:t>Welcome and Introductions </a:t>
            </a:r>
          </a:p>
          <a:p>
            <a:r>
              <a:rPr lang="en-US" sz="2400" dirty="0" smtClean="0"/>
              <a:t>What is the Canada Foundation for Innovation? </a:t>
            </a:r>
          </a:p>
          <a:p>
            <a:r>
              <a:rPr lang="en-US" sz="2400" dirty="0" smtClean="0"/>
              <a:t>Key CFI Guidelines</a:t>
            </a:r>
          </a:p>
          <a:p>
            <a:r>
              <a:rPr lang="en-US" sz="2400" dirty="0"/>
              <a:t>CFI vs. Typical research proposals</a:t>
            </a:r>
          </a:p>
          <a:p>
            <a:pPr lvl="1"/>
            <a:r>
              <a:rPr lang="en-US" sz="2000" dirty="0" smtClean="0"/>
              <a:t>Budgets: CFI “In-kind” contributions</a:t>
            </a:r>
          </a:p>
          <a:p>
            <a:pPr lvl="1"/>
            <a:r>
              <a:rPr lang="en-US" sz="2000" dirty="0" smtClean="0"/>
              <a:t>Construction/Renovation requirements</a:t>
            </a:r>
          </a:p>
          <a:p>
            <a:pPr lvl="1"/>
            <a:r>
              <a:rPr lang="en-US" sz="2000" dirty="0" smtClean="0"/>
              <a:t>Environmental Scan: Integration with existing infrastructure</a:t>
            </a:r>
          </a:p>
          <a:p>
            <a:r>
              <a:rPr lang="en-US" sz="2400" dirty="0" smtClean="0"/>
              <a:t>Lessons learned from reviewer comments </a:t>
            </a:r>
          </a:p>
          <a:p>
            <a:r>
              <a:rPr lang="en-US" sz="2400" dirty="0" smtClean="0"/>
              <a:t>QUESTIONS</a:t>
            </a:r>
          </a:p>
        </p:txBody>
      </p:sp>
    </p:spTree>
    <p:extLst>
      <p:ext uri="{BB962C8B-B14F-4D97-AF65-F5344CB8AC3E}">
        <p14:creationId xmlns:p14="http://schemas.microsoft.com/office/powerpoint/2010/main" val="1770451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8229600" cy="4525963"/>
          </a:xfrm>
        </p:spPr>
        <p:txBody>
          <a:bodyPr>
            <a:normAutofit/>
          </a:bodyPr>
          <a:lstStyle/>
          <a:p>
            <a:r>
              <a:rPr lang="en-US" sz="1800" dirty="0" smtClean="0"/>
              <a:t>The CFI considers the </a:t>
            </a:r>
            <a:r>
              <a:rPr lang="en-US" sz="1800" b="1" dirty="0" smtClean="0"/>
              <a:t>Fair Market Value (eligible cost) </a:t>
            </a:r>
            <a:r>
              <a:rPr lang="en-US" sz="1800" dirty="0" smtClean="0"/>
              <a:t>of an item to be the price of the item  </a:t>
            </a:r>
            <a:r>
              <a:rPr lang="en-US" sz="1800" b="1" dirty="0" smtClean="0"/>
              <a:t>after</a:t>
            </a:r>
            <a:r>
              <a:rPr lang="en-US" sz="1800" dirty="0" smtClean="0"/>
              <a:t> normal and/or educational discounts</a:t>
            </a:r>
          </a:p>
          <a:p>
            <a:endParaRPr lang="en-US" sz="1800" dirty="0" smtClean="0"/>
          </a:p>
          <a:p>
            <a:pPr lvl="1">
              <a:spcBef>
                <a:spcPts val="0"/>
              </a:spcBef>
              <a:spcAft>
                <a:spcPts val="1200"/>
              </a:spcAft>
            </a:pPr>
            <a:r>
              <a:rPr lang="en-US" sz="1800" b="1" dirty="0" smtClean="0"/>
              <a:t>Normal discount: </a:t>
            </a:r>
            <a:r>
              <a:rPr lang="en-US" sz="1800" dirty="0" smtClean="0"/>
              <a:t>A discount a supplier would normally apply to anybody</a:t>
            </a:r>
          </a:p>
          <a:p>
            <a:pPr lvl="1">
              <a:spcBef>
                <a:spcPts val="0"/>
              </a:spcBef>
              <a:spcAft>
                <a:spcPts val="1200"/>
              </a:spcAft>
            </a:pPr>
            <a:r>
              <a:rPr lang="en-US" sz="1800" b="1" dirty="0" smtClean="0"/>
              <a:t>Educational discount: </a:t>
            </a:r>
            <a:r>
              <a:rPr lang="en-US" sz="1800" dirty="0" smtClean="0"/>
              <a:t>A discount offered to an institution due to its educational status.</a:t>
            </a:r>
          </a:p>
          <a:p>
            <a:pPr lvl="1">
              <a:spcBef>
                <a:spcPts val="0"/>
              </a:spcBef>
              <a:spcAft>
                <a:spcPts val="1200"/>
              </a:spcAft>
            </a:pPr>
            <a:r>
              <a:rPr lang="en-CA" sz="1800" b="1" dirty="0" smtClean="0"/>
              <a:t>Eligible </a:t>
            </a:r>
            <a:r>
              <a:rPr lang="en-CA" sz="1800" b="1" dirty="0"/>
              <a:t>in-kind </a:t>
            </a:r>
            <a:r>
              <a:rPr lang="en-CA" sz="1800" b="1" dirty="0" smtClean="0"/>
              <a:t>contribution: </a:t>
            </a:r>
            <a:r>
              <a:rPr lang="en-CA" sz="1800" dirty="0" smtClean="0"/>
              <a:t>A </a:t>
            </a:r>
            <a:r>
              <a:rPr lang="en-CA" sz="1800" dirty="0"/>
              <a:t>non-monetary resource </a:t>
            </a:r>
            <a:r>
              <a:rPr lang="en-CA" sz="1800" dirty="0" smtClean="0"/>
              <a:t>offered </a:t>
            </a:r>
            <a:r>
              <a:rPr lang="en-CA" sz="1800" dirty="0"/>
              <a:t>as a contribution toward a CFI-funded project. </a:t>
            </a:r>
            <a:r>
              <a:rPr lang="en-CA" sz="1800" dirty="0" smtClean="0"/>
              <a:t>The </a:t>
            </a:r>
            <a:r>
              <a:rPr lang="en-CA" sz="1800" dirty="0"/>
              <a:t>eligible in-kind contribution is equal to the fair market value of the item less the net selling price (if any</a:t>
            </a:r>
            <a:r>
              <a:rPr lang="en-CA" sz="1800" dirty="0" smtClean="0"/>
              <a:t>). </a:t>
            </a:r>
            <a:r>
              <a:rPr lang="en-CA" sz="1800" b="1" u="sng" dirty="0" smtClean="0"/>
              <a:t>Must be over and above Normal and Educational Discounts</a:t>
            </a:r>
            <a:endParaRPr lang="en-US" sz="1800" b="1" u="sng" dirty="0" smtClean="0"/>
          </a:p>
        </p:txBody>
      </p:sp>
      <p:sp>
        <p:nvSpPr>
          <p:cNvPr id="6" name="TextBox 5"/>
          <p:cNvSpPr txBox="1"/>
          <p:nvPr/>
        </p:nvSpPr>
        <p:spPr>
          <a:xfrm>
            <a:off x="838200" y="6324600"/>
            <a:ext cx="5814349" cy="307777"/>
          </a:xfrm>
          <a:prstGeom prst="rect">
            <a:avLst/>
          </a:prstGeom>
          <a:noFill/>
        </p:spPr>
        <p:txBody>
          <a:bodyPr wrap="none" rtlCol="0">
            <a:spAutoFit/>
          </a:bodyPr>
          <a:lstStyle/>
          <a:p>
            <a:r>
              <a:rPr lang="en-US" sz="1400" i="1" dirty="0" smtClean="0">
                <a:solidFill>
                  <a:prstClr val="black"/>
                </a:solidFill>
              </a:rPr>
              <a:t>* Ref: Section 6.5 (page 45) in CFI’s Policy and Procedure Guide, 2013</a:t>
            </a:r>
            <a:endParaRPr lang="en-US" sz="1400" i="1" dirty="0">
              <a:solidFill>
                <a:prstClr val="black"/>
              </a:solidFill>
            </a:endParaRPr>
          </a:p>
        </p:txBody>
      </p:sp>
      <p:sp>
        <p:nvSpPr>
          <p:cNvPr id="8" name="Title 3"/>
          <p:cNvSpPr txBox="1">
            <a:spLocks/>
          </p:cNvSpPr>
          <p:nvPr/>
        </p:nvSpPr>
        <p:spPr>
          <a:xfrm>
            <a:off x="2432242" y="0"/>
            <a:ext cx="6400800" cy="838200"/>
          </a:xfrm>
          <a:prstGeom prst="rect">
            <a:avLst/>
          </a:prstGeom>
        </p:spPr>
        <p:txBody>
          <a:bodyPr vert="horz"/>
          <a:lstStyle>
            <a:lvl1pPr algn="r" defTabSz="457200" rtl="0" eaLnBrk="1" fontAlgn="base" hangingPunct="1">
              <a:spcBef>
                <a:spcPct val="0"/>
              </a:spcBef>
              <a:spcAft>
                <a:spcPct val="0"/>
              </a:spcAft>
              <a:defRPr sz="1400" kern="1200">
                <a:solidFill>
                  <a:schemeClr val="bg1">
                    <a:lumMod val="65000"/>
                  </a:schemeClr>
                </a:solidFill>
                <a:latin typeface="+mj-lt"/>
                <a:ea typeface="ＭＳ Ｐゴシック" charset="0"/>
                <a:cs typeface="Geneva"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9pPr>
          </a:lstStyle>
          <a:p>
            <a:r>
              <a:rPr lang="en-US" sz="2400" b="1" dirty="0" smtClean="0">
                <a:solidFill>
                  <a:schemeClr val="bg1"/>
                </a:solidFill>
              </a:rPr>
              <a:t>Budget Development</a:t>
            </a:r>
            <a:br>
              <a:rPr lang="en-US" sz="2400" b="1" dirty="0" smtClean="0">
                <a:solidFill>
                  <a:schemeClr val="bg1"/>
                </a:solidFill>
              </a:rPr>
            </a:br>
            <a:r>
              <a:rPr lang="en-US" sz="2400" b="1" smtClean="0">
                <a:solidFill>
                  <a:schemeClr val="bg1"/>
                </a:solidFill>
              </a:rPr>
              <a:t>In-kind Contributions</a:t>
            </a:r>
            <a:endParaRPr lang="en-US" sz="2400" b="1" dirty="0">
              <a:solidFill>
                <a:schemeClr val="bg1"/>
              </a:solidFill>
            </a:endParaRPr>
          </a:p>
        </p:txBody>
      </p:sp>
    </p:spTree>
    <p:extLst>
      <p:ext uri="{BB962C8B-B14F-4D97-AF65-F5344CB8AC3E}">
        <p14:creationId xmlns:p14="http://schemas.microsoft.com/office/powerpoint/2010/main" val="1445690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body" sz="quarter" idx="16"/>
          </p:nvPr>
        </p:nvSpPr>
        <p:spPr/>
        <p:txBody>
          <a:bodyPr>
            <a:noAutofit/>
          </a:bodyPr>
          <a:lstStyle/>
          <a:p>
            <a:pPr marL="285750" indent="-285750">
              <a:buFont typeface="Arial" panose="020B0604020202020204" pitchFamily="34" charset="0"/>
              <a:buChar char="•"/>
            </a:pPr>
            <a:r>
              <a:rPr lang="en-US" sz="1800" dirty="0" smtClean="0"/>
              <a:t>Important notes about in-kind contribution:</a:t>
            </a:r>
          </a:p>
          <a:p>
            <a:pPr marL="800100" lvl="3" indent="-285750"/>
            <a:endParaRPr lang="en-US" dirty="0" smtClean="0"/>
          </a:p>
          <a:p>
            <a:pPr marL="800100" lvl="3" indent="-285750"/>
            <a:r>
              <a:rPr lang="en-US" dirty="0" smtClean="0"/>
              <a:t>No in-kind provided on renovations</a:t>
            </a:r>
          </a:p>
          <a:p>
            <a:pPr marL="800100" lvl="3" indent="-285750"/>
            <a:endParaRPr lang="en-US" dirty="0" smtClean="0"/>
          </a:p>
          <a:p>
            <a:pPr marL="800100" lvl="3" indent="-285750"/>
            <a:r>
              <a:rPr lang="en-US" dirty="0" smtClean="0"/>
              <a:t>Vendors are not required to offer normal or educational discounts </a:t>
            </a:r>
          </a:p>
          <a:p>
            <a:pPr marL="800100" lvl="3" indent="-285750"/>
            <a:endParaRPr lang="en-US" dirty="0" smtClean="0"/>
          </a:p>
          <a:p>
            <a:pPr marL="800100" lvl="3" indent="-285750">
              <a:spcBef>
                <a:spcPts val="0"/>
              </a:spcBef>
              <a:spcAft>
                <a:spcPts val="1200"/>
              </a:spcAft>
            </a:pPr>
            <a:r>
              <a:rPr lang="en-CA" dirty="0" smtClean="0"/>
              <a:t>May </a:t>
            </a:r>
            <a:r>
              <a:rPr lang="en-CA" dirty="0"/>
              <a:t>ask for an </a:t>
            </a:r>
            <a:r>
              <a:rPr lang="en-CA" dirty="0" smtClean="0"/>
              <a:t>in-kind contribution </a:t>
            </a:r>
            <a:r>
              <a:rPr lang="en-CA" dirty="0"/>
              <a:t>from suppliers but </a:t>
            </a:r>
            <a:r>
              <a:rPr lang="en-CA" dirty="0" smtClean="0"/>
              <a:t>do </a:t>
            </a:r>
            <a:r>
              <a:rPr lang="en-CA" dirty="0"/>
              <a:t>not ask for a specific amount or </a:t>
            </a:r>
            <a:r>
              <a:rPr lang="en-CA" dirty="0" smtClean="0"/>
              <a:t>percentage* </a:t>
            </a:r>
          </a:p>
          <a:p>
            <a:pPr marL="288925" lvl="1" indent="-285750">
              <a:spcBef>
                <a:spcPts val="0"/>
              </a:spcBef>
              <a:spcAft>
                <a:spcPts val="1200"/>
              </a:spcAft>
              <a:buFont typeface="Arial" panose="020B0604020202020204" pitchFamily="34" charset="0"/>
              <a:buChar char="•"/>
            </a:pPr>
            <a:endParaRPr lang="en-CA" sz="1600" b="1" u="sng" dirty="0" smtClean="0"/>
          </a:p>
          <a:p>
            <a:pPr marL="457200" lvl="1" indent="0">
              <a:spcBef>
                <a:spcPts val="0"/>
              </a:spcBef>
              <a:spcAft>
                <a:spcPts val="600"/>
              </a:spcAft>
              <a:buNone/>
            </a:pPr>
            <a:r>
              <a:rPr lang="en-CA" sz="1200" b="1" u="sng" dirty="0" smtClean="0">
                <a:hlinkClick r:id="rId2"/>
              </a:rPr>
              <a:t>*https</a:t>
            </a:r>
            <a:r>
              <a:rPr lang="en-CA" sz="1200" b="1" u="sng" dirty="0">
                <a:hlinkClick r:id="rId2"/>
              </a:rPr>
              <a:t>://</a:t>
            </a:r>
            <a:r>
              <a:rPr lang="en-CA" sz="1200" b="1" u="sng" dirty="0" smtClean="0">
                <a:hlinkClick r:id="rId2"/>
              </a:rPr>
              <a:t>www.innovation.ca/sites/default/files/vpupdate/cfi-vp-update-july-2016.pdf</a:t>
            </a:r>
            <a:r>
              <a:rPr lang="en-CA" sz="1200" b="1" u="sng" dirty="0" smtClean="0"/>
              <a:t> </a:t>
            </a:r>
          </a:p>
          <a:p>
            <a:pPr marL="457200" lvl="1" indent="0">
              <a:spcBef>
                <a:spcPts val="0"/>
              </a:spcBef>
              <a:spcAft>
                <a:spcPts val="600"/>
              </a:spcAft>
              <a:buNone/>
            </a:pPr>
            <a:r>
              <a:rPr lang="en-CA" sz="1200" b="1" u="sng" dirty="0" smtClean="0"/>
              <a:t>*</a:t>
            </a:r>
            <a:r>
              <a:rPr lang="en-CA" sz="1200" b="1" u="sng" dirty="0" smtClean="0">
                <a:hlinkClick r:id="rId3"/>
              </a:rPr>
              <a:t>https</a:t>
            </a:r>
            <a:r>
              <a:rPr lang="en-CA" sz="1200" b="1" u="sng" dirty="0">
                <a:hlinkClick r:id="rId3"/>
              </a:rPr>
              <a:t>://www.innovation.ca/sites/default/files/Funds/documents/Competitivie%20bid%20process%20and%20examples_updated%20April%207_2014_EN%20-%</a:t>
            </a:r>
            <a:r>
              <a:rPr lang="en-CA" sz="1200" b="1" u="sng" dirty="0" smtClean="0">
                <a:hlinkClick r:id="rId3"/>
              </a:rPr>
              <a:t>20CSV2.pdf</a:t>
            </a:r>
            <a:endParaRPr lang="en-CA" sz="1200" b="1" u="sng" dirty="0" smtClean="0"/>
          </a:p>
          <a:p>
            <a:pPr marL="457200" lvl="1" indent="0">
              <a:buNone/>
            </a:pPr>
            <a:endParaRPr lang="en-US" sz="2000" dirty="0"/>
          </a:p>
        </p:txBody>
      </p:sp>
      <p:sp>
        <p:nvSpPr>
          <p:cNvPr id="6" name="Title 3"/>
          <p:cNvSpPr txBox="1">
            <a:spLocks/>
          </p:cNvSpPr>
          <p:nvPr/>
        </p:nvSpPr>
        <p:spPr>
          <a:xfrm>
            <a:off x="2432242" y="0"/>
            <a:ext cx="6400800" cy="838200"/>
          </a:xfrm>
          <a:prstGeom prst="rect">
            <a:avLst/>
          </a:prstGeom>
        </p:spPr>
        <p:txBody>
          <a:bodyPr vert="horz"/>
          <a:lstStyle>
            <a:lvl1pPr algn="r" defTabSz="457200" rtl="0" eaLnBrk="1" fontAlgn="base" hangingPunct="1">
              <a:spcBef>
                <a:spcPct val="0"/>
              </a:spcBef>
              <a:spcAft>
                <a:spcPct val="0"/>
              </a:spcAft>
              <a:defRPr sz="1400" kern="1200">
                <a:solidFill>
                  <a:schemeClr val="bg1">
                    <a:lumMod val="65000"/>
                  </a:schemeClr>
                </a:solidFill>
                <a:latin typeface="+mj-lt"/>
                <a:ea typeface="ＭＳ Ｐゴシック" charset="0"/>
                <a:cs typeface="Geneva"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9pPr>
          </a:lstStyle>
          <a:p>
            <a:r>
              <a:rPr lang="en-US" sz="2400" b="1" dirty="0" smtClean="0">
                <a:solidFill>
                  <a:schemeClr val="bg1"/>
                </a:solidFill>
              </a:rPr>
              <a:t>Budget Development</a:t>
            </a:r>
            <a:br>
              <a:rPr lang="en-US" sz="2400" b="1" dirty="0" smtClean="0">
                <a:solidFill>
                  <a:schemeClr val="bg1"/>
                </a:solidFill>
              </a:rPr>
            </a:br>
            <a:r>
              <a:rPr lang="en-US" sz="2400" b="1" smtClean="0">
                <a:solidFill>
                  <a:schemeClr val="bg1"/>
                </a:solidFill>
              </a:rPr>
              <a:t>In-kind Contributions</a:t>
            </a:r>
            <a:endParaRPr lang="en-US" sz="2400" b="1" dirty="0">
              <a:solidFill>
                <a:schemeClr val="bg1"/>
              </a:solidFill>
            </a:endParaRPr>
          </a:p>
        </p:txBody>
      </p:sp>
    </p:spTree>
    <p:extLst>
      <p:ext uri="{BB962C8B-B14F-4D97-AF65-F5344CB8AC3E}">
        <p14:creationId xmlns:p14="http://schemas.microsoft.com/office/powerpoint/2010/main" val="3873058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6019800"/>
            <a:ext cx="6387748" cy="272733"/>
          </a:xfrm>
        </p:spPr>
        <p:txBody>
          <a:bodyPr/>
          <a:lstStyle/>
          <a:p>
            <a:r>
              <a:rPr lang="en-CA" sz="1200" b="1" u="sng" dirty="0">
                <a:solidFill>
                  <a:schemeClr val="bg1"/>
                </a:solidFill>
                <a:hlinkClick r:id="rId2"/>
              </a:rPr>
              <a:t>https://www.innovation.ca/sites/default/files/vpupdate/cfi-vp-update-july-2016.pdf</a:t>
            </a:r>
            <a:endParaRPr lang="en-US" sz="1200" dirty="0">
              <a:solidFill>
                <a:schemeClr val="bg1"/>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152"/>
          <a:stretch/>
        </p:blipFill>
        <p:spPr bwMode="auto">
          <a:xfrm>
            <a:off x="1524000" y="944793"/>
            <a:ext cx="6324600" cy="4928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3"/>
          <p:cNvSpPr txBox="1">
            <a:spLocks/>
          </p:cNvSpPr>
          <p:nvPr/>
        </p:nvSpPr>
        <p:spPr>
          <a:xfrm>
            <a:off x="2432242" y="0"/>
            <a:ext cx="6400800" cy="838200"/>
          </a:xfrm>
          <a:prstGeom prst="rect">
            <a:avLst/>
          </a:prstGeom>
        </p:spPr>
        <p:txBody>
          <a:bodyPr vert="horz"/>
          <a:lstStyle>
            <a:lvl1pPr algn="r" defTabSz="457200" rtl="0" eaLnBrk="1" fontAlgn="base" hangingPunct="1">
              <a:spcBef>
                <a:spcPct val="0"/>
              </a:spcBef>
              <a:spcAft>
                <a:spcPct val="0"/>
              </a:spcAft>
              <a:defRPr sz="1400" kern="1200">
                <a:solidFill>
                  <a:schemeClr val="bg1">
                    <a:lumMod val="65000"/>
                  </a:schemeClr>
                </a:solidFill>
                <a:latin typeface="+mj-lt"/>
                <a:ea typeface="ＭＳ Ｐゴシック" charset="0"/>
                <a:cs typeface="Geneva"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9pPr>
          </a:lstStyle>
          <a:p>
            <a:r>
              <a:rPr lang="en-US" sz="2400" b="1" dirty="0" smtClean="0">
                <a:solidFill>
                  <a:schemeClr val="bg1"/>
                </a:solidFill>
              </a:rPr>
              <a:t>Budget Development</a:t>
            </a:r>
            <a:br>
              <a:rPr lang="en-US" sz="2400" b="1" dirty="0" smtClean="0">
                <a:solidFill>
                  <a:schemeClr val="bg1"/>
                </a:solidFill>
              </a:rPr>
            </a:br>
            <a:r>
              <a:rPr lang="en-US" sz="2400" b="1" smtClean="0">
                <a:solidFill>
                  <a:schemeClr val="bg1"/>
                </a:solidFill>
              </a:rPr>
              <a:t>In-kind Contributions</a:t>
            </a:r>
            <a:endParaRPr lang="en-US" sz="2400" b="1" dirty="0">
              <a:solidFill>
                <a:schemeClr val="bg1"/>
              </a:solidFill>
            </a:endParaRPr>
          </a:p>
        </p:txBody>
      </p:sp>
    </p:spTree>
    <p:extLst>
      <p:ext uri="{BB962C8B-B14F-4D97-AF65-F5344CB8AC3E}">
        <p14:creationId xmlns:p14="http://schemas.microsoft.com/office/powerpoint/2010/main" val="1739491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85838"/>
            <a:ext cx="6939167" cy="488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19200" y="5867400"/>
            <a:ext cx="6096000" cy="646331"/>
          </a:xfrm>
          <a:prstGeom prst="rect">
            <a:avLst/>
          </a:prstGeom>
        </p:spPr>
        <p:txBody>
          <a:bodyPr wrap="square">
            <a:spAutoFit/>
          </a:bodyPr>
          <a:lstStyle/>
          <a:p>
            <a:pPr lvl="1">
              <a:spcAft>
                <a:spcPts val="600"/>
              </a:spcAft>
            </a:pPr>
            <a:r>
              <a:rPr lang="en-CA" sz="1200" b="1" u="sng" dirty="0"/>
              <a:t>*</a:t>
            </a:r>
            <a:r>
              <a:rPr lang="en-CA" sz="1200" b="1" u="sng" dirty="0">
                <a:hlinkClick r:id="rId3"/>
              </a:rPr>
              <a:t>https://www.innovation.ca/sites/default/files/Funds/documents/Competitivie%20bid%20process%20and%20examples_updated%20April%207_2014_EN%20-%20CSV2.pdf</a:t>
            </a:r>
            <a:endParaRPr lang="en-CA" sz="1200" b="1" u="sng" dirty="0"/>
          </a:p>
        </p:txBody>
      </p:sp>
      <p:sp>
        <p:nvSpPr>
          <p:cNvPr id="6" name="Title 3"/>
          <p:cNvSpPr txBox="1">
            <a:spLocks/>
          </p:cNvSpPr>
          <p:nvPr/>
        </p:nvSpPr>
        <p:spPr>
          <a:xfrm>
            <a:off x="2432242" y="0"/>
            <a:ext cx="6400800" cy="838200"/>
          </a:xfrm>
          <a:prstGeom prst="rect">
            <a:avLst/>
          </a:prstGeom>
        </p:spPr>
        <p:txBody>
          <a:bodyPr vert="horz"/>
          <a:lstStyle>
            <a:lvl1pPr algn="r" defTabSz="457200" rtl="0" eaLnBrk="1" fontAlgn="base" hangingPunct="1">
              <a:spcBef>
                <a:spcPct val="0"/>
              </a:spcBef>
              <a:spcAft>
                <a:spcPct val="0"/>
              </a:spcAft>
              <a:defRPr sz="1400" kern="1200">
                <a:solidFill>
                  <a:schemeClr val="bg1">
                    <a:lumMod val="65000"/>
                  </a:schemeClr>
                </a:solidFill>
                <a:latin typeface="+mj-lt"/>
                <a:ea typeface="ＭＳ Ｐゴシック" charset="0"/>
                <a:cs typeface="Geneva"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9pPr>
          </a:lstStyle>
          <a:p>
            <a:r>
              <a:rPr lang="en-US" sz="2400" b="1" dirty="0" smtClean="0">
                <a:solidFill>
                  <a:schemeClr val="bg1"/>
                </a:solidFill>
              </a:rPr>
              <a:t>Budget Development</a:t>
            </a:r>
            <a:br>
              <a:rPr lang="en-US" sz="2400" b="1" dirty="0" smtClean="0">
                <a:solidFill>
                  <a:schemeClr val="bg1"/>
                </a:solidFill>
              </a:rPr>
            </a:br>
            <a:r>
              <a:rPr lang="en-US" sz="2400" b="1" smtClean="0">
                <a:solidFill>
                  <a:schemeClr val="bg1"/>
                </a:solidFill>
              </a:rPr>
              <a:t>In-kind Contributions</a:t>
            </a:r>
            <a:endParaRPr lang="en-US" sz="2400" b="1" dirty="0">
              <a:solidFill>
                <a:schemeClr val="bg1"/>
              </a:solidFill>
            </a:endParaRPr>
          </a:p>
        </p:txBody>
      </p:sp>
    </p:spTree>
    <p:extLst>
      <p:ext uri="{BB962C8B-B14F-4D97-AF65-F5344CB8AC3E}">
        <p14:creationId xmlns:p14="http://schemas.microsoft.com/office/powerpoint/2010/main" val="1803147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3">
            <a:alphaModFix/>
          </a:blip>
          <a:srcRect t="885" b="1932"/>
          <a:stretch/>
        </p:blipFill>
        <p:spPr>
          <a:xfrm>
            <a:off x="794588" y="1105994"/>
            <a:ext cx="7622797" cy="5457307"/>
          </a:xfrm>
          <a:prstGeom prst="rect">
            <a:avLst/>
          </a:prstGeom>
          <a:noFill/>
          <a:ln>
            <a:noFill/>
          </a:ln>
        </p:spPr>
      </p:pic>
      <p:sp>
        <p:nvSpPr>
          <p:cNvPr id="249" name="Shape 249"/>
          <p:cNvSpPr txBox="1">
            <a:spLocks noGrp="1"/>
          </p:cNvSpPr>
          <p:nvPr>
            <p:ph type="title"/>
          </p:nvPr>
        </p:nvSpPr>
        <p:spPr>
          <a:xfrm>
            <a:off x="2432242" y="0"/>
            <a:ext cx="6387748" cy="838199"/>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sz="2400" b="1" i="0" u="none" strike="noStrike" cap="none" dirty="0">
                <a:solidFill>
                  <a:schemeClr val="bg1"/>
                </a:solidFill>
                <a:latin typeface="Arial"/>
                <a:ea typeface="Arial"/>
                <a:cs typeface="Arial"/>
                <a:sym typeface="Arial"/>
              </a:rPr>
              <a:t>Proposal </a:t>
            </a:r>
            <a:r>
              <a:rPr lang="en-US" sz="2400" b="1" i="0" u="none" strike="noStrike" cap="none" dirty="0" smtClean="0">
                <a:solidFill>
                  <a:schemeClr val="bg1"/>
                </a:solidFill>
                <a:latin typeface="Arial"/>
                <a:ea typeface="Arial"/>
                <a:cs typeface="Arial"/>
                <a:sym typeface="Arial"/>
              </a:rPr>
              <a:t>Development Process:</a:t>
            </a:r>
            <a:br>
              <a:rPr lang="en-US" sz="2400" b="1" i="0" u="none" strike="noStrike" cap="none" dirty="0" smtClean="0">
                <a:solidFill>
                  <a:schemeClr val="bg1"/>
                </a:solidFill>
                <a:latin typeface="Arial"/>
                <a:ea typeface="Arial"/>
                <a:cs typeface="Arial"/>
                <a:sym typeface="Arial"/>
              </a:rPr>
            </a:br>
            <a:r>
              <a:rPr lang="en-US" sz="2400" b="1" i="0" u="none" strike="noStrike" cap="none" smtClean="0">
                <a:solidFill>
                  <a:schemeClr val="bg1"/>
                </a:solidFill>
                <a:latin typeface="Arial"/>
                <a:ea typeface="Arial"/>
                <a:cs typeface="Arial"/>
                <a:sym typeface="Arial"/>
              </a:rPr>
              <a:t>CFI Projects</a:t>
            </a:r>
            <a:endParaRPr lang="en-US" sz="2400" b="1" i="0" u="none" strike="noStrike" cap="none" dirty="0">
              <a:solidFill>
                <a:schemeClr val="bg1"/>
              </a:solidFill>
              <a:latin typeface="Arial"/>
              <a:ea typeface="Arial"/>
              <a:cs typeface="Arial"/>
              <a:sym typeface="Arial"/>
            </a:endParaRPr>
          </a:p>
        </p:txBody>
      </p:sp>
      <p:sp>
        <p:nvSpPr>
          <p:cNvPr id="3" name="TextBox 2"/>
          <p:cNvSpPr txBox="1"/>
          <p:nvPr/>
        </p:nvSpPr>
        <p:spPr>
          <a:xfrm>
            <a:off x="7771092" y="1359089"/>
            <a:ext cx="1194326" cy="738664"/>
          </a:xfrm>
          <a:prstGeom prst="rect">
            <a:avLst/>
          </a:prstGeom>
          <a:noFill/>
          <a:ln>
            <a:noFill/>
          </a:ln>
        </p:spPr>
        <p:txBody>
          <a:bodyPr wrap="square" rtlCol="0">
            <a:spAutoFit/>
          </a:bodyPr>
          <a:lstStyle/>
          <a:p>
            <a:pPr algn="ctr"/>
            <a:r>
              <a:rPr lang="en-CA" sz="1400" b="1" dirty="0">
                <a:solidFill>
                  <a:schemeClr val="accent5">
                    <a:lumMod val="75000"/>
                  </a:schemeClr>
                </a:solidFill>
              </a:rPr>
              <a:t>Space and Equipment Plan</a:t>
            </a:r>
          </a:p>
        </p:txBody>
      </p:sp>
      <p:sp>
        <p:nvSpPr>
          <p:cNvPr id="16" name="TextBox 15"/>
          <p:cNvSpPr txBox="1"/>
          <p:nvPr/>
        </p:nvSpPr>
        <p:spPr>
          <a:xfrm>
            <a:off x="7263492" y="5066084"/>
            <a:ext cx="1728108" cy="646331"/>
          </a:xfrm>
          <a:prstGeom prst="rect">
            <a:avLst/>
          </a:prstGeom>
          <a:noFill/>
          <a:ln>
            <a:noFill/>
          </a:ln>
        </p:spPr>
        <p:txBody>
          <a:bodyPr wrap="square" rtlCol="0">
            <a:spAutoFit/>
          </a:bodyPr>
          <a:lstStyle/>
          <a:p>
            <a:pPr algn="ctr"/>
            <a:r>
              <a:rPr lang="en-CA" b="1" dirty="0">
                <a:solidFill>
                  <a:schemeClr val="accent5">
                    <a:lumMod val="75000"/>
                  </a:schemeClr>
                </a:solidFill>
              </a:rPr>
              <a:t>Infrastructure Budget</a:t>
            </a:r>
          </a:p>
        </p:txBody>
      </p:sp>
      <p:sp>
        <p:nvSpPr>
          <p:cNvPr id="17" name="TextBox 16"/>
          <p:cNvSpPr txBox="1"/>
          <p:nvPr/>
        </p:nvSpPr>
        <p:spPr>
          <a:xfrm>
            <a:off x="794588" y="5713937"/>
            <a:ext cx="1196445" cy="523220"/>
          </a:xfrm>
          <a:prstGeom prst="rect">
            <a:avLst/>
          </a:prstGeom>
          <a:noFill/>
          <a:ln>
            <a:noFill/>
          </a:ln>
        </p:spPr>
        <p:txBody>
          <a:bodyPr wrap="square" rtlCol="0">
            <a:spAutoFit/>
          </a:bodyPr>
          <a:lstStyle/>
          <a:p>
            <a:pPr algn="ctr"/>
            <a:r>
              <a:rPr lang="en-CA" sz="1400" b="1" dirty="0">
                <a:solidFill>
                  <a:schemeClr val="accent5">
                    <a:lumMod val="75000"/>
                  </a:schemeClr>
                </a:solidFill>
              </a:rPr>
              <a:t>Research </a:t>
            </a:r>
            <a:r>
              <a:rPr lang="en-CA" sz="1400" b="1" dirty="0" smtClean="0">
                <a:solidFill>
                  <a:schemeClr val="accent5">
                    <a:lumMod val="75000"/>
                  </a:schemeClr>
                </a:solidFill>
              </a:rPr>
              <a:t>Plan</a:t>
            </a:r>
            <a:endParaRPr lang="en-CA" sz="1400" b="1" dirty="0">
              <a:solidFill>
                <a:schemeClr val="accent5">
                  <a:lumMod val="75000"/>
                </a:schemeClr>
              </a:solidFill>
            </a:endParaRPr>
          </a:p>
        </p:txBody>
      </p:sp>
      <p:sp>
        <p:nvSpPr>
          <p:cNvPr id="18" name="TextBox 17"/>
          <p:cNvSpPr txBox="1"/>
          <p:nvPr/>
        </p:nvSpPr>
        <p:spPr>
          <a:xfrm>
            <a:off x="72800" y="1463562"/>
            <a:ext cx="1337545" cy="738664"/>
          </a:xfrm>
          <a:prstGeom prst="rect">
            <a:avLst/>
          </a:prstGeom>
          <a:noFill/>
          <a:ln>
            <a:noFill/>
          </a:ln>
        </p:spPr>
        <p:txBody>
          <a:bodyPr wrap="square" rtlCol="0">
            <a:spAutoFit/>
          </a:bodyPr>
          <a:lstStyle/>
          <a:p>
            <a:pPr algn="ctr"/>
            <a:r>
              <a:rPr lang="en-CA" sz="1400" b="1" dirty="0" smtClean="0">
                <a:solidFill>
                  <a:schemeClr val="accent5">
                    <a:lumMod val="75000"/>
                  </a:schemeClr>
                </a:solidFill>
              </a:rPr>
              <a:t>O&amp;M and Sustainability Plan</a:t>
            </a:r>
            <a:endParaRPr lang="en-CA" sz="1400" b="1" dirty="0">
              <a:solidFill>
                <a:schemeClr val="accent5">
                  <a:lumMod val="75000"/>
                </a:schemeClr>
              </a:solidFill>
            </a:endParaRPr>
          </a:p>
        </p:txBody>
      </p:sp>
      <p:sp>
        <p:nvSpPr>
          <p:cNvPr id="21" name="TextBox 20"/>
          <p:cNvSpPr txBox="1"/>
          <p:nvPr/>
        </p:nvSpPr>
        <p:spPr>
          <a:xfrm>
            <a:off x="3055557" y="1474993"/>
            <a:ext cx="1219074" cy="523220"/>
          </a:xfrm>
          <a:prstGeom prst="rect">
            <a:avLst/>
          </a:prstGeom>
          <a:noFill/>
          <a:ln>
            <a:noFill/>
          </a:ln>
        </p:spPr>
        <p:txBody>
          <a:bodyPr wrap="square" rtlCol="0">
            <a:spAutoFit/>
          </a:bodyPr>
          <a:lstStyle/>
          <a:p>
            <a:pPr algn="ctr"/>
            <a:r>
              <a:rPr lang="en-CA" sz="1400" b="1" dirty="0">
                <a:solidFill>
                  <a:schemeClr val="accent5">
                    <a:lumMod val="75000"/>
                  </a:schemeClr>
                </a:solidFill>
              </a:rPr>
              <a:t>Institutional Alignment</a:t>
            </a:r>
          </a:p>
        </p:txBody>
      </p:sp>
      <p:sp>
        <p:nvSpPr>
          <p:cNvPr id="4" name="Rectangle 3"/>
          <p:cNvSpPr/>
          <p:nvPr/>
        </p:nvSpPr>
        <p:spPr>
          <a:xfrm>
            <a:off x="2924084" y="3244241"/>
            <a:ext cx="1177445" cy="7736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CFI Proposal</a:t>
            </a:r>
          </a:p>
        </p:txBody>
      </p:sp>
      <p:sp>
        <p:nvSpPr>
          <p:cNvPr id="31" name="Rectangle 30"/>
          <p:cNvSpPr/>
          <p:nvPr/>
        </p:nvSpPr>
        <p:spPr>
          <a:xfrm>
            <a:off x="1752601" y="4343400"/>
            <a:ext cx="3733800" cy="239318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276599" y="4419600"/>
            <a:ext cx="1066801"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2590799" y="4837484"/>
            <a:ext cx="922007"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4072585" y="5483815"/>
            <a:ext cx="1066801"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94331" y="3321724"/>
            <a:ext cx="1219074" cy="523220"/>
          </a:xfrm>
          <a:prstGeom prst="rect">
            <a:avLst/>
          </a:prstGeom>
          <a:noFill/>
          <a:ln>
            <a:noFill/>
          </a:ln>
        </p:spPr>
        <p:txBody>
          <a:bodyPr wrap="square" rtlCol="0">
            <a:spAutoFit/>
          </a:bodyPr>
          <a:lstStyle/>
          <a:p>
            <a:pPr algn="ctr"/>
            <a:r>
              <a:rPr lang="en-CA" sz="1400" b="1" dirty="0" smtClean="0">
                <a:solidFill>
                  <a:schemeClr val="accent5">
                    <a:lumMod val="75000"/>
                  </a:schemeClr>
                </a:solidFill>
              </a:rPr>
              <a:t>Future Benefits</a:t>
            </a:r>
            <a:endParaRPr lang="en-CA" sz="1400" b="1" dirty="0">
              <a:solidFill>
                <a:schemeClr val="accent5">
                  <a:lumMod val="75000"/>
                </a:schemeClr>
              </a:solidFill>
            </a:endParaRPr>
          </a:p>
        </p:txBody>
      </p:sp>
    </p:spTree>
    <p:extLst>
      <p:ext uri="{BB962C8B-B14F-4D97-AF65-F5344CB8AC3E}">
        <p14:creationId xmlns:p14="http://schemas.microsoft.com/office/powerpoint/2010/main" val="3539826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3">
            <a:alphaModFix/>
          </a:blip>
          <a:srcRect t="885" b="1932"/>
          <a:stretch/>
        </p:blipFill>
        <p:spPr>
          <a:xfrm>
            <a:off x="794588" y="1105994"/>
            <a:ext cx="7622797" cy="5457307"/>
          </a:xfrm>
          <a:prstGeom prst="rect">
            <a:avLst/>
          </a:prstGeom>
          <a:noFill/>
          <a:ln>
            <a:noFill/>
          </a:ln>
        </p:spPr>
      </p:pic>
      <p:sp>
        <p:nvSpPr>
          <p:cNvPr id="3" name="TextBox 2"/>
          <p:cNvSpPr txBox="1"/>
          <p:nvPr/>
        </p:nvSpPr>
        <p:spPr>
          <a:xfrm>
            <a:off x="7771092" y="1359089"/>
            <a:ext cx="1194326" cy="738664"/>
          </a:xfrm>
          <a:prstGeom prst="rect">
            <a:avLst/>
          </a:prstGeom>
          <a:noFill/>
          <a:ln>
            <a:noFill/>
          </a:ln>
        </p:spPr>
        <p:txBody>
          <a:bodyPr wrap="square" rtlCol="0">
            <a:spAutoFit/>
          </a:bodyPr>
          <a:lstStyle/>
          <a:p>
            <a:pPr algn="ctr"/>
            <a:r>
              <a:rPr lang="en-CA" sz="1400" b="1" dirty="0">
                <a:solidFill>
                  <a:schemeClr val="accent5">
                    <a:lumMod val="75000"/>
                  </a:schemeClr>
                </a:solidFill>
              </a:rPr>
              <a:t>Space and Equipment Plan</a:t>
            </a:r>
          </a:p>
        </p:txBody>
      </p:sp>
      <p:sp>
        <p:nvSpPr>
          <p:cNvPr id="16" name="TextBox 15"/>
          <p:cNvSpPr txBox="1"/>
          <p:nvPr/>
        </p:nvSpPr>
        <p:spPr>
          <a:xfrm>
            <a:off x="7263492" y="5066084"/>
            <a:ext cx="1728108" cy="646331"/>
          </a:xfrm>
          <a:prstGeom prst="rect">
            <a:avLst/>
          </a:prstGeom>
          <a:noFill/>
          <a:ln>
            <a:noFill/>
          </a:ln>
        </p:spPr>
        <p:txBody>
          <a:bodyPr wrap="square" rtlCol="0">
            <a:spAutoFit/>
          </a:bodyPr>
          <a:lstStyle/>
          <a:p>
            <a:pPr algn="ctr"/>
            <a:r>
              <a:rPr lang="en-CA" b="1" dirty="0">
                <a:solidFill>
                  <a:schemeClr val="accent5">
                    <a:lumMod val="75000"/>
                  </a:schemeClr>
                </a:solidFill>
              </a:rPr>
              <a:t>Infrastructure Budget</a:t>
            </a:r>
          </a:p>
        </p:txBody>
      </p:sp>
      <p:sp>
        <p:nvSpPr>
          <p:cNvPr id="17" name="TextBox 16"/>
          <p:cNvSpPr txBox="1"/>
          <p:nvPr/>
        </p:nvSpPr>
        <p:spPr>
          <a:xfrm>
            <a:off x="794588" y="5713937"/>
            <a:ext cx="1196445" cy="523220"/>
          </a:xfrm>
          <a:prstGeom prst="rect">
            <a:avLst/>
          </a:prstGeom>
          <a:noFill/>
          <a:ln>
            <a:noFill/>
          </a:ln>
        </p:spPr>
        <p:txBody>
          <a:bodyPr wrap="square" rtlCol="0">
            <a:spAutoFit/>
          </a:bodyPr>
          <a:lstStyle/>
          <a:p>
            <a:pPr algn="ctr"/>
            <a:r>
              <a:rPr lang="en-CA" sz="1400" b="1" dirty="0">
                <a:solidFill>
                  <a:schemeClr val="accent5">
                    <a:lumMod val="75000"/>
                  </a:schemeClr>
                </a:solidFill>
              </a:rPr>
              <a:t>Research </a:t>
            </a:r>
            <a:r>
              <a:rPr lang="en-CA" sz="1400" b="1" dirty="0" smtClean="0">
                <a:solidFill>
                  <a:schemeClr val="accent5">
                    <a:lumMod val="75000"/>
                  </a:schemeClr>
                </a:solidFill>
              </a:rPr>
              <a:t>Plan</a:t>
            </a:r>
            <a:endParaRPr lang="en-CA" sz="1400" b="1" dirty="0">
              <a:solidFill>
                <a:schemeClr val="accent5">
                  <a:lumMod val="75000"/>
                </a:schemeClr>
              </a:solidFill>
            </a:endParaRPr>
          </a:p>
        </p:txBody>
      </p:sp>
      <p:sp>
        <p:nvSpPr>
          <p:cNvPr id="18" name="TextBox 17"/>
          <p:cNvSpPr txBox="1"/>
          <p:nvPr/>
        </p:nvSpPr>
        <p:spPr>
          <a:xfrm>
            <a:off x="72800" y="1463562"/>
            <a:ext cx="1337545" cy="738664"/>
          </a:xfrm>
          <a:prstGeom prst="rect">
            <a:avLst/>
          </a:prstGeom>
          <a:noFill/>
          <a:ln>
            <a:noFill/>
          </a:ln>
        </p:spPr>
        <p:txBody>
          <a:bodyPr wrap="square" rtlCol="0">
            <a:spAutoFit/>
          </a:bodyPr>
          <a:lstStyle/>
          <a:p>
            <a:pPr algn="ctr"/>
            <a:r>
              <a:rPr lang="en-CA" sz="1400" b="1" dirty="0" smtClean="0">
                <a:solidFill>
                  <a:schemeClr val="accent5">
                    <a:lumMod val="75000"/>
                  </a:schemeClr>
                </a:solidFill>
              </a:rPr>
              <a:t>O&amp;M and Sustainability Plan</a:t>
            </a:r>
            <a:endParaRPr lang="en-CA" sz="1400" b="1" dirty="0">
              <a:solidFill>
                <a:schemeClr val="accent5">
                  <a:lumMod val="75000"/>
                </a:schemeClr>
              </a:solidFill>
            </a:endParaRPr>
          </a:p>
        </p:txBody>
      </p:sp>
      <p:sp>
        <p:nvSpPr>
          <p:cNvPr id="21" name="TextBox 20"/>
          <p:cNvSpPr txBox="1"/>
          <p:nvPr/>
        </p:nvSpPr>
        <p:spPr>
          <a:xfrm>
            <a:off x="3055557" y="1474993"/>
            <a:ext cx="1219074" cy="523220"/>
          </a:xfrm>
          <a:prstGeom prst="rect">
            <a:avLst/>
          </a:prstGeom>
          <a:noFill/>
          <a:ln>
            <a:noFill/>
          </a:ln>
        </p:spPr>
        <p:txBody>
          <a:bodyPr wrap="square" rtlCol="0">
            <a:spAutoFit/>
          </a:bodyPr>
          <a:lstStyle/>
          <a:p>
            <a:pPr algn="ctr"/>
            <a:r>
              <a:rPr lang="en-CA" sz="1400" b="1" dirty="0">
                <a:solidFill>
                  <a:schemeClr val="accent5">
                    <a:lumMod val="75000"/>
                  </a:schemeClr>
                </a:solidFill>
              </a:rPr>
              <a:t>Institutional Alignment</a:t>
            </a:r>
          </a:p>
        </p:txBody>
      </p:sp>
      <p:sp>
        <p:nvSpPr>
          <p:cNvPr id="4" name="Rectangle 3"/>
          <p:cNvSpPr/>
          <p:nvPr/>
        </p:nvSpPr>
        <p:spPr>
          <a:xfrm>
            <a:off x="2924084" y="3244241"/>
            <a:ext cx="1177445" cy="7736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CFI Proposal</a:t>
            </a:r>
          </a:p>
        </p:txBody>
      </p:sp>
      <p:sp>
        <p:nvSpPr>
          <p:cNvPr id="31" name="Rectangle 30"/>
          <p:cNvSpPr/>
          <p:nvPr/>
        </p:nvSpPr>
        <p:spPr>
          <a:xfrm>
            <a:off x="1752601" y="4343400"/>
            <a:ext cx="3733800" cy="239318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276599" y="4419600"/>
            <a:ext cx="1066801"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2590799" y="4837484"/>
            <a:ext cx="922007"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4072585" y="5483815"/>
            <a:ext cx="1066801"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94331" y="3321724"/>
            <a:ext cx="1219074" cy="523220"/>
          </a:xfrm>
          <a:prstGeom prst="rect">
            <a:avLst/>
          </a:prstGeom>
          <a:noFill/>
          <a:ln>
            <a:noFill/>
          </a:ln>
        </p:spPr>
        <p:txBody>
          <a:bodyPr wrap="square" rtlCol="0">
            <a:spAutoFit/>
          </a:bodyPr>
          <a:lstStyle/>
          <a:p>
            <a:pPr algn="ctr"/>
            <a:r>
              <a:rPr lang="en-CA" sz="1400" b="1" dirty="0" smtClean="0">
                <a:solidFill>
                  <a:schemeClr val="accent5">
                    <a:lumMod val="75000"/>
                  </a:schemeClr>
                </a:solidFill>
              </a:rPr>
              <a:t>Future Benefits</a:t>
            </a:r>
            <a:endParaRPr lang="en-CA" sz="1400" b="1" dirty="0">
              <a:solidFill>
                <a:schemeClr val="accent5">
                  <a:lumMod val="75000"/>
                </a:schemeClr>
              </a:solidFill>
            </a:endParaRPr>
          </a:p>
        </p:txBody>
      </p:sp>
      <p:sp>
        <p:nvSpPr>
          <p:cNvPr id="2" name="TextBox 1"/>
          <p:cNvSpPr txBox="1"/>
          <p:nvPr/>
        </p:nvSpPr>
        <p:spPr>
          <a:xfrm>
            <a:off x="609600" y="1067812"/>
            <a:ext cx="8001000" cy="3046988"/>
          </a:xfrm>
          <a:prstGeom prst="rect">
            <a:avLst/>
          </a:prstGeom>
          <a:solidFill>
            <a:schemeClr val="bg1"/>
          </a:solidFill>
          <a:ln w="28575">
            <a:solidFill>
              <a:srgbClr val="FF0000"/>
            </a:solidFill>
          </a:ln>
        </p:spPr>
        <p:txBody>
          <a:bodyPr wrap="square" rtlCol="0">
            <a:spAutoFit/>
          </a:bodyPr>
          <a:lstStyle/>
          <a:p>
            <a:r>
              <a:rPr lang="en-US" sz="3200" b="1" u="sng" dirty="0" smtClean="0">
                <a:solidFill>
                  <a:srgbClr val="FF0000"/>
                </a:solidFill>
              </a:rPr>
              <a:t>IMPORTANT:</a:t>
            </a:r>
          </a:p>
          <a:p>
            <a:r>
              <a:rPr lang="en-US" sz="3200" dirty="0" smtClean="0">
                <a:solidFill>
                  <a:schemeClr val="accent5">
                    <a:lumMod val="75000"/>
                  </a:schemeClr>
                </a:solidFill>
              </a:rPr>
              <a:t>If you are working on a CFI proposal with a collaborator from another institution, even if </a:t>
            </a:r>
            <a:r>
              <a:rPr lang="en-US" sz="3200" dirty="0" err="1" smtClean="0">
                <a:solidFill>
                  <a:schemeClr val="accent5">
                    <a:lumMod val="75000"/>
                  </a:schemeClr>
                </a:solidFill>
              </a:rPr>
              <a:t>UofA</a:t>
            </a:r>
            <a:r>
              <a:rPr lang="en-US" sz="3200" dirty="0" smtClean="0">
                <a:solidFill>
                  <a:schemeClr val="accent5">
                    <a:lumMod val="75000"/>
                  </a:schemeClr>
                </a:solidFill>
              </a:rPr>
              <a:t> is not the lead you must contact you Department, Faculty and RSO as soon as possible.</a:t>
            </a:r>
            <a:endParaRPr lang="en-US" sz="3200" dirty="0">
              <a:solidFill>
                <a:schemeClr val="accent5">
                  <a:lumMod val="75000"/>
                </a:schemeClr>
              </a:solidFill>
            </a:endParaRPr>
          </a:p>
        </p:txBody>
      </p:sp>
      <p:sp>
        <p:nvSpPr>
          <p:cNvPr id="20" name="Shape 249"/>
          <p:cNvSpPr txBox="1">
            <a:spLocks noGrp="1"/>
          </p:cNvSpPr>
          <p:nvPr>
            <p:ph type="title"/>
          </p:nvPr>
        </p:nvSpPr>
        <p:spPr>
          <a:xfrm>
            <a:off x="2432242" y="0"/>
            <a:ext cx="6387748" cy="914399"/>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sz="2400" b="1" i="0" u="none" strike="noStrike" cap="none" dirty="0">
                <a:solidFill>
                  <a:schemeClr val="bg1"/>
                </a:solidFill>
                <a:latin typeface="Arial"/>
                <a:ea typeface="Arial"/>
                <a:cs typeface="Arial"/>
                <a:sym typeface="Arial"/>
              </a:rPr>
              <a:t>Proposal </a:t>
            </a:r>
            <a:r>
              <a:rPr lang="en-US" sz="2400" b="1" i="0" u="none" strike="noStrike" cap="none" dirty="0" smtClean="0">
                <a:solidFill>
                  <a:schemeClr val="bg1"/>
                </a:solidFill>
                <a:latin typeface="Arial"/>
                <a:ea typeface="Arial"/>
                <a:cs typeface="Arial"/>
                <a:sym typeface="Arial"/>
              </a:rPr>
              <a:t>Development Process:</a:t>
            </a:r>
            <a:br>
              <a:rPr lang="en-US" sz="2400" b="1" i="0" u="none" strike="noStrike" cap="none" dirty="0" smtClean="0">
                <a:solidFill>
                  <a:schemeClr val="bg1"/>
                </a:solidFill>
                <a:latin typeface="Arial"/>
                <a:ea typeface="Arial"/>
                <a:cs typeface="Arial"/>
                <a:sym typeface="Arial"/>
              </a:rPr>
            </a:br>
            <a:r>
              <a:rPr lang="en-US" sz="2400" b="1" i="0" u="none" strike="noStrike" cap="none" smtClean="0">
                <a:solidFill>
                  <a:schemeClr val="bg1"/>
                </a:solidFill>
                <a:latin typeface="Arial"/>
                <a:ea typeface="Arial"/>
                <a:cs typeface="Arial"/>
                <a:sym typeface="Arial"/>
              </a:rPr>
              <a:t>CFI Projects</a:t>
            </a:r>
            <a:endParaRPr lang="en-US" sz="2400" b="1" i="0" u="none" strike="noStrike" cap="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255011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3">
            <a:alphaModFix/>
          </a:blip>
          <a:srcRect t="885" b="1932"/>
          <a:stretch/>
        </p:blipFill>
        <p:spPr>
          <a:xfrm>
            <a:off x="794588" y="1105994"/>
            <a:ext cx="7622797" cy="5457307"/>
          </a:xfrm>
          <a:prstGeom prst="rect">
            <a:avLst/>
          </a:prstGeom>
          <a:noFill/>
          <a:ln>
            <a:noFill/>
          </a:ln>
        </p:spPr>
      </p:pic>
      <p:sp>
        <p:nvSpPr>
          <p:cNvPr id="249" name="Shape 249"/>
          <p:cNvSpPr txBox="1">
            <a:spLocks noGrp="1"/>
          </p:cNvSpPr>
          <p:nvPr>
            <p:ph type="title"/>
          </p:nvPr>
        </p:nvSpPr>
        <p:spPr>
          <a:xfrm>
            <a:off x="2432242" y="0"/>
            <a:ext cx="6387748" cy="838200"/>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sz="2400" b="1" i="0" u="none" strike="noStrike" cap="none" dirty="0">
                <a:solidFill>
                  <a:schemeClr val="bg1"/>
                </a:solidFill>
                <a:latin typeface="Arial"/>
                <a:ea typeface="Arial"/>
                <a:cs typeface="Arial"/>
                <a:sym typeface="Arial"/>
              </a:rPr>
              <a:t>Proposal </a:t>
            </a:r>
            <a:r>
              <a:rPr lang="en-US" sz="2400" b="1" i="0" u="none" strike="noStrike" cap="none" dirty="0" smtClean="0">
                <a:solidFill>
                  <a:schemeClr val="bg1"/>
                </a:solidFill>
                <a:latin typeface="Arial"/>
                <a:ea typeface="Arial"/>
                <a:cs typeface="Arial"/>
                <a:sym typeface="Arial"/>
              </a:rPr>
              <a:t>Development Process:</a:t>
            </a:r>
            <a:br>
              <a:rPr lang="en-US" sz="2400" b="1" i="0" u="none" strike="noStrike" cap="none" dirty="0" smtClean="0">
                <a:solidFill>
                  <a:schemeClr val="bg1"/>
                </a:solidFill>
                <a:latin typeface="Arial"/>
                <a:ea typeface="Arial"/>
                <a:cs typeface="Arial"/>
                <a:sym typeface="Arial"/>
              </a:rPr>
            </a:br>
            <a:r>
              <a:rPr lang="en-US" sz="2400" b="1" i="0" u="none" strike="noStrike" cap="none" smtClean="0">
                <a:solidFill>
                  <a:schemeClr val="bg1"/>
                </a:solidFill>
                <a:latin typeface="Arial"/>
                <a:ea typeface="Arial"/>
                <a:cs typeface="Arial"/>
                <a:sym typeface="Arial"/>
              </a:rPr>
              <a:t>CFI Projects</a:t>
            </a:r>
            <a:endParaRPr lang="en-US" sz="2400" b="1" i="0" u="none" strike="noStrike" cap="none" dirty="0">
              <a:solidFill>
                <a:schemeClr val="bg1"/>
              </a:solidFill>
              <a:latin typeface="Arial"/>
              <a:ea typeface="Arial"/>
              <a:cs typeface="Arial"/>
              <a:sym typeface="Arial"/>
            </a:endParaRPr>
          </a:p>
        </p:txBody>
      </p:sp>
      <p:sp>
        <p:nvSpPr>
          <p:cNvPr id="3" name="TextBox 2"/>
          <p:cNvSpPr txBox="1"/>
          <p:nvPr/>
        </p:nvSpPr>
        <p:spPr>
          <a:xfrm>
            <a:off x="7771092" y="1359089"/>
            <a:ext cx="1194326" cy="738664"/>
          </a:xfrm>
          <a:prstGeom prst="rect">
            <a:avLst/>
          </a:prstGeom>
          <a:noFill/>
          <a:ln>
            <a:noFill/>
          </a:ln>
        </p:spPr>
        <p:txBody>
          <a:bodyPr wrap="square" rtlCol="0">
            <a:spAutoFit/>
          </a:bodyPr>
          <a:lstStyle/>
          <a:p>
            <a:pPr algn="ctr"/>
            <a:r>
              <a:rPr lang="en-CA" sz="1400" b="1" dirty="0">
                <a:solidFill>
                  <a:schemeClr val="accent5">
                    <a:lumMod val="75000"/>
                  </a:schemeClr>
                </a:solidFill>
              </a:rPr>
              <a:t>Space and Equipment Plan</a:t>
            </a:r>
          </a:p>
        </p:txBody>
      </p:sp>
      <p:sp>
        <p:nvSpPr>
          <p:cNvPr id="16" name="TextBox 15"/>
          <p:cNvSpPr txBox="1"/>
          <p:nvPr/>
        </p:nvSpPr>
        <p:spPr>
          <a:xfrm>
            <a:off x="7263492" y="5066084"/>
            <a:ext cx="1728108" cy="646331"/>
          </a:xfrm>
          <a:prstGeom prst="rect">
            <a:avLst/>
          </a:prstGeom>
          <a:noFill/>
          <a:ln>
            <a:noFill/>
          </a:ln>
        </p:spPr>
        <p:txBody>
          <a:bodyPr wrap="square" rtlCol="0">
            <a:spAutoFit/>
          </a:bodyPr>
          <a:lstStyle/>
          <a:p>
            <a:pPr algn="ctr"/>
            <a:r>
              <a:rPr lang="en-CA" b="1" dirty="0">
                <a:solidFill>
                  <a:schemeClr val="accent5">
                    <a:lumMod val="75000"/>
                  </a:schemeClr>
                </a:solidFill>
              </a:rPr>
              <a:t>Infrastructure Budget</a:t>
            </a:r>
          </a:p>
        </p:txBody>
      </p:sp>
      <p:sp>
        <p:nvSpPr>
          <p:cNvPr id="17" name="TextBox 16"/>
          <p:cNvSpPr txBox="1"/>
          <p:nvPr/>
        </p:nvSpPr>
        <p:spPr>
          <a:xfrm>
            <a:off x="794588" y="5713937"/>
            <a:ext cx="1196445" cy="523220"/>
          </a:xfrm>
          <a:prstGeom prst="rect">
            <a:avLst/>
          </a:prstGeom>
          <a:noFill/>
          <a:ln>
            <a:noFill/>
          </a:ln>
        </p:spPr>
        <p:txBody>
          <a:bodyPr wrap="square" rtlCol="0">
            <a:spAutoFit/>
          </a:bodyPr>
          <a:lstStyle/>
          <a:p>
            <a:pPr algn="ctr"/>
            <a:r>
              <a:rPr lang="en-CA" sz="1400" b="1" dirty="0">
                <a:solidFill>
                  <a:schemeClr val="accent5">
                    <a:lumMod val="75000"/>
                  </a:schemeClr>
                </a:solidFill>
              </a:rPr>
              <a:t>Research </a:t>
            </a:r>
            <a:r>
              <a:rPr lang="en-CA" sz="1400" b="1" dirty="0" smtClean="0">
                <a:solidFill>
                  <a:schemeClr val="accent5">
                    <a:lumMod val="75000"/>
                  </a:schemeClr>
                </a:solidFill>
              </a:rPr>
              <a:t>Plan</a:t>
            </a:r>
            <a:endParaRPr lang="en-CA" sz="1400" b="1" dirty="0">
              <a:solidFill>
                <a:schemeClr val="accent5">
                  <a:lumMod val="75000"/>
                </a:schemeClr>
              </a:solidFill>
            </a:endParaRPr>
          </a:p>
        </p:txBody>
      </p:sp>
      <p:sp>
        <p:nvSpPr>
          <p:cNvPr id="18" name="TextBox 17"/>
          <p:cNvSpPr txBox="1"/>
          <p:nvPr/>
        </p:nvSpPr>
        <p:spPr>
          <a:xfrm>
            <a:off x="72800" y="1463562"/>
            <a:ext cx="1337545" cy="738664"/>
          </a:xfrm>
          <a:prstGeom prst="rect">
            <a:avLst/>
          </a:prstGeom>
          <a:noFill/>
          <a:ln>
            <a:noFill/>
          </a:ln>
        </p:spPr>
        <p:txBody>
          <a:bodyPr wrap="square" rtlCol="0">
            <a:spAutoFit/>
          </a:bodyPr>
          <a:lstStyle/>
          <a:p>
            <a:pPr algn="ctr"/>
            <a:r>
              <a:rPr lang="en-CA" sz="1400" b="1" dirty="0" smtClean="0">
                <a:solidFill>
                  <a:schemeClr val="accent5">
                    <a:lumMod val="75000"/>
                  </a:schemeClr>
                </a:solidFill>
              </a:rPr>
              <a:t>O&amp;M and Sustainability Plan</a:t>
            </a:r>
            <a:endParaRPr lang="en-CA" sz="1400" b="1" dirty="0">
              <a:solidFill>
                <a:schemeClr val="accent5">
                  <a:lumMod val="75000"/>
                </a:schemeClr>
              </a:solidFill>
            </a:endParaRPr>
          </a:p>
        </p:txBody>
      </p:sp>
      <p:sp>
        <p:nvSpPr>
          <p:cNvPr id="21" name="TextBox 20"/>
          <p:cNvSpPr txBox="1"/>
          <p:nvPr/>
        </p:nvSpPr>
        <p:spPr>
          <a:xfrm>
            <a:off x="3055557" y="1474993"/>
            <a:ext cx="1219074" cy="523220"/>
          </a:xfrm>
          <a:prstGeom prst="rect">
            <a:avLst/>
          </a:prstGeom>
          <a:noFill/>
          <a:ln>
            <a:noFill/>
          </a:ln>
        </p:spPr>
        <p:txBody>
          <a:bodyPr wrap="square" rtlCol="0">
            <a:spAutoFit/>
          </a:bodyPr>
          <a:lstStyle/>
          <a:p>
            <a:pPr algn="ctr"/>
            <a:r>
              <a:rPr lang="en-CA" sz="1400" b="1" dirty="0">
                <a:solidFill>
                  <a:schemeClr val="accent5">
                    <a:lumMod val="75000"/>
                  </a:schemeClr>
                </a:solidFill>
              </a:rPr>
              <a:t>Institutional Alignment</a:t>
            </a:r>
          </a:p>
        </p:txBody>
      </p:sp>
      <p:sp>
        <p:nvSpPr>
          <p:cNvPr id="4" name="Rectangle 3"/>
          <p:cNvSpPr/>
          <p:nvPr/>
        </p:nvSpPr>
        <p:spPr>
          <a:xfrm>
            <a:off x="2924084" y="3244241"/>
            <a:ext cx="1177445" cy="7736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CFI Proposal</a:t>
            </a:r>
          </a:p>
        </p:txBody>
      </p:sp>
      <p:sp>
        <p:nvSpPr>
          <p:cNvPr id="2" name="Rectangle 1"/>
          <p:cNvSpPr/>
          <p:nvPr/>
        </p:nvSpPr>
        <p:spPr>
          <a:xfrm>
            <a:off x="1278899" y="3240122"/>
            <a:ext cx="1159501"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990600" y="3921239"/>
            <a:ext cx="1066800"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72800" y="3124200"/>
            <a:ext cx="2441800" cy="1371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94331" y="3321724"/>
            <a:ext cx="1219074" cy="523220"/>
          </a:xfrm>
          <a:prstGeom prst="rect">
            <a:avLst/>
          </a:prstGeom>
          <a:noFill/>
          <a:ln>
            <a:noFill/>
          </a:ln>
        </p:spPr>
        <p:txBody>
          <a:bodyPr wrap="square" rtlCol="0">
            <a:spAutoFit/>
          </a:bodyPr>
          <a:lstStyle/>
          <a:p>
            <a:pPr algn="ctr"/>
            <a:r>
              <a:rPr lang="en-CA" sz="1400" b="1" dirty="0" smtClean="0">
                <a:solidFill>
                  <a:schemeClr val="accent5">
                    <a:lumMod val="75000"/>
                  </a:schemeClr>
                </a:solidFill>
              </a:rPr>
              <a:t>Future Benefits</a:t>
            </a:r>
            <a:endParaRPr lang="en-CA" sz="1400" b="1" dirty="0">
              <a:solidFill>
                <a:schemeClr val="accent5">
                  <a:lumMod val="75000"/>
                </a:schemeClr>
              </a:solidFill>
            </a:endParaRPr>
          </a:p>
        </p:txBody>
      </p:sp>
    </p:spTree>
    <p:extLst>
      <p:ext uri="{BB962C8B-B14F-4D97-AF65-F5344CB8AC3E}">
        <p14:creationId xmlns:p14="http://schemas.microsoft.com/office/powerpoint/2010/main" val="1142869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3">
            <a:alphaModFix/>
          </a:blip>
          <a:srcRect t="885" b="1932"/>
          <a:stretch/>
        </p:blipFill>
        <p:spPr>
          <a:xfrm>
            <a:off x="794588" y="1105994"/>
            <a:ext cx="7622797" cy="5457307"/>
          </a:xfrm>
          <a:prstGeom prst="rect">
            <a:avLst/>
          </a:prstGeom>
          <a:noFill/>
          <a:ln>
            <a:noFill/>
          </a:ln>
        </p:spPr>
      </p:pic>
      <p:sp>
        <p:nvSpPr>
          <p:cNvPr id="3" name="TextBox 2"/>
          <p:cNvSpPr txBox="1"/>
          <p:nvPr/>
        </p:nvSpPr>
        <p:spPr>
          <a:xfrm>
            <a:off x="7771092" y="1359089"/>
            <a:ext cx="1194326" cy="738664"/>
          </a:xfrm>
          <a:prstGeom prst="rect">
            <a:avLst/>
          </a:prstGeom>
          <a:noFill/>
          <a:ln>
            <a:noFill/>
          </a:ln>
        </p:spPr>
        <p:txBody>
          <a:bodyPr wrap="square" rtlCol="0">
            <a:spAutoFit/>
          </a:bodyPr>
          <a:lstStyle/>
          <a:p>
            <a:pPr algn="ctr"/>
            <a:r>
              <a:rPr lang="en-CA" sz="1400" b="1" dirty="0">
                <a:solidFill>
                  <a:schemeClr val="accent5">
                    <a:lumMod val="75000"/>
                  </a:schemeClr>
                </a:solidFill>
              </a:rPr>
              <a:t>Space and Equipment Plan</a:t>
            </a:r>
          </a:p>
        </p:txBody>
      </p:sp>
      <p:sp>
        <p:nvSpPr>
          <p:cNvPr id="16" name="TextBox 15"/>
          <p:cNvSpPr txBox="1"/>
          <p:nvPr/>
        </p:nvSpPr>
        <p:spPr>
          <a:xfrm>
            <a:off x="7263492" y="5066084"/>
            <a:ext cx="1728108" cy="646331"/>
          </a:xfrm>
          <a:prstGeom prst="rect">
            <a:avLst/>
          </a:prstGeom>
          <a:noFill/>
          <a:ln>
            <a:noFill/>
          </a:ln>
        </p:spPr>
        <p:txBody>
          <a:bodyPr wrap="square" rtlCol="0">
            <a:spAutoFit/>
          </a:bodyPr>
          <a:lstStyle/>
          <a:p>
            <a:pPr algn="ctr"/>
            <a:r>
              <a:rPr lang="en-CA" b="1" dirty="0">
                <a:solidFill>
                  <a:schemeClr val="accent5">
                    <a:lumMod val="75000"/>
                  </a:schemeClr>
                </a:solidFill>
              </a:rPr>
              <a:t>Infrastructure Budget</a:t>
            </a:r>
          </a:p>
        </p:txBody>
      </p:sp>
      <p:sp>
        <p:nvSpPr>
          <p:cNvPr id="17" name="TextBox 16"/>
          <p:cNvSpPr txBox="1"/>
          <p:nvPr/>
        </p:nvSpPr>
        <p:spPr>
          <a:xfrm>
            <a:off x="794588" y="5713937"/>
            <a:ext cx="1196445" cy="523220"/>
          </a:xfrm>
          <a:prstGeom prst="rect">
            <a:avLst/>
          </a:prstGeom>
          <a:noFill/>
          <a:ln>
            <a:noFill/>
          </a:ln>
        </p:spPr>
        <p:txBody>
          <a:bodyPr wrap="square" rtlCol="0">
            <a:spAutoFit/>
          </a:bodyPr>
          <a:lstStyle/>
          <a:p>
            <a:pPr algn="ctr"/>
            <a:r>
              <a:rPr lang="en-CA" sz="1400" b="1" dirty="0">
                <a:solidFill>
                  <a:schemeClr val="accent5">
                    <a:lumMod val="75000"/>
                  </a:schemeClr>
                </a:solidFill>
              </a:rPr>
              <a:t>Research </a:t>
            </a:r>
            <a:r>
              <a:rPr lang="en-CA" sz="1400" b="1" dirty="0" smtClean="0">
                <a:solidFill>
                  <a:schemeClr val="accent5">
                    <a:lumMod val="75000"/>
                  </a:schemeClr>
                </a:solidFill>
              </a:rPr>
              <a:t>Plan</a:t>
            </a:r>
            <a:endParaRPr lang="en-CA" sz="1400" b="1" dirty="0">
              <a:solidFill>
                <a:schemeClr val="accent5">
                  <a:lumMod val="75000"/>
                </a:schemeClr>
              </a:solidFill>
            </a:endParaRPr>
          </a:p>
        </p:txBody>
      </p:sp>
      <p:sp>
        <p:nvSpPr>
          <p:cNvPr id="18" name="TextBox 17"/>
          <p:cNvSpPr txBox="1"/>
          <p:nvPr/>
        </p:nvSpPr>
        <p:spPr>
          <a:xfrm>
            <a:off x="72800" y="1463562"/>
            <a:ext cx="1337545" cy="738664"/>
          </a:xfrm>
          <a:prstGeom prst="rect">
            <a:avLst/>
          </a:prstGeom>
          <a:noFill/>
          <a:ln>
            <a:noFill/>
          </a:ln>
        </p:spPr>
        <p:txBody>
          <a:bodyPr wrap="square" rtlCol="0">
            <a:spAutoFit/>
          </a:bodyPr>
          <a:lstStyle/>
          <a:p>
            <a:pPr algn="ctr"/>
            <a:r>
              <a:rPr lang="en-CA" sz="1400" b="1" dirty="0" smtClean="0">
                <a:solidFill>
                  <a:schemeClr val="accent5">
                    <a:lumMod val="75000"/>
                  </a:schemeClr>
                </a:solidFill>
              </a:rPr>
              <a:t>O&amp;M and Sustainability Plan</a:t>
            </a:r>
            <a:endParaRPr lang="en-CA" sz="1400" b="1" dirty="0">
              <a:solidFill>
                <a:schemeClr val="accent5">
                  <a:lumMod val="75000"/>
                </a:schemeClr>
              </a:solidFill>
            </a:endParaRPr>
          </a:p>
        </p:txBody>
      </p:sp>
      <p:sp>
        <p:nvSpPr>
          <p:cNvPr id="21" name="TextBox 20"/>
          <p:cNvSpPr txBox="1"/>
          <p:nvPr/>
        </p:nvSpPr>
        <p:spPr>
          <a:xfrm>
            <a:off x="3055557" y="1474993"/>
            <a:ext cx="1219074" cy="523220"/>
          </a:xfrm>
          <a:prstGeom prst="rect">
            <a:avLst/>
          </a:prstGeom>
          <a:noFill/>
          <a:ln>
            <a:noFill/>
          </a:ln>
        </p:spPr>
        <p:txBody>
          <a:bodyPr wrap="square" rtlCol="0">
            <a:spAutoFit/>
          </a:bodyPr>
          <a:lstStyle/>
          <a:p>
            <a:pPr algn="ctr"/>
            <a:r>
              <a:rPr lang="en-CA" sz="1400" b="1" dirty="0">
                <a:solidFill>
                  <a:schemeClr val="accent5">
                    <a:lumMod val="75000"/>
                  </a:schemeClr>
                </a:solidFill>
              </a:rPr>
              <a:t>Institutional Alignment</a:t>
            </a:r>
          </a:p>
        </p:txBody>
      </p:sp>
      <p:sp>
        <p:nvSpPr>
          <p:cNvPr id="4" name="Rectangle 3"/>
          <p:cNvSpPr/>
          <p:nvPr/>
        </p:nvSpPr>
        <p:spPr>
          <a:xfrm>
            <a:off x="2924084" y="3244241"/>
            <a:ext cx="1177445" cy="7736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CFI Proposal</a:t>
            </a:r>
          </a:p>
        </p:txBody>
      </p:sp>
      <p:sp>
        <p:nvSpPr>
          <p:cNvPr id="2" name="Rectangle 1"/>
          <p:cNvSpPr/>
          <p:nvPr/>
        </p:nvSpPr>
        <p:spPr>
          <a:xfrm>
            <a:off x="887628" y="2269524"/>
            <a:ext cx="990601"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447800" y="1769076"/>
            <a:ext cx="1066800"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146084" y="1011258"/>
            <a:ext cx="2778000" cy="203674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194331" y="3321724"/>
            <a:ext cx="1219074" cy="523220"/>
          </a:xfrm>
          <a:prstGeom prst="rect">
            <a:avLst/>
          </a:prstGeom>
          <a:noFill/>
          <a:ln>
            <a:noFill/>
          </a:ln>
        </p:spPr>
        <p:txBody>
          <a:bodyPr wrap="square" rtlCol="0">
            <a:spAutoFit/>
          </a:bodyPr>
          <a:lstStyle/>
          <a:p>
            <a:pPr algn="ctr"/>
            <a:r>
              <a:rPr lang="en-CA" sz="1400" b="1" dirty="0" smtClean="0">
                <a:solidFill>
                  <a:schemeClr val="accent5">
                    <a:lumMod val="75000"/>
                  </a:schemeClr>
                </a:solidFill>
              </a:rPr>
              <a:t>Future Benefits</a:t>
            </a:r>
            <a:endParaRPr lang="en-CA" sz="1400" b="1" dirty="0">
              <a:solidFill>
                <a:schemeClr val="accent5">
                  <a:lumMod val="75000"/>
                </a:schemeClr>
              </a:solidFill>
            </a:endParaRPr>
          </a:p>
        </p:txBody>
      </p:sp>
      <p:sp>
        <p:nvSpPr>
          <p:cNvPr id="15" name="Shape 249"/>
          <p:cNvSpPr txBox="1">
            <a:spLocks noGrp="1"/>
          </p:cNvSpPr>
          <p:nvPr>
            <p:ph type="title"/>
          </p:nvPr>
        </p:nvSpPr>
        <p:spPr>
          <a:xfrm>
            <a:off x="2432242" y="0"/>
            <a:ext cx="6387748" cy="838199"/>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sz="2400" b="1" i="0" u="none" strike="noStrike" cap="none" dirty="0">
                <a:solidFill>
                  <a:schemeClr val="bg1"/>
                </a:solidFill>
                <a:latin typeface="Arial"/>
                <a:ea typeface="Arial"/>
                <a:cs typeface="Arial"/>
                <a:sym typeface="Arial"/>
              </a:rPr>
              <a:t>Proposal </a:t>
            </a:r>
            <a:r>
              <a:rPr lang="en-US" sz="2400" b="1" i="0" u="none" strike="noStrike" cap="none" dirty="0" smtClean="0">
                <a:solidFill>
                  <a:schemeClr val="bg1"/>
                </a:solidFill>
                <a:latin typeface="Arial"/>
                <a:ea typeface="Arial"/>
                <a:cs typeface="Arial"/>
                <a:sym typeface="Arial"/>
              </a:rPr>
              <a:t>Development Process:</a:t>
            </a:r>
            <a:br>
              <a:rPr lang="en-US" sz="2400" b="1" i="0" u="none" strike="noStrike" cap="none" dirty="0" smtClean="0">
                <a:solidFill>
                  <a:schemeClr val="bg1"/>
                </a:solidFill>
                <a:latin typeface="Arial"/>
                <a:ea typeface="Arial"/>
                <a:cs typeface="Arial"/>
                <a:sym typeface="Arial"/>
              </a:rPr>
            </a:br>
            <a:r>
              <a:rPr lang="en-US" sz="2400" b="1" i="0" u="none" strike="noStrike" cap="none" smtClean="0">
                <a:solidFill>
                  <a:schemeClr val="bg1"/>
                </a:solidFill>
                <a:latin typeface="Arial"/>
                <a:ea typeface="Arial"/>
                <a:cs typeface="Arial"/>
                <a:sym typeface="Arial"/>
              </a:rPr>
              <a:t>CFI Projects</a:t>
            </a:r>
            <a:endParaRPr lang="en-US" sz="2400" b="1" i="0" u="none" strike="noStrike" cap="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2860692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9436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5000625"/>
          </a:xfrm>
          <a:prstGeom prst="rect">
            <a:avLst/>
          </a:prstGeom>
        </p:spPr>
      </p:pic>
      <p:sp>
        <p:nvSpPr>
          <p:cNvPr id="7" name="Rectangle 6"/>
          <p:cNvSpPr/>
          <p:nvPr/>
        </p:nvSpPr>
        <p:spPr>
          <a:xfrm>
            <a:off x="0" y="5991225"/>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340903"/>
            <a:ext cx="7239000" cy="307777"/>
          </a:xfrm>
        </p:spPr>
        <p:txBody>
          <a:bodyPr/>
          <a:lstStyle/>
          <a:p>
            <a:r>
              <a:rPr lang="en-US" dirty="0" smtClean="0"/>
              <a:t>www.rso.ualberta.ca/Applying/SponsorsPrograms/CFI/OM.aspx</a:t>
            </a:r>
            <a:endParaRPr lang="en-US" dirty="0"/>
          </a:p>
        </p:txBody>
      </p:sp>
      <p:sp>
        <p:nvSpPr>
          <p:cNvPr id="8" name="Rectangle 7"/>
          <p:cNvSpPr/>
          <p:nvPr/>
        </p:nvSpPr>
        <p:spPr>
          <a:xfrm>
            <a:off x="2743200" y="3567112"/>
            <a:ext cx="4953000" cy="47148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8129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pPr marL="342900" indent="-342900">
              <a:buFont typeface="Arial" panose="020B0604020202020204" pitchFamily="34" charset="0"/>
              <a:buChar char="•"/>
            </a:pPr>
            <a:r>
              <a:rPr lang="en-CA" b="0" dirty="0" smtClean="0"/>
              <a:t>Additional funds provided for direct, incremental operating expenditures</a:t>
            </a:r>
          </a:p>
          <a:p>
            <a:pPr marL="571500" lvl="2" indent="-342900"/>
            <a:r>
              <a:rPr lang="en-CA" dirty="0" smtClean="0"/>
              <a:t>Salaries, training, extended warranties, maintenance/repairs, replacement parts, supplies, services to support infrastructure </a:t>
            </a:r>
            <a:endParaRPr lang="en-CA" b="0" dirty="0" smtClean="0"/>
          </a:p>
          <a:p>
            <a:pPr marL="342900" indent="-342900">
              <a:buFont typeface="Arial" panose="020B0604020202020204" pitchFamily="34" charset="0"/>
              <a:buChar char="•"/>
            </a:pPr>
            <a:r>
              <a:rPr lang="en-CA" b="0" dirty="0" smtClean="0"/>
              <a:t>Researchers can access to up to 25% of finalized CFI award amount </a:t>
            </a:r>
          </a:p>
          <a:p>
            <a:pPr marL="571500" lvl="2" indent="-342900"/>
            <a:r>
              <a:rPr lang="en-CA" b="0" dirty="0" smtClean="0"/>
              <a:t>e.g., $1M TPC = $400K CFI = $100K IOF</a:t>
            </a:r>
          </a:p>
          <a:p>
            <a:pPr marL="342900" indent="-342900">
              <a:buFont typeface="Arial" panose="020B0604020202020204" pitchFamily="34" charset="0"/>
              <a:buChar char="•"/>
            </a:pPr>
            <a:r>
              <a:rPr lang="en-CA" b="0" dirty="0" smtClean="0"/>
              <a:t>Not a competition; researcher sends request to RSO to open IOF project</a:t>
            </a:r>
          </a:p>
        </p:txBody>
      </p:sp>
      <p:sp>
        <p:nvSpPr>
          <p:cNvPr id="5" name="Title 4"/>
          <p:cNvSpPr>
            <a:spLocks noGrp="1"/>
          </p:cNvSpPr>
          <p:nvPr>
            <p:ph type="title"/>
          </p:nvPr>
        </p:nvSpPr>
        <p:spPr>
          <a:xfrm>
            <a:off x="1219200" y="152400"/>
            <a:ext cx="7562850" cy="481134"/>
          </a:xfrm>
        </p:spPr>
        <p:txBody>
          <a:bodyPr/>
          <a:lstStyle/>
          <a:p>
            <a:pPr algn="r"/>
            <a:r>
              <a:rPr lang="en-US" dirty="0" smtClean="0">
                <a:solidFill>
                  <a:schemeClr val="bg1"/>
                </a:solidFill>
              </a:rPr>
              <a:t>Infrastructure Operating Funds (IOF)</a:t>
            </a:r>
            <a:endParaRPr lang="en-US" dirty="0">
              <a:solidFill>
                <a:schemeClr val="bg1"/>
              </a:solidFill>
            </a:endParaRPr>
          </a:p>
        </p:txBody>
      </p:sp>
    </p:spTree>
    <p:extLst>
      <p:ext uri="{BB962C8B-B14F-4D97-AF65-F5344CB8AC3E}">
        <p14:creationId xmlns:p14="http://schemas.microsoft.com/office/powerpoint/2010/main" val="3097152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1626938"/>
              </p:ext>
            </p:extLst>
          </p:nvPr>
        </p:nvGraphicFramePr>
        <p:xfrm>
          <a:off x="519022" y="1600200"/>
          <a:ext cx="8114232" cy="3977640"/>
        </p:xfrm>
        <a:graphic>
          <a:graphicData uri="http://schemas.openxmlformats.org/drawingml/2006/table">
            <a:tbl>
              <a:tblPr firstRow="1" bandRow="1">
                <a:tableStyleId>{9D7B26C5-4107-4FEC-AEDC-1716B250A1EF}</a:tableStyleId>
              </a:tblPr>
              <a:tblGrid>
                <a:gridCol w="1085316">
                  <a:extLst>
                    <a:ext uri="{9D8B030D-6E8A-4147-A177-3AD203B41FA5}">
                      <a16:colId xmlns:a16="http://schemas.microsoft.com/office/drawing/2014/main" xmlns="" val="20000"/>
                    </a:ext>
                  </a:extLst>
                </a:gridCol>
                <a:gridCol w="1291127">
                  <a:extLst>
                    <a:ext uri="{9D8B030D-6E8A-4147-A177-3AD203B41FA5}">
                      <a16:colId xmlns:a16="http://schemas.microsoft.com/office/drawing/2014/main" xmlns="" val="20001"/>
                    </a:ext>
                  </a:extLst>
                </a:gridCol>
                <a:gridCol w="2209935">
                  <a:extLst>
                    <a:ext uri="{9D8B030D-6E8A-4147-A177-3AD203B41FA5}">
                      <a16:colId xmlns:a16="http://schemas.microsoft.com/office/drawing/2014/main" xmlns="" val="20002"/>
                    </a:ext>
                  </a:extLst>
                </a:gridCol>
                <a:gridCol w="1162924">
                  <a:extLst>
                    <a:ext uri="{9D8B030D-6E8A-4147-A177-3AD203B41FA5}">
                      <a16:colId xmlns:a16="http://schemas.microsoft.com/office/drawing/2014/main" xmlns="" val="20003"/>
                    </a:ext>
                  </a:extLst>
                </a:gridCol>
                <a:gridCol w="2364930">
                  <a:extLst>
                    <a:ext uri="{9D8B030D-6E8A-4147-A177-3AD203B41FA5}">
                      <a16:colId xmlns:a16="http://schemas.microsoft.com/office/drawing/2014/main" xmlns="" val="20004"/>
                    </a:ext>
                  </a:extLst>
                </a:gridCol>
              </a:tblGrid>
              <a:tr h="368818">
                <a:tc>
                  <a:txBody>
                    <a:bodyPr/>
                    <a:lstStyle/>
                    <a:p>
                      <a:r>
                        <a:rPr lang="en-US" sz="1200" dirty="0" smtClean="0"/>
                        <a:t>Campus Unit</a:t>
                      </a:r>
                      <a:endParaRPr lang="en-US" sz="1200" dirty="0"/>
                    </a:p>
                  </a:txBody>
                  <a:tcPr/>
                </a:tc>
                <a:tc>
                  <a:txBody>
                    <a:bodyPr/>
                    <a:lstStyle/>
                    <a:p>
                      <a:r>
                        <a:rPr lang="en-US" sz="1200" dirty="0" smtClean="0"/>
                        <a:t>Name</a:t>
                      </a:r>
                      <a:endParaRPr lang="en-US" sz="1200" dirty="0"/>
                    </a:p>
                  </a:txBody>
                  <a:tcPr/>
                </a:tc>
                <a:tc>
                  <a:txBody>
                    <a:bodyPr/>
                    <a:lstStyle/>
                    <a:p>
                      <a:r>
                        <a:rPr lang="en-US" sz="1200" dirty="0" smtClean="0"/>
                        <a:t>Role</a:t>
                      </a:r>
                      <a:endParaRPr lang="en-US" sz="1200" dirty="0"/>
                    </a:p>
                  </a:txBody>
                  <a:tcPr/>
                </a:tc>
                <a:tc>
                  <a:txBody>
                    <a:bodyPr/>
                    <a:lstStyle/>
                    <a:p>
                      <a:r>
                        <a:rPr lang="en-US" sz="1200" dirty="0" smtClean="0"/>
                        <a:t>Phone</a:t>
                      </a:r>
                      <a:endParaRPr lang="en-US" sz="1200" dirty="0"/>
                    </a:p>
                  </a:txBody>
                  <a:tcPr/>
                </a:tc>
                <a:tc>
                  <a:txBody>
                    <a:bodyPr/>
                    <a:lstStyle/>
                    <a:p>
                      <a:r>
                        <a:rPr lang="en-US" sz="1200" dirty="0" smtClean="0"/>
                        <a:t>E-mail</a:t>
                      </a:r>
                      <a:endParaRPr lang="en-US" sz="1200" dirty="0"/>
                    </a:p>
                  </a:txBody>
                  <a:tcPr/>
                </a:tc>
                <a:extLst>
                  <a:ext uri="{0D108BD9-81ED-4DB2-BD59-A6C34878D82A}">
                    <a16:rowId xmlns:a16="http://schemas.microsoft.com/office/drawing/2014/main" xmlns="" val="10000"/>
                  </a:ext>
                </a:extLst>
              </a:tr>
              <a:tr h="393182">
                <a:tc>
                  <a:txBody>
                    <a:bodyPr/>
                    <a:lstStyle/>
                    <a:p>
                      <a:r>
                        <a:rPr lang="en-US" sz="1050" dirty="0" smtClean="0"/>
                        <a:t>RSO</a:t>
                      </a:r>
                      <a:endParaRPr lang="en-US" sz="1050" dirty="0"/>
                    </a:p>
                  </a:txBody>
                  <a:tcPr/>
                </a:tc>
                <a:tc>
                  <a:txBody>
                    <a:bodyPr/>
                    <a:lstStyle/>
                    <a:p>
                      <a:r>
                        <a:rPr lang="en-US" sz="1050" dirty="0" smtClean="0"/>
                        <a:t>Nancy</a:t>
                      </a:r>
                      <a:r>
                        <a:rPr lang="en-US" sz="1050" baseline="0" dirty="0" smtClean="0"/>
                        <a:t> </a:t>
                      </a:r>
                      <a:r>
                        <a:rPr lang="en-US" sz="1050" baseline="0" dirty="0" err="1" smtClean="0"/>
                        <a:t>Klimczak</a:t>
                      </a:r>
                      <a:endParaRPr lang="en-US" sz="1050" b="1" dirty="0"/>
                    </a:p>
                  </a:txBody>
                  <a:tcPr/>
                </a:tc>
                <a:tc>
                  <a:txBody>
                    <a:bodyPr/>
                    <a:lstStyle/>
                    <a:p>
                      <a:r>
                        <a:rPr lang="en-US" sz="1050" dirty="0" smtClean="0"/>
                        <a:t>Assistant</a:t>
                      </a:r>
                      <a:r>
                        <a:rPr lang="en-US" sz="1050" baseline="0" dirty="0" smtClean="0"/>
                        <a:t> Director, Partnership &amp; Institutional Projects</a:t>
                      </a:r>
                      <a:endParaRPr lang="en-US" sz="1050" dirty="0"/>
                    </a:p>
                  </a:txBody>
                  <a:tcPr/>
                </a:tc>
                <a:tc>
                  <a:txBody>
                    <a:bodyPr/>
                    <a:lstStyle/>
                    <a:p>
                      <a:r>
                        <a:rPr lang="en-US" sz="1050" dirty="0" smtClean="0"/>
                        <a:t>780-492-1452</a:t>
                      </a:r>
                      <a:endParaRPr lang="en-US" sz="1050" dirty="0"/>
                    </a:p>
                  </a:txBody>
                  <a:tcPr/>
                </a:tc>
                <a:tc>
                  <a:txBody>
                    <a:bodyPr/>
                    <a:lstStyle/>
                    <a:p>
                      <a:r>
                        <a:rPr lang="en-US" sz="1200" dirty="0" smtClean="0">
                          <a:hlinkClick r:id="rId2"/>
                        </a:rPr>
                        <a:t>nancy.klimczak@ualberta.ca</a:t>
                      </a:r>
                      <a:endParaRPr lang="en-US" sz="1200" dirty="0"/>
                    </a:p>
                  </a:txBody>
                  <a:tcPr/>
                </a:tc>
                <a:extLst>
                  <a:ext uri="{0D108BD9-81ED-4DB2-BD59-A6C34878D82A}">
                    <a16:rowId xmlns:a16="http://schemas.microsoft.com/office/drawing/2014/main" xmlns="" val="10001"/>
                  </a:ext>
                </a:extLst>
              </a:tr>
              <a:tr h="240782">
                <a:tc>
                  <a:txBody>
                    <a:bodyPr/>
                    <a:lstStyle/>
                    <a:p>
                      <a:r>
                        <a:rPr lang="en-US" sz="1050" dirty="0" smtClean="0"/>
                        <a:t>RSO</a:t>
                      </a:r>
                      <a:endParaRPr lang="en-US" sz="1050" dirty="0"/>
                    </a:p>
                  </a:txBody>
                  <a:tcPr/>
                </a:tc>
                <a:tc>
                  <a:txBody>
                    <a:bodyPr/>
                    <a:lstStyle/>
                    <a:p>
                      <a:r>
                        <a:rPr lang="en-US" sz="1050" dirty="0" smtClean="0"/>
                        <a:t>Kara </a:t>
                      </a:r>
                      <a:r>
                        <a:rPr lang="en-US" sz="1050" dirty="0" err="1" smtClean="0"/>
                        <a:t>Allanach</a:t>
                      </a:r>
                      <a:endParaRPr lang="en-US" sz="1050" b="1" dirty="0"/>
                    </a:p>
                  </a:txBody>
                  <a:tcPr/>
                </a:tc>
                <a:tc>
                  <a:txBody>
                    <a:bodyPr/>
                    <a:lstStyle/>
                    <a:p>
                      <a:r>
                        <a:rPr lang="en-US" sz="1050" dirty="0" smtClean="0"/>
                        <a:t>Manager, Institutional Projects</a:t>
                      </a:r>
                      <a:endParaRPr lang="en-US" sz="1050" dirty="0"/>
                    </a:p>
                  </a:txBody>
                  <a:tcPr/>
                </a:tc>
                <a:tc>
                  <a:txBody>
                    <a:bodyPr/>
                    <a:lstStyle/>
                    <a:p>
                      <a:r>
                        <a:rPr lang="en-US" sz="1050" dirty="0" smtClean="0"/>
                        <a:t>780-492-8936</a:t>
                      </a:r>
                      <a:endParaRPr lang="en-US" sz="1050" dirty="0"/>
                    </a:p>
                  </a:txBody>
                  <a:tcPr/>
                </a:tc>
                <a:tc>
                  <a:txBody>
                    <a:bodyPr/>
                    <a:lstStyle/>
                    <a:p>
                      <a:r>
                        <a:rPr lang="en-US" sz="1200" dirty="0" smtClean="0">
                          <a:hlinkClick r:id="rId3"/>
                        </a:rPr>
                        <a:t>kara.allanach@ualberta.ca</a:t>
                      </a:r>
                      <a:endParaRPr lang="en-US" sz="1200" dirty="0"/>
                    </a:p>
                  </a:txBody>
                  <a:tcPr/>
                </a:tc>
                <a:extLst>
                  <a:ext uri="{0D108BD9-81ED-4DB2-BD59-A6C34878D82A}">
                    <a16:rowId xmlns:a16="http://schemas.microsoft.com/office/drawing/2014/main" xmlns="" val="10002"/>
                  </a:ext>
                </a:extLst>
              </a:tr>
              <a:tr h="271262">
                <a:tc>
                  <a:txBody>
                    <a:bodyPr/>
                    <a:lstStyle/>
                    <a:p>
                      <a:r>
                        <a:rPr lang="en-US" sz="1050" dirty="0" smtClean="0"/>
                        <a:t>RSO</a:t>
                      </a:r>
                      <a:endParaRPr lang="en-US" sz="1050" dirty="0"/>
                    </a:p>
                  </a:txBody>
                  <a:tcPr/>
                </a:tc>
                <a:tc>
                  <a:txBody>
                    <a:bodyPr/>
                    <a:lstStyle/>
                    <a:p>
                      <a:r>
                        <a:rPr lang="en-US" sz="1050" dirty="0" smtClean="0"/>
                        <a:t>Gareth Corry</a:t>
                      </a:r>
                      <a:endParaRPr lang="en-US" sz="1050" b="1" dirty="0"/>
                    </a:p>
                  </a:txBody>
                  <a:tcPr/>
                </a:tc>
                <a:tc>
                  <a:txBody>
                    <a:bodyPr/>
                    <a:lstStyle/>
                    <a:p>
                      <a:r>
                        <a:rPr lang="en-US" sz="1050" dirty="0" smtClean="0"/>
                        <a:t>Contracts Specialist</a:t>
                      </a:r>
                    </a:p>
                  </a:txBody>
                  <a:tcPr/>
                </a:tc>
                <a:tc>
                  <a:txBody>
                    <a:bodyPr/>
                    <a:lstStyle/>
                    <a:p>
                      <a:r>
                        <a:rPr lang="en-US" sz="1050" dirty="0" smtClean="0"/>
                        <a:t>780-492-8032</a:t>
                      </a:r>
                      <a:endParaRPr lang="en-US" sz="1050" dirty="0"/>
                    </a:p>
                  </a:txBody>
                  <a:tcPr/>
                </a:tc>
                <a:tc>
                  <a:txBody>
                    <a:bodyPr/>
                    <a:lstStyle/>
                    <a:p>
                      <a:r>
                        <a:rPr lang="en-US" sz="1200" dirty="0" smtClean="0">
                          <a:hlinkClick r:id="rId4"/>
                        </a:rPr>
                        <a:t>gcorry@ualberta.ca</a:t>
                      </a:r>
                      <a:r>
                        <a:rPr lang="en-US" sz="1200" dirty="0" smtClean="0"/>
                        <a:t> </a:t>
                      </a:r>
                      <a:endParaRPr lang="en-US" sz="1200" dirty="0"/>
                    </a:p>
                  </a:txBody>
                  <a:tcPr/>
                </a:tc>
                <a:extLst>
                  <a:ext uri="{0D108BD9-81ED-4DB2-BD59-A6C34878D82A}">
                    <a16:rowId xmlns:a16="http://schemas.microsoft.com/office/drawing/2014/main" xmlns="" val="10003"/>
                  </a:ext>
                </a:extLst>
              </a:tr>
              <a:tr h="259080">
                <a:tc>
                  <a:txBody>
                    <a:bodyPr/>
                    <a:lstStyle/>
                    <a:p>
                      <a:r>
                        <a:rPr lang="en-US" sz="1050" dirty="0" smtClean="0"/>
                        <a:t>RSO</a:t>
                      </a:r>
                      <a:endParaRPr lang="en-US" sz="1050" dirty="0"/>
                    </a:p>
                  </a:txBody>
                  <a:tcPr/>
                </a:tc>
                <a:tc>
                  <a:txBody>
                    <a:bodyPr/>
                    <a:lstStyle/>
                    <a:p>
                      <a:r>
                        <a:rPr lang="en-US" sz="1050" dirty="0" smtClean="0"/>
                        <a:t>Mireille </a:t>
                      </a:r>
                      <a:r>
                        <a:rPr lang="en-US" sz="1050" dirty="0" err="1" smtClean="0"/>
                        <a:t>Estephan</a:t>
                      </a:r>
                      <a:endParaRPr lang="en-US" sz="1050" b="1" dirty="0"/>
                    </a:p>
                  </a:txBody>
                  <a:tcPr/>
                </a:tc>
                <a:tc>
                  <a:txBody>
                    <a:bodyPr/>
                    <a:lstStyle/>
                    <a:p>
                      <a:r>
                        <a:rPr lang="en-US" sz="1050" dirty="0" smtClean="0"/>
                        <a:t>Contracts Specialist</a:t>
                      </a:r>
                    </a:p>
                  </a:txBody>
                  <a:tcPr/>
                </a:tc>
                <a:tc>
                  <a:txBody>
                    <a:bodyPr/>
                    <a:lstStyle/>
                    <a:p>
                      <a:r>
                        <a:rPr lang="en-US" sz="1050" dirty="0" smtClean="0"/>
                        <a:t>780-492-8378</a:t>
                      </a:r>
                      <a:endParaRPr lang="en-US" sz="1050" dirty="0"/>
                    </a:p>
                  </a:txBody>
                  <a:tcPr/>
                </a:tc>
                <a:tc>
                  <a:txBody>
                    <a:bodyPr/>
                    <a:lstStyle/>
                    <a:p>
                      <a:r>
                        <a:rPr lang="en-US" sz="1200" dirty="0" smtClean="0">
                          <a:hlinkClick r:id="rId5"/>
                        </a:rPr>
                        <a:t>mireille.estephan@ualberta.ca</a:t>
                      </a:r>
                      <a:endParaRPr lang="en-US" sz="1200" dirty="0"/>
                    </a:p>
                  </a:txBody>
                  <a:tcPr/>
                </a:tc>
                <a:extLst>
                  <a:ext uri="{0D108BD9-81ED-4DB2-BD59-A6C34878D82A}">
                    <a16:rowId xmlns:a16="http://schemas.microsoft.com/office/drawing/2014/main" xmlns="" val="10004"/>
                  </a:ext>
                </a:extLst>
              </a:tr>
              <a:tr h="289560">
                <a:tc>
                  <a:txBody>
                    <a:bodyPr/>
                    <a:lstStyle/>
                    <a:p>
                      <a:r>
                        <a:rPr lang="en-US" sz="1050" dirty="0" smtClean="0"/>
                        <a:t>RSO</a:t>
                      </a:r>
                      <a:endParaRPr lang="en-US" sz="1050" dirty="0"/>
                    </a:p>
                  </a:txBody>
                  <a:tcPr/>
                </a:tc>
                <a:tc>
                  <a:txBody>
                    <a:bodyPr/>
                    <a:lstStyle/>
                    <a:p>
                      <a:r>
                        <a:rPr lang="en-US" sz="1050" dirty="0" smtClean="0"/>
                        <a:t>Liz Huston</a:t>
                      </a:r>
                      <a:endParaRPr lang="en-US" sz="1050" b="1" dirty="0"/>
                    </a:p>
                  </a:txBody>
                  <a:tcPr/>
                </a:tc>
                <a:tc>
                  <a:txBody>
                    <a:bodyPr/>
                    <a:lstStyle/>
                    <a:p>
                      <a:r>
                        <a:rPr lang="en-US" sz="1050" dirty="0" smtClean="0"/>
                        <a:t>Contracts Specialist</a:t>
                      </a:r>
                    </a:p>
                  </a:txBody>
                  <a:tcPr/>
                </a:tc>
                <a:tc>
                  <a:txBody>
                    <a:bodyPr/>
                    <a:lstStyle/>
                    <a:p>
                      <a:r>
                        <a:rPr lang="en-US" sz="1050" dirty="0" smtClean="0"/>
                        <a:t>780-492-1430</a:t>
                      </a:r>
                      <a:endParaRPr lang="en-US" sz="1050" dirty="0"/>
                    </a:p>
                  </a:txBody>
                  <a:tcPr/>
                </a:tc>
                <a:tc>
                  <a:txBody>
                    <a:bodyPr/>
                    <a:lstStyle/>
                    <a:p>
                      <a:r>
                        <a:rPr lang="en-US" sz="1200" dirty="0" smtClean="0">
                          <a:hlinkClick r:id="rId6"/>
                        </a:rPr>
                        <a:t>liz.huston@ualberta.ca</a:t>
                      </a:r>
                      <a:endParaRPr lang="en-US" sz="1200" dirty="0"/>
                    </a:p>
                  </a:txBody>
                  <a:tcPr/>
                </a:tc>
                <a:extLst>
                  <a:ext uri="{0D108BD9-81ED-4DB2-BD59-A6C34878D82A}">
                    <a16:rowId xmlns:a16="http://schemas.microsoft.com/office/drawing/2014/main" xmlns="" val="10005"/>
                  </a:ext>
                </a:extLst>
              </a:tr>
              <a:tr h="228600">
                <a:tc>
                  <a:txBody>
                    <a:bodyPr/>
                    <a:lstStyle/>
                    <a:p>
                      <a:r>
                        <a:rPr lang="en-US" sz="1050" dirty="0" smtClean="0"/>
                        <a:t>RSO</a:t>
                      </a:r>
                      <a:endParaRPr lang="en-US" sz="1050" dirty="0"/>
                    </a:p>
                  </a:txBody>
                  <a:tcPr/>
                </a:tc>
                <a:tc>
                  <a:txBody>
                    <a:bodyPr/>
                    <a:lstStyle/>
                    <a:p>
                      <a:r>
                        <a:rPr lang="en-US" sz="1050" dirty="0" smtClean="0"/>
                        <a:t>Ryan McKenzie</a:t>
                      </a:r>
                      <a:endParaRPr lang="en-US" sz="1050" b="1" dirty="0"/>
                    </a:p>
                  </a:txBody>
                  <a:tcPr/>
                </a:tc>
                <a:tc>
                  <a:txBody>
                    <a:bodyPr/>
                    <a:lstStyle/>
                    <a:p>
                      <a:r>
                        <a:rPr lang="en-US" sz="1050" dirty="0" smtClean="0"/>
                        <a:t>Contracts Specialist</a:t>
                      </a:r>
                    </a:p>
                  </a:txBody>
                  <a:tcPr/>
                </a:tc>
                <a:tc>
                  <a:txBody>
                    <a:bodyPr/>
                    <a:lstStyle/>
                    <a:p>
                      <a:r>
                        <a:rPr lang="en-US" sz="1050" dirty="0" smtClean="0"/>
                        <a:t>780-492-6154</a:t>
                      </a:r>
                      <a:endParaRPr lang="en-US" sz="1050" dirty="0"/>
                    </a:p>
                  </a:txBody>
                  <a:tcPr/>
                </a:tc>
                <a:tc>
                  <a:txBody>
                    <a:bodyPr/>
                    <a:lstStyle/>
                    <a:p>
                      <a:r>
                        <a:rPr lang="en-US" sz="1200" dirty="0" smtClean="0">
                          <a:hlinkClick r:id="rId7"/>
                        </a:rPr>
                        <a:t>ryan.mckenzie@ualberta.ca</a:t>
                      </a:r>
                      <a:endParaRPr lang="en-US" sz="1200" dirty="0"/>
                    </a:p>
                  </a:txBody>
                  <a:tcPr/>
                </a:tc>
                <a:extLst>
                  <a:ext uri="{0D108BD9-81ED-4DB2-BD59-A6C34878D82A}">
                    <a16:rowId xmlns:a16="http://schemas.microsoft.com/office/drawing/2014/main" xmlns="" val="10006"/>
                  </a:ext>
                </a:extLst>
              </a:tr>
              <a:tr h="259080">
                <a:tc>
                  <a:txBody>
                    <a:bodyPr/>
                    <a:lstStyle/>
                    <a:p>
                      <a:r>
                        <a:rPr lang="en-US" sz="1050" dirty="0" smtClean="0"/>
                        <a:t>RSO</a:t>
                      </a:r>
                      <a:endParaRPr lang="en-US" sz="1050" dirty="0"/>
                    </a:p>
                  </a:txBody>
                  <a:tcPr/>
                </a:tc>
                <a:tc>
                  <a:txBody>
                    <a:bodyPr/>
                    <a:lstStyle/>
                    <a:p>
                      <a:r>
                        <a:rPr lang="en-US" sz="1050" dirty="0" smtClean="0"/>
                        <a:t>Gonzalo Vilas</a:t>
                      </a:r>
                      <a:endParaRPr lang="en-US" sz="1050" b="1" dirty="0"/>
                    </a:p>
                  </a:txBody>
                  <a:tcPr/>
                </a:tc>
                <a:tc>
                  <a:txBody>
                    <a:bodyPr/>
                    <a:lstStyle/>
                    <a:p>
                      <a:r>
                        <a:rPr lang="en-US" sz="1050" dirty="0" smtClean="0"/>
                        <a:t>Contracts Specialist</a:t>
                      </a:r>
                    </a:p>
                  </a:txBody>
                  <a:tcPr/>
                </a:tc>
                <a:tc>
                  <a:txBody>
                    <a:bodyPr/>
                    <a:lstStyle/>
                    <a:p>
                      <a:r>
                        <a:rPr lang="en-US" sz="1050" dirty="0" smtClean="0"/>
                        <a:t>780-492-2753</a:t>
                      </a:r>
                      <a:endParaRPr lang="en-US" sz="1050" dirty="0"/>
                    </a:p>
                  </a:txBody>
                  <a:tcPr/>
                </a:tc>
                <a:tc>
                  <a:txBody>
                    <a:bodyPr/>
                    <a:lstStyle/>
                    <a:p>
                      <a:r>
                        <a:rPr lang="en-US" sz="1200" dirty="0" smtClean="0">
                          <a:hlinkClick r:id="rId8"/>
                        </a:rPr>
                        <a:t>gonzalo.vilas@ualberta.ca</a:t>
                      </a:r>
                      <a:endParaRPr lang="en-US" sz="1200" dirty="0"/>
                    </a:p>
                  </a:txBody>
                  <a:tcPr/>
                </a:tc>
                <a:extLst>
                  <a:ext uri="{0D108BD9-81ED-4DB2-BD59-A6C34878D82A}">
                    <a16:rowId xmlns:a16="http://schemas.microsoft.com/office/drawing/2014/main" xmlns="" val="10007"/>
                  </a:ext>
                </a:extLst>
              </a:tr>
              <a:tr h="2895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RSO</a:t>
                      </a:r>
                    </a:p>
                  </a:txBody>
                  <a:tcPr/>
                </a:tc>
                <a:tc>
                  <a:txBody>
                    <a:bodyPr/>
                    <a:lstStyle/>
                    <a:p>
                      <a:r>
                        <a:rPr lang="en-US" sz="1050" dirty="0" smtClean="0"/>
                        <a:t>Vera Harris</a:t>
                      </a:r>
                      <a:endParaRPr lang="en-US" sz="1050" b="1" dirty="0"/>
                    </a:p>
                  </a:txBody>
                  <a:tcPr/>
                </a:tc>
                <a:tc>
                  <a:txBody>
                    <a:bodyPr/>
                    <a:lstStyle/>
                    <a:p>
                      <a:r>
                        <a:rPr lang="en-US" sz="1050" dirty="0" smtClean="0"/>
                        <a:t>Research Support Administrator</a:t>
                      </a:r>
                      <a:endParaRPr lang="en-US" sz="1050" dirty="0"/>
                    </a:p>
                  </a:txBody>
                  <a:tcPr/>
                </a:tc>
                <a:tc>
                  <a:txBody>
                    <a:bodyPr/>
                    <a:lstStyle/>
                    <a:p>
                      <a:r>
                        <a:rPr lang="en-US" sz="1050" dirty="0" smtClean="0"/>
                        <a:t>780-492-8566</a:t>
                      </a:r>
                      <a:endParaRPr lang="en-US" sz="1050" dirty="0"/>
                    </a:p>
                  </a:txBody>
                  <a:tcPr/>
                </a:tc>
                <a:tc>
                  <a:txBody>
                    <a:bodyPr/>
                    <a:lstStyle/>
                    <a:p>
                      <a:pPr marL="0" algn="l" defTabSz="457200" rtl="0" eaLnBrk="1" latinLnBrk="0" hangingPunct="1"/>
                      <a:r>
                        <a:rPr lang="en-US" sz="1200" kern="1200" dirty="0" smtClean="0">
                          <a:hlinkClick r:id="rId9"/>
                        </a:rPr>
                        <a:t>vera.harris@ualberta.ca</a:t>
                      </a:r>
                      <a:endParaRPr lang="en-US" sz="1200" kern="1200" dirty="0">
                        <a:solidFill>
                          <a:schemeClr val="dk1"/>
                        </a:solidFill>
                        <a:latin typeface="+mn-lt"/>
                        <a:ea typeface="+mn-ea"/>
                        <a:cs typeface="+mn-cs"/>
                      </a:endParaRPr>
                    </a:p>
                  </a:txBody>
                  <a:tcPr/>
                </a:tc>
              </a:tr>
              <a:tr h="289560">
                <a:tc>
                  <a:txBody>
                    <a:bodyPr/>
                    <a:lstStyle/>
                    <a:p>
                      <a:r>
                        <a:rPr lang="en-US" sz="1050" dirty="0" smtClean="0"/>
                        <a:t>RSO</a:t>
                      </a:r>
                    </a:p>
                  </a:txBody>
                  <a:tcPr/>
                </a:tc>
                <a:tc>
                  <a:txBody>
                    <a:bodyPr/>
                    <a:lstStyle/>
                    <a:p>
                      <a:r>
                        <a:rPr lang="en-US" sz="1050" dirty="0" smtClean="0"/>
                        <a:t>Esther Yeung</a:t>
                      </a:r>
                      <a:endParaRPr lang="en-US" sz="105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Research Support Administrator</a:t>
                      </a:r>
                    </a:p>
                  </a:txBody>
                  <a:tcPr/>
                </a:tc>
                <a:tc>
                  <a:txBody>
                    <a:bodyPr/>
                    <a:lstStyle/>
                    <a:p>
                      <a:r>
                        <a:rPr lang="en-US" sz="1050" dirty="0" smtClean="0"/>
                        <a:t>780-492-2922</a:t>
                      </a:r>
                      <a:endParaRPr lang="en-US" sz="1050" dirty="0"/>
                    </a:p>
                  </a:txBody>
                  <a:tcPr/>
                </a:tc>
                <a:tc>
                  <a:txBody>
                    <a:bodyPr/>
                    <a:lstStyle/>
                    <a:p>
                      <a:pPr marL="0" algn="l" defTabSz="457200" rtl="0" eaLnBrk="1" latinLnBrk="0" hangingPunct="1"/>
                      <a:r>
                        <a:rPr lang="en-US" sz="1200" kern="1200" dirty="0" smtClean="0">
                          <a:hlinkClick r:id="rId10"/>
                        </a:rPr>
                        <a:t>eyeung@ualberta.ca</a:t>
                      </a:r>
                      <a:endParaRPr lang="en-US" sz="1200" kern="1200" dirty="0">
                        <a:solidFill>
                          <a:schemeClr val="dk1"/>
                        </a:solidFill>
                        <a:latin typeface="+mn-lt"/>
                        <a:ea typeface="+mn-ea"/>
                        <a:cs typeface="+mn-cs"/>
                      </a:endParaRPr>
                    </a:p>
                  </a:txBody>
                  <a:tcPr/>
                </a:tc>
              </a:tr>
              <a:tr h="289560">
                <a:tc>
                  <a:txBody>
                    <a:bodyPr/>
                    <a:lstStyle/>
                    <a:p>
                      <a:r>
                        <a:rPr lang="en-US" sz="1050" dirty="0" smtClean="0"/>
                        <a:t>RSO</a:t>
                      </a:r>
                    </a:p>
                  </a:txBody>
                  <a:tcPr/>
                </a:tc>
                <a:tc>
                  <a:txBody>
                    <a:bodyPr/>
                    <a:lstStyle/>
                    <a:p>
                      <a:r>
                        <a:rPr lang="en-US" sz="1050" dirty="0" smtClean="0"/>
                        <a:t>Lisa </a:t>
                      </a:r>
                      <a:r>
                        <a:rPr lang="en-US" sz="1050" dirty="0" err="1" smtClean="0"/>
                        <a:t>Cruywels</a:t>
                      </a:r>
                      <a:endParaRPr lang="en-US" sz="105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Research Support Administrator</a:t>
                      </a:r>
                    </a:p>
                  </a:txBody>
                  <a:tcPr/>
                </a:tc>
                <a:tc>
                  <a:txBody>
                    <a:bodyPr/>
                    <a:lstStyle/>
                    <a:p>
                      <a:r>
                        <a:rPr lang="en-US" sz="1050" dirty="0" smtClean="0"/>
                        <a:t>780-492-8623</a:t>
                      </a:r>
                      <a:endParaRPr lang="en-US" sz="1050" dirty="0"/>
                    </a:p>
                  </a:txBody>
                  <a:tcPr/>
                </a:tc>
                <a:tc>
                  <a:txBody>
                    <a:bodyPr/>
                    <a:lstStyle/>
                    <a:p>
                      <a:pPr marL="0" algn="l" defTabSz="457200" rtl="0" eaLnBrk="1" latinLnBrk="0" hangingPunct="1"/>
                      <a:r>
                        <a:rPr lang="en-US" sz="1200" kern="1200" dirty="0" smtClean="0">
                          <a:hlinkClick r:id="rId11"/>
                        </a:rPr>
                        <a:t>cruywels@ualberta.ca</a:t>
                      </a:r>
                      <a:endParaRPr lang="en-US" sz="1200" kern="1200" dirty="0">
                        <a:solidFill>
                          <a:schemeClr val="dk1"/>
                        </a:solidFill>
                        <a:latin typeface="+mn-lt"/>
                        <a:ea typeface="+mn-ea"/>
                        <a:cs typeface="+mn-cs"/>
                      </a:endParaRPr>
                    </a:p>
                  </a:txBody>
                  <a:tcPr/>
                </a:tc>
              </a:tr>
              <a:tr h="289560">
                <a:tc>
                  <a:txBody>
                    <a:bodyPr/>
                    <a:lstStyle/>
                    <a:p>
                      <a:r>
                        <a:rPr lang="en-US" sz="1050" dirty="0" smtClean="0"/>
                        <a:t>RSO</a:t>
                      </a:r>
                    </a:p>
                  </a:txBody>
                  <a:tcPr/>
                </a:tc>
                <a:tc>
                  <a:txBody>
                    <a:bodyPr/>
                    <a:lstStyle/>
                    <a:p>
                      <a:r>
                        <a:rPr lang="en-US" sz="1050" dirty="0" smtClean="0"/>
                        <a:t>Vanessa </a:t>
                      </a:r>
                      <a:r>
                        <a:rPr lang="en-US" sz="1050" dirty="0" err="1" smtClean="0"/>
                        <a:t>Incani</a:t>
                      </a:r>
                      <a:endParaRPr lang="en-US" sz="105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Research Support Administrator</a:t>
                      </a:r>
                    </a:p>
                  </a:txBody>
                  <a:tcPr/>
                </a:tc>
                <a:tc>
                  <a:txBody>
                    <a:bodyPr/>
                    <a:lstStyle/>
                    <a:p>
                      <a:r>
                        <a:rPr lang="en-US" sz="1050" dirty="0" smtClean="0"/>
                        <a:t>780-492-2406</a:t>
                      </a:r>
                      <a:endParaRPr lang="en-US" sz="1050" dirty="0"/>
                    </a:p>
                  </a:txBody>
                  <a:tcPr/>
                </a:tc>
                <a:tc>
                  <a:txBody>
                    <a:bodyPr/>
                    <a:lstStyle/>
                    <a:p>
                      <a:pPr marL="0" algn="l" defTabSz="457200" rtl="0" eaLnBrk="1" latinLnBrk="0" hangingPunct="1"/>
                      <a:r>
                        <a:rPr lang="en-US" sz="1200" kern="1200" dirty="0" smtClean="0">
                          <a:hlinkClick r:id="rId12"/>
                        </a:rPr>
                        <a:t>vincani@ualberta.ca</a:t>
                      </a:r>
                      <a:endParaRPr lang="en-US" sz="1200" kern="1200" dirty="0" smtClean="0">
                        <a:solidFill>
                          <a:schemeClr val="dk1"/>
                        </a:solidFill>
                        <a:latin typeface="+mn-lt"/>
                        <a:ea typeface="+mn-ea"/>
                        <a:cs typeface="+mn-cs"/>
                      </a:endParaRPr>
                    </a:p>
                  </a:txBody>
                  <a:tcPr/>
                </a:tc>
              </a:tr>
              <a:tr h="289560">
                <a:tc>
                  <a:txBody>
                    <a:bodyPr/>
                    <a:lstStyle/>
                    <a:p>
                      <a:r>
                        <a:rPr lang="en-US" sz="1050" dirty="0" smtClean="0"/>
                        <a:t>F&amp;O</a:t>
                      </a:r>
                    </a:p>
                  </a:txBody>
                  <a:tcPr/>
                </a:tc>
                <a:tc>
                  <a:txBody>
                    <a:bodyPr/>
                    <a:lstStyle/>
                    <a:p>
                      <a:r>
                        <a:rPr lang="en-US" sz="1050" dirty="0" smtClean="0"/>
                        <a:t>Asia </a:t>
                      </a:r>
                      <a:r>
                        <a:rPr lang="en-US" sz="1050" dirty="0" err="1" smtClean="0"/>
                        <a:t>Szkudlarek</a:t>
                      </a:r>
                      <a:endParaRPr lang="en-US" sz="1050" b="1" dirty="0"/>
                    </a:p>
                  </a:txBody>
                  <a:tcPr/>
                </a:tc>
                <a:tc>
                  <a:txBody>
                    <a:bodyPr/>
                    <a:lstStyle/>
                    <a:p>
                      <a:r>
                        <a:rPr lang="en-US" sz="1050" dirty="0" smtClean="0"/>
                        <a:t> Project Cost Analyst - CFI </a:t>
                      </a:r>
                      <a:endParaRPr lang="en-US" sz="1050" dirty="0"/>
                    </a:p>
                  </a:txBody>
                  <a:tcPr/>
                </a:tc>
                <a:tc>
                  <a:txBody>
                    <a:bodyPr/>
                    <a:lstStyle/>
                    <a:p>
                      <a:r>
                        <a:rPr lang="en-US" sz="1050" dirty="0" smtClean="0"/>
                        <a:t>780-492-1166</a:t>
                      </a:r>
                      <a:endParaRPr lang="en-US" sz="1050" dirty="0"/>
                    </a:p>
                  </a:txBody>
                  <a:tcPr/>
                </a:tc>
                <a:tc>
                  <a:txBody>
                    <a:bodyPr/>
                    <a:lstStyle/>
                    <a:p>
                      <a:pPr marL="0" algn="l" defTabSz="457200" rtl="0" eaLnBrk="1" latinLnBrk="0" hangingPunct="1"/>
                      <a:r>
                        <a:rPr lang="en-CA" sz="1200" dirty="0" smtClean="0">
                          <a:effectLst/>
                        </a:rPr>
                        <a:t> </a:t>
                      </a:r>
                      <a:r>
                        <a:rPr lang="en-CA" sz="1200" dirty="0" smtClean="0">
                          <a:effectLst/>
                          <a:hlinkClick r:id="rId13"/>
                        </a:rPr>
                        <a:t>aszkudlarek@ualberta.ca</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xmlns="" val="10008"/>
                  </a:ext>
                </a:extLst>
              </a:tr>
            </a:tbl>
          </a:graphicData>
        </a:graphic>
      </p:graphicFrame>
      <p:sp>
        <p:nvSpPr>
          <p:cNvPr id="3" name="Title 2"/>
          <p:cNvSpPr>
            <a:spLocks noGrp="1"/>
          </p:cNvSpPr>
          <p:nvPr>
            <p:ph type="title"/>
          </p:nvPr>
        </p:nvSpPr>
        <p:spPr>
          <a:xfrm>
            <a:off x="1676400" y="76200"/>
            <a:ext cx="6762590" cy="307777"/>
          </a:xfrm>
        </p:spPr>
        <p:txBody>
          <a:bodyPr/>
          <a:lstStyle/>
          <a:p>
            <a:r>
              <a:rPr lang="en-US" sz="2400" dirty="0" smtClean="0"/>
              <a:t>Who are we?  </a:t>
            </a:r>
            <a:br>
              <a:rPr lang="en-US" sz="2400" dirty="0" smtClean="0"/>
            </a:br>
            <a:r>
              <a:rPr lang="en-US" sz="2400" dirty="0" smtClean="0"/>
              <a:t>The Institutional Projects Team</a:t>
            </a:r>
            <a:endParaRPr lang="en-US" sz="2400" dirty="0"/>
          </a:p>
        </p:txBody>
      </p:sp>
    </p:spTree>
    <p:extLst>
      <p:ext uri="{BB962C8B-B14F-4D97-AF65-F5344CB8AC3E}">
        <p14:creationId xmlns:p14="http://schemas.microsoft.com/office/powerpoint/2010/main" val="246069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3">
            <a:alphaModFix/>
          </a:blip>
          <a:srcRect t="885" b="1932"/>
          <a:stretch/>
        </p:blipFill>
        <p:spPr>
          <a:xfrm>
            <a:off x="794588" y="1105994"/>
            <a:ext cx="7622797" cy="5457307"/>
          </a:xfrm>
          <a:prstGeom prst="rect">
            <a:avLst/>
          </a:prstGeom>
          <a:noFill/>
          <a:ln>
            <a:noFill/>
          </a:ln>
        </p:spPr>
      </p:pic>
      <p:sp>
        <p:nvSpPr>
          <p:cNvPr id="249" name="Shape 249"/>
          <p:cNvSpPr txBox="1">
            <a:spLocks noGrp="1"/>
          </p:cNvSpPr>
          <p:nvPr>
            <p:ph type="title"/>
          </p:nvPr>
        </p:nvSpPr>
        <p:spPr>
          <a:xfrm>
            <a:off x="2432242" y="0"/>
            <a:ext cx="6387748" cy="761999"/>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sz="2400" b="1" i="0" u="none" strike="noStrike" cap="none" dirty="0">
                <a:solidFill>
                  <a:schemeClr val="bg1"/>
                </a:solidFill>
                <a:latin typeface="Arial"/>
                <a:ea typeface="Arial"/>
                <a:cs typeface="Arial"/>
                <a:sym typeface="Arial"/>
              </a:rPr>
              <a:t>Proposal </a:t>
            </a:r>
            <a:r>
              <a:rPr lang="en-US" sz="2400" b="1" i="0" u="none" strike="noStrike" cap="none" dirty="0" smtClean="0">
                <a:solidFill>
                  <a:schemeClr val="bg1"/>
                </a:solidFill>
                <a:latin typeface="Arial"/>
                <a:ea typeface="Arial"/>
                <a:cs typeface="Arial"/>
                <a:sym typeface="Arial"/>
              </a:rPr>
              <a:t>Development Process:</a:t>
            </a:r>
            <a:br>
              <a:rPr lang="en-US" sz="2400" b="1" i="0" u="none" strike="noStrike" cap="none" dirty="0" smtClean="0">
                <a:solidFill>
                  <a:schemeClr val="bg1"/>
                </a:solidFill>
                <a:latin typeface="Arial"/>
                <a:ea typeface="Arial"/>
                <a:cs typeface="Arial"/>
                <a:sym typeface="Arial"/>
              </a:rPr>
            </a:br>
            <a:r>
              <a:rPr lang="en-US" sz="2400" b="1" i="0" u="none" strike="noStrike" cap="none" dirty="0" smtClean="0">
                <a:solidFill>
                  <a:schemeClr val="bg1"/>
                </a:solidFill>
                <a:latin typeface="Arial"/>
                <a:ea typeface="Arial"/>
                <a:cs typeface="Arial"/>
                <a:sym typeface="Arial"/>
              </a:rPr>
              <a:t>CFI </a:t>
            </a:r>
            <a:r>
              <a:rPr lang="en-US" sz="2400" b="1" i="0" u="none" strike="noStrike" cap="none" dirty="0">
                <a:solidFill>
                  <a:schemeClr val="bg1"/>
                </a:solidFill>
                <a:latin typeface="Arial"/>
                <a:ea typeface="Arial"/>
                <a:cs typeface="Arial"/>
                <a:sym typeface="Arial"/>
              </a:rPr>
              <a:t>projects</a:t>
            </a:r>
          </a:p>
        </p:txBody>
      </p:sp>
      <p:sp>
        <p:nvSpPr>
          <p:cNvPr id="3" name="TextBox 2"/>
          <p:cNvSpPr txBox="1"/>
          <p:nvPr/>
        </p:nvSpPr>
        <p:spPr>
          <a:xfrm>
            <a:off x="7771092" y="1359089"/>
            <a:ext cx="1194326" cy="738664"/>
          </a:xfrm>
          <a:prstGeom prst="rect">
            <a:avLst/>
          </a:prstGeom>
          <a:noFill/>
          <a:ln>
            <a:noFill/>
          </a:ln>
        </p:spPr>
        <p:txBody>
          <a:bodyPr wrap="square" rtlCol="0">
            <a:spAutoFit/>
          </a:bodyPr>
          <a:lstStyle/>
          <a:p>
            <a:pPr algn="ctr"/>
            <a:r>
              <a:rPr lang="en-CA" sz="1400" b="1" dirty="0">
                <a:solidFill>
                  <a:schemeClr val="accent5">
                    <a:lumMod val="75000"/>
                  </a:schemeClr>
                </a:solidFill>
              </a:rPr>
              <a:t>Space and Equipment Plan</a:t>
            </a:r>
          </a:p>
        </p:txBody>
      </p:sp>
      <p:sp>
        <p:nvSpPr>
          <p:cNvPr id="16" name="TextBox 15"/>
          <p:cNvSpPr txBox="1"/>
          <p:nvPr/>
        </p:nvSpPr>
        <p:spPr>
          <a:xfrm>
            <a:off x="7162801" y="5066084"/>
            <a:ext cx="1728108" cy="646331"/>
          </a:xfrm>
          <a:prstGeom prst="rect">
            <a:avLst/>
          </a:prstGeom>
          <a:noFill/>
          <a:ln>
            <a:noFill/>
          </a:ln>
        </p:spPr>
        <p:txBody>
          <a:bodyPr wrap="square" rtlCol="0">
            <a:spAutoFit/>
          </a:bodyPr>
          <a:lstStyle/>
          <a:p>
            <a:pPr algn="ctr"/>
            <a:r>
              <a:rPr lang="en-CA" b="1" dirty="0">
                <a:solidFill>
                  <a:schemeClr val="accent5">
                    <a:lumMod val="75000"/>
                  </a:schemeClr>
                </a:solidFill>
              </a:rPr>
              <a:t>Infrastructure Budget</a:t>
            </a:r>
          </a:p>
        </p:txBody>
      </p:sp>
      <p:sp>
        <p:nvSpPr>
          <p:cNvPr id="17" name="TextBox 16"/>
          <p:cNvSpPr txBox="1"/>
          <p:nvPr/>
        </p:nvSpPr>
        <p:spPr>
          <a:xfrm>
            <a:off x="794588" y="5713937"/>
            <a:ext cx="1196445" cy="523220"/>
          </a:xfrm>
          <a:prstGeom prst="rect">
            <a:avLst/>
          </a:prstGeom>
          <a:noFill/>
          <a:ln>
            <a:noFill/>
          </a:ln>
        </p:spPr>
        <p:txBody>
          <a:bodyPr wrap="square" rtlCol="0">
            <a:spAutoFit/>
          </a:bodyPr>
          <a:lstStyle/>
          <a:p>
            <a:pPr algn="ctr"/>
            <a:r>
              <a:rPr lang="en-CA" sz="1400" b="1" dirty="0">
                <a:solidFill>
                  <a:schemeClr val="accent5">
                    <a:lumMod val="75000"/>
                  </a:schemeClr>
                </a:solidFill>
              </a:rPr>
              <a:t>Research </a:t>
            </a:r>
            <a:r>
              <a:rPr lang="en-CA" sz="1400" b="1" dirty="0" smtClean="0">
                <a:solidFill>
                  <a:schemeClr val="accent5">
                    <a:lumMod val="75000"/>
                  </a:schemeClr>
                </a:solidFill>
              </a:rPr>
              <a:t>Plan</a:t>
            </a:r>
            <a:endParaRPr lang="en-CA" sz="1400" b="1" dirty="0">
              <a:solidFill>
                <a:schemeClr val="accent5">
                  <a:lumMod val="75000"/>
                </a:schemeClr>
              </a:solidFill>
            </a:endParaRPr>
          </a:p>
        </p:txBody>
      </p:sp>
      <p:sp>
        <p:nvSpPr>
          <p:cNvPr id="18" name="TextBox 17"/>
          <p:cNvSpPr txBox="1"/>
          <p:nvPr/>
        </p:nvSpPr>
        <p:spPr>
          <a:xfrm>
            <a:off x="72800" y="1463562"/>
            <a:ext cx="1337545" cy="738664"/>
          </a:xfrm>
          <a:prstGeom prst="rect">
            <a:avLst/>
          </a:prstGeom>
          <a:noFill/>
          <a:ln>
            <a:noFill/>
          </a:ln>
        </p:spPr>
        <p:txBody>
          <a:bodyPr wrap="square" rtlCol="0">
            <a:spAutoFit/>
          </a:bodyPr>
          <a:lstStyle/>
          <a:p>
            <a:pPr algn="ctr"/>
            <a:r>
              <a:rPr lang="en-CA" sz="1400" b="1" dirty="0" smtClean="0">
                <a:solidFill>
                  <a:schemeClr val="accent5">
                    <a:lumMod val="75000"/>
                  </a:schemeClr>
                </a:solidFill>
              </a:rPr>
              <a:t>O&amp;M and Sustainability Plan</a:t>
            </a:r>
            <a:endParaRPr lang="en-CA" sz="1400" b="1" dirty="0">
              <a:solidFill>
                <a:schemeClr val="accent5">
                  <a:lumMod val="75000"/>
                </a:schemeClr>
              </a:solidFill>
            </a:endParaRPr>
          </a:p>
        </p:txBody>
      </p:sp>
      <p:sp>
        <p:nvSpPr>
          <p:cNvPr id="21" name="TextBox 20"/>
          <p:cNvSpPr txBox="1"/>
          <p:nvPr/>
        </p:nvSpPr>
        <p:spPr>
          <a:xfrm>
            <a:off x="3055557" y="1474993"/>
            <a:ext cx="1219074" cy="523220"/>
          </a:xfrm>
          <a:prstGeom prst="rect">
            <a:avLst/>
          </a:prstGeom>
          <a:noFill/>
          <a:ln>
            <a:noFill/>
          </a:ln>
        </p:spPr>
        <p:txBody>
          <a:bodyPr wrap="square" rtlCol="0">
            <a:spAutoFit/>
          </a:bodyPr>
          <a:lstStyle/>
          <a:p>
            <a:pPr algn="ctr"/>
            <a:r>
              <a:rPr lang="en-CA" sz="1400" b="1" dirty="0">
                <a:solidFill>
                  <a:schemeClr val="accent5">
                    <a:lumMod val="75000"/>
                  </a:schemeClr>
                </a:solidFill>
              </a:rPr>
              <a:t>Institutional Alignment</a:t>
            </a:r>
          </a:p>
        </p:txBody>
      </p:sp>
      <p:sp>
        <p:nvSpPr>
          <p:cNvPr id="4" name="Rectangle 3"/>
          <p:cNvSpPr/>
          <p:nvPr/>
        </p:nvSpPr>
        <p:spPr>
          <a:xfrm>
            <a:off x="2924084" y="3244241"/>
            <a:ext cx="1177445" cy="7736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CFI Proposal</a:t>
            </a:r>
          </a:p>
        </p:txBody>
      </p:sp>
      <p:sp>
        <p:nvSpPr>
          <p:cNvPr id="31" name="Rectangle 30"/>
          <p:cNvSpPr/>
          <p:nvPr/>
        </p:nvSpPr>
        <p:spPr>
          <a:xfrm>
            <a:off x="2924083" y="1015111"/>
            <a:ext cx="1419317" cy="188048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94331" y="3321724"/>
            <a:ext cx="1219074" cy="523220"/>
          </a:xfrm>
          <a:prstGeom prst="rect">
            <a:avLst/>
          </a:prstGeom>
          <a:noFill/>
          <a:ln>
            <a:noFill/>
          </a:ln>
        </p:spPr>
        <p:txBody>
          <a:bodyPr wrap="square" rtlCol="0">
            <a:spAutoFit/>
          </a:bodyPr>
          <a:lstStyle/>
          <a:p>
            <a:pPr algn="ctr"/>
            <a:r>
              <a:rPr lang="en-CA" sz="1400" b="1" dirty="0" smtClean="0">
                <a:solidFill>
                  <a:schemeClr val="accent5">
                    <a:lumMod val="75000"/>
                  </a:schemeClr>
                </a:solidFill>
              </a:rPr>
              <a:t>Future Benefits</a:t>
            </a:r>
            <a:endParaRPr lang="en-CA" sz="1400" b="1" dirty="0">
              <a:solidFill>
                <a:schemeClr val="accent5">
                  <a:lumMod val="75000"/>
                </a:schemeClr>
              </a:solidFill>
            </a:endParaRPr>
          </a:p>
        </p:txBody>
      </p:sp>
    </p:spTree>
    <p:extLst>
      <p:ext uri="{BB962C8B-B14F-4D97-AF65-F5344CB8AC3E}">
        <p14:creationId xmlns:p14="http://schemas.microsoft.com/office/powerpoint/2010/main" val="3539826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264"/>
        <p:cNvGrpSpPr/>
        <p:nvPr/>
      </p:nvGrpSpPr>
      <p:grpSpPr>
        <a:xfrm>
          <a:off x="0" y="0"/>
          <a:ext cx="0" cy="0"/>
          <a:chOff x="0" y="0"/>
          <a:chExt cx="0" cy="0"/>
        </a:xfrm>
      </p:grpSpPr>
      <p:grpSp>
        <p:nvGrpSpPr>
          <p:cNvPr id="267" name="Shape 267"/>
          <p:cNvGrpSpPr/>
          <p:nvPr/>
        </p:nvGrpSpPr>
        <p:grpSpPr>
          <a:xfrm>
            <a:off x="4570414" y="1076554"/>
            <a:ext cx="2080930" cy="2844093"/>
            <a:chOff x="5282975" y="2085975"/>
            <a:chExt cx="1779813" cy="1445901"/>
          </a:xfrm>
        </p:grpSpPr>
        <p:pic>
          <p:nvPicPr>
            <p:cNvPr id="268" name="Shape 268"/>
            <p:cNvPicPr preferRelativeResize="0"/>
            <p:nvPr/>
          </p:nvPicPr>
          <p:blipFill rotWithShape="1">
            <a:blip r:embed="rId4">
              <a:alphaModFix/>
            </a:blip>
            <a:srcRect t="885" b="1932"/>
            <a:stretch/>
          </p:blipFill>
          <p:spPr>
            <a:xfrm>
              <a:off x="5504026" y="2318334"/>
              <a:ext cx="1461576" cy="1097573"/>
            </a:xfrm>
            <a:prstGeom prst="rect">
              <a:avLst/>
            </a:prstGeom>
            <a:noFill/>
            <a:ln>
              <a:noFill/>
            </a:ln>
          </p:spPr>
        </p:pic>
        <p:sp>
          <p:nvSpPr>
            <p:cNvPr id="269" name="Shape 269"/>
            <p:cNvSpPr/>
            <p:nvPr/>
          </p:nvSpPr>
          <p:spPr>
            <a:xfrm>
              <a:off x="5282975" y="2085975"/>
              <a:ext cx="1779813" cy="1445901"/>
            </a:xfrm>
            <a:prstGeom prst="ellipse">
              <a:avLst/>
            </a:prstGeom>
            <a:no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70" name="Shape 270"/>
          <p:cNvGrpSpPr/>
          <p:nvPr/>
        </p:nvGrpSpPr>
        <p:grpSpPr>
          <a:xfrm>
            <a:off x="2744754" y="1587006"/>
            <a:ext cx="1779813" cy="1743805"/>
            <a:chOff x="1041175" y="2718428"/>
            <a:chExt cx="1779813" cy="1445901"/>
          </a:xfrm>
        </p:grpSpPr>
        <p:pic>
          <p:nvPicPr>
            <p:cNvPr id="271" name="Shape 271"/>
            <p:cNvPicPr preferRelativeResize="0"/>
            <p:nvPr/>
          </p:nvPicPr>
          <p:blipFill rotWithShape="1">
            <a:blip r:embed="rId4">
              <a:alphaModFix/>
            </a:blip>
            <a:srcRect t="885" b="1932"/>
            <a:stretch/>
          </p:blipFill>
          <p:spPr>
            <a:xfrm>
              <a:off x="1230086" y="2976258"/>
              <a:ext cx="1461576" cy="1097573"/>
            </a:xfrm>
            <a:prstGeom prst="rect">
              <a:avLst/>
            </a:prstGeom>
            <a:noFill/>
            <a:ln>
              <a:noFill/>
            </a:ln>
          </p:spPr>
        </p:pic>
        <p:sp>
          <p:nvSpPr>
            <p:cNvPr id="272" name="Shape 272"/>
            <p:cNvSpPr/>
            <p:nvPr/>
          </p:nvSpPr>
          <p:spPr>
            <a:xfrm>
              <a:off x="1041175" y="2718428"/>
              <a:ext cx="1779813" cy="1445901"/>
            </a:xfrm>
            <a:prstGeom prst="ellipse">
              <a:avLst/>
            </a:prstGeom>
            <a:noFill/>
            <a:ln w="9525"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73" name="Shape 273"/>
          <p:cNvGrpSpPr/>
          <p:nvPr/>
        </p:nvGrpSpPr>
        <p:grpSpPr>
          <a:xfrm>
            <a:off x="1447593" y="5095341"/>
            <a:ext cx="2640476" cy="1457859"/>
            <a:chOff x="3767535" y="4073832"/>
            <a:chExt cx="1779813" cy="1445901"/>
          </a:xfrm>
        </p:grpSpPr>
        <p:pic>
          <p:nvPicPr>
            <p:cNvPr id="274" name="Shape 274"/>
            <p:cNvPicPr preferRelativeResize="0"/>
            <p:nvPr/>
          </p:nvPicPr>
          <p:blipFill rotWithShape="1">
            <a:blip r:embed="rId4">
              <a:alphaModFix/>
            </a:blip>
            <a:srcRect t="885" b="1932"/>
            <a:stretch/>
          </p:blipFill>
          <p:spPr>
            <a:xfrm>
              <a:off x="3956446" y="4331662"/>
              <a:ext cx="1461576" cy="1097573"/>
            </a:xfrm>
            <a:prstGeom prst="rect">
              <a:avLst/>
            </a:prstGeom>
            <a:noFill/>
            <a:ln>
              <a:noFill/>
            </a:ln>
          </p:spPr>
        </p:pic>
        <p:sp>
          <p:nvSpPr>
            <p:cNvPr id="275" name="Shape 275"/>
            <p:cNvSpPr/>
            <p:nvPr/>
          </p:nvSpPr>
          <p:spPr>
            <a:xfrm>
              <a:off x="3767535" y="4073832"/>
              <a:ext cx="1779813" cy="1445901"/>
            </a:xfrm>
            <a:prstGeom prst="ellipse">
              <a:avLst/>
            </a:prstGeom>
            <a:noFill/>
            <a:ln w="9525" cap="flat" cmpd="sng">
              <a:solidFill>
                <a:srgbClr val="00B05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76" name="Shape 276"/>
          <p:cNvGrpSpPr/>
          <p:nvPr/>
        </p:nvGrpSpPr>
        <p:grpSpPr>
          <a:xfrm>
            <a:off x="69730" y="1246110"/>
            <a:ext cx="2648244" cy="2293537"/>
            <a:chOff x="2877627" y="1272526"/>
            <a:chExt cx="1779813" cy="1445901"/>
          </a:xfrm>
        </p:grpSpPr>
        <p:pic>
          <p:nvPicPr>
            <p:cNvPr id="277" name="Shape 277"/>
            <p:cNvPicPr preferRelativeResize="0"/>
            <p:nvPr/>
          </p:nvPicPr>
          <p:blipFill rotWithShape="1">
            <a:blip r:embed="rId4">
              <a:alphaModFix/>
            </a:blip>
            <a:srcRect t="885" b="1932"/>
            <a:stretch/>
          </p:blipFill>
          <p:spPr>
            <a:xfrm>
              <a:off x="3066539" y="1530357"/>
              <a:ext cx="1461576" cy="1097573"/>
            </a:xfrm>
            <a:prstGeom prst="rect">
              <a:avLst/>
            </a:prstGeom>
            <a:noFill/>
            <a:ln>
              <a:noFill/>
            </a:ln>
          </p:spPr>
        </p:pic>
        <p:sp>
          <p:nvSpPr>
            <p:cNvPr id="278" name="Shape 278"/>
            <p:cNvSpPr/>
            <p:nvPr/>
          </p:nvSpPr>
          <p:spPr>
            <a:xfrm>
              <a:off x="2877627" y="1272526"/>
              <a:ext cx="1779813" cy="1445901"/>
            </a:xfrm>
            <a:prstGeom prst="ellipse">
              <a:avLst/>
            </a:prstGeom>
            <a:noFill/>
            <a:ln w="9525" cap="flat" cmpd="sng">
              <a:solidFill>
                <a:srgbClr val="5F497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79" name="Shape 279"/>
          <p:cNvGrpSpPr/>
          <p:nvPr/>
        </p:nvGrpSpPr>
        <p:grpSpPr>
          <a:xfrm>
            <a:off x="6446783" y="2106461"/>
            <a:ext cx="2656027" cy="2117789"/>
            <a:chOff x="7251700" y="1159658"/>
            <a:chExt cx="1779813" cy="1445901"/>
          </a:xfrm>
        </p:grpSpPr>
        <p:pic>
          <p:nvPicPr>
            <p:cNvPr id="280" name="Shape 280"/>
            <p:cNvPicPr preferRelativeResize="0"/>
            <p:nvPr/>
          </p:nvPicPr>
          <p:blipFill rotWithShape="1">
            <a:blip r:embed="rId4">
              <a:alphaModFix/>
            </a:blip>
            <a:srcRect t="885" b="1932"/>
            <a:stretch/>
          </p:blipFill>
          <p:spPr>
            <a:xfrm>
              <a:off x="7440610" y="1417487"/>
              <a:ext cx="1461576" cy="1097573"/>
            </a:xfrm>
            <a:prstGeom prst="rect">
              <a:avLst/>
            </a:prstGeom>
            <a:noFill/>
            <a:ln>
              <a:noFill/>
            </a:ln>
          </p:spPr>
        </p:pic>
        <p:sp>
          <p:nvSpPr>
            <p:cNvPr id="281" name="Shape 281"/>
            <p:cNvSpPr/>
            <p:nvPr/>
          </p:nvSpPr>
          <p:spPr>
            <a:xfrm>
              <a:off x="7251700" y="1159658"/>
              <a:ext cx="1779813" cy="1445901"/>
            </a:xfrm>
            <a:prstGeom prst="ellipse">
              <a:avLst/>
            </a:prstGeom>
            <a:noFill/>
            <a:ln w="9525" cap="flat" cmpd="sng">
              <a:solidFill>
                <a:srgbClr val="FFC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82" name="Shape 282"/>
          <p:cNvGrpSpPr/>
          <p:nvPr/>
        </p:nvGrpSpPr>
        <p:grpSpPr>
          <a:xfrm>
            <a:off x="139690" y="3538840"/>
            <a:ext cx="3236522" cy="1524807"/>
            <a:chOff x="0" y="1182029"/>
            <a:chExt cx="1779813" cy="1445901"/>
          </a:xfrm>
        </p:grpSpPr>
        <p:pic>
          <p:nvPicPr>
            <p:cNvPr id="283" name="Shape 283"/>
            <p:cNvPicPr preferRelativeResize="0"/>
            <p:nvPr/>
          </p:nvPicPr>
          <p:blipFill rotWithShape="1">
            <a:blip r:embed="rId4">
              <a:alphaModFix/>
            </a:blip>
            <a:srcRect t="885" b="1932"/>
            <a:stretch/>
          </p:blipFill>
          <p:spPr>
            <a:xfrm>
              <a:off x="188910" y="1439858"/>
              <a:ext cx="1461576" cy="1097573"/>
            </a:xfrm>
            <a:prstGeom prst="rect">
              <a:avLst/>
            </a:prstGeom>
            <a:noFill/>
            <a:ln>
              <a:noFill/>
            </a:ln>
          </p:spPr>
        </p:pic>
        <p:sp>
          <p:nvSpPr>
            <p:cNvPr id="284" name="Shape 284"/>
            <p:cNvSpPr/>
            <p:nvPr/>
          </p:nvSpPr>
          <p:spPr>
            <a:xfrm>
              <a:off x="0" y="1182029"/>
              <a:ext cx="1779813" cy="1445901"/>
            </a:xfrm>
            <a:prstGeom prst="ellipse">
              <a:avLst/>
            </a:prstGeom>
            <a:noFill/>
            <a:ln w="9525" cap="flat" cmpd="sng">
              <a:solidFill>
                <a:srgbClr val="FFFF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sp>
        <p:nvSpPr>
          <p:cNvPr id="285" name="Shape 285"/>
          <p:cNvSpPr/>
          <p:nvPr/>
        </p:nvSpPr>
        <p:spPr>
          <a:xfrm>
            <a:off x="4820934" y="4574946"/>
            <a:ext cx="3115141" cy="1858885"/>
          </a:xfrm>
          <a:prstGeom prst="rect">
            <a:avLst/>
          </a:prstGeom>
          <a:no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cxnSp>
        <p:nvCxnSpPr>
          <p:cNvPr id="286" name="Shape 286"/>
          <p:cNvCxnSpPr>
            <a:stCxn id="275" idx="6"/>
          </p:cNvCxnSpPr>
          <p:nvPr/>
        </p:nvCxnSpPr>
        <p:spPr>
          <a:xfrm flipV="1">
            <a:off x="4088069" y="5607559"/>
            <a:ext cx="703216" cy="216712"/>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cxnSp>
        <p:nvCxnSpPr>
          <p:cNvPr id="287" name="Shape 287"/>
          <p:cNvCxnSpPr>
            <a:stCxn id="284" idx="5"/>
          </p:cNvCxnSpPr>
          <p:nvPr/>
        </p:nvCxnSpPr>
        <p:spPr>
          <a:xfrm>
            <a:off x="2902234" y="4840344"/>
            <a:ext cx="1889051" cy="376011"/>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cxnSp>
        <p:nvCxnSpPr>
          <p:cNvPr id="288" name="Shape 288"/>
          <p:cNvCxnSpPr>
            <a:stCxn id="278" idx="5"/>
          </p:cNvCxnSpPr>
          <p:nvPr/>
        </p:nvCxnSpPr>
        <p:spPr>
          <a:xfrm>
            <a:off x="2330148" y="3203766"/>
            <a:ext cx="2512289" cy="1847059"/>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cxnSp>
        <p:nvCxnSpPr>
          <p:cNvPr id="289" name="Shape 289"/>
          <p:cNvCxnSpPr>
            <a:stCxn id="272" idx="5"/>
          </p:cNvCxnSpPr>
          <p:nvPr/>
        </p:nvCxnSpPr>
        <p:spPr>
          <a:xfrm>
            <a:off x="4263919" y="3075437"/>
            <a:ext cx="1191853" cy="1477362"/>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cxnSp>
        <p:nvCxnSpPr>
          <p:cNvPr id="290" name="Shape 290"/>
          <p:cNvCxnSpPr>
            <a:stCxn id="269" idx="4"/>
          </p:cNvCxnSpPr>
          <p:nvPr/>
        </p:nvCxnSpPr>
        <p:spPr>
          <a:xfrm>
            <a:off x="5610879" y="3920647"/>
            <a:ext cx="250051" cy="587347"/>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cxnSp>
        <p:nvCxnSpPr>
          <p:cNvPr id="291" name="Shape 291"/>
          <p:cNvCxnSpPr>
            <a:stCxn id="281" idx="3"/>
            <a:endCxn id="285" idx="0"/>
          </p:cNvCxnSpPr>
          <p:nvPr/>
        </p:nvCxnSpPr>
        <p:spPr>
          <a:xfrm flipH="1">
            <a:off x="6378505" y="3914107"/>
            <a:ext cx="457244" cy="660839"/>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47"/>
              </a:srgbClr>
            </a:outerShdw>
          </a:effectLst>
        </p:spPr>
      </p:cxnSp>
      <p:sp>
        <p:nvSpPr>
          <p:cNvPr id="292" name="Shape 292"/>
          <p:cNvSpPr txBox="1"/>
          <p:nvPr/>
        </p:nvSpPr>
        <p:spPr>
          <a:xfrm>
            <a:off x="4666621" y="4646047"/>
            <a:ext cx="3307499" cy="83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dirty="0" err="1">
                <a:solidFill>
                  <a:schemeClr val="dk1"/>
                </a:solidFill>
                <a:latin typeface="Arial"/>
                <a:ea typeface="Arial"/>
                <a:cs typeface="Arial"/>
                <a:sym typeface="Arial"/>
              </a:rPr>
              <a:t>UofA</a:t>
            </a:r>
            <a:r>
              <a:rPr lang="en-US" sz="2400" dirty="0">
                <a:solidFill>
                  <a:schemeClr val="dk1"/>
                </a:solidFill>
                <a:latin typeface="Arial"/>
                <a:ea typeface="Arial"/>
                <a:cs typeface="Arial"/>
                <a:sym typeface="Arial"/>
              </a:rPr>
              <a:t> “Suite” of Proposals</a:t>
            </a:r>
          </a:p>
        </p:txBody>
      </p:sp>
      <p:sp>
        <p:nvSpPr>
          <p:cNvPr id="299" name="Shape 299"/>
          <p:cNvSpPr txBox="1"/>
          <p:nvPr/>
        </p:nvSpPr>
        <p:spPr>
          <a:xfrm>
            <a:off x="4974680" y="5449682"/>
            <a:ext cx="3307500" cy="540900"/>
          </a:xfrm>
          <a:prstGeom prst="rect">
            <a:avLst/>
          </a:prstGeom>
          <a:noFill/>
          <a:ln>
            <a:noFill/>
          </a:ln>
        </p:spPr>
        <p:txBody>
          <a:bodyPr lIns="91425" tIns="45700" rIns="91425" bIns="45700" anchor="t" anchorCtr="0">
            <a:noAutofit/>
          </a:bodyPr>
          <a:lstStyle/>
          <a:p>
            <a:pPr marL="457200" marR="0" lvl="0" indent="-228600" algn="l" rtl="0">
              <a:spcBef>
                <a:spcPts val="0"/>
              </a:spcBef>
              <a:spcAft>
                <a:spcPts val="0"/>
              </a:spcAft>
              <a:buChar char="●"/>
            </a:pPr>
            <a:r>
              <a:rPr lang="en-US" dirty="0"/>
              <a:t>strategic decisions</a:t>
            </a:r>
          </a:p>
          <a:p>
            <a:pPr marL="457200" marR="0" lvl="0" indent="-228600" algn="l" rtl="0">
              <a:spcBef>
                <a:spcPts val="0"/>
              </a:spcBef>
              <a:spcAft>
                <a:spcPts val="0"/>
              </a:spcAft>
              <a:buChar char="●"/>
            </a:pPr>
            <a:r>
              <a:rPr lang="en-US" dirty="0"/>
              <a:t>coordinated request</a:t>
            </a:r>
          </a:p>
          <a:p>
            <a:pPr marL="457200" lvl="0" indent="-228600" rtl="0">
              <a:spcBef>
                <a:spcPts val="0"/>
              </a:spcBef>
              <a:buClr>
                <a:schemeClr val="dk1"/>
              </a:buClr>
              <a:buChar char="●"/>
            </a:pPr>
            <a:r>
              <a:rPr lang="en-US" dirty="0">
                <a:solidFill>
                  <a:schemeClr val="dk1"/>
                </a:solidFill>
              </a:rPr>
              <a:t>maximized envelope</a:t>
            </a:r>
          </a:p>
          <a:p>
            <a:pPr marR="0" lvl="0" algn="l" rtl="0">
              <a:spcBef>
                <a:spcPts val="0"/>
              </a:spcBef>
              <a:spcAft>
                <a:spcPts val="0"/>
              </a:spcAft>
              <a:buNone/>
            </a:pPr>
            <a:endParaRPr dirty="0"/>
          </a:p>
        </p:txBody>
      </p:sp>
      <p:sp>
        <p:nvSpPr>
          <p:cNvPr id="31" name="Title 3"/>
          <p:cNvSpPr txBox="1">
            <a:spLocks/>
          </p:cNvSpPr>
          <p:nvPr/>
        </p:nvSpPr>
        <p:spPr>
          <a:xfrm>
            <a:off x="2432242" y="0"/>
            <a:ext cx="6400800" cy="838200"/>
          </a:xfrm>
          <a:prstGeom prst="rect">
            <a:avLst/>
          </a:prstGeom>
        </p:spPr>
        <p:txBody>
          <a:bodyPr vert="horz" anchor="ctr" anchorCtr="0"/>
          <a:lstStyle>
            <a:lvl1pPr algn="r" defTabSz="457200" rtl="0" eaLnBrk="1" fontAlgn="base" hangingPunct="1">
              <a:spcBef>
                <a:spcPct val="0"/>
              </a:spcBef>
              <a:spcAft>
                <a:spcPct val="0"/>
              </a:spcAft>
              <a:defRPr sz="1400" kern="1200">
                <a:solidFill>
                  <a:schemeClr val="bg1">
                    <a:lumMod val="65000"/>
                  </a:schemeClr>
                </a:solidFill>
                <a:latin typeface="+mj-lt"/>
                <a:ea typeface="ＭＳ Ｐゴシック" charset="0"/>
                <a:cs typeface="Geneva"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9pPr>
          </a:lstStyle>
          <a:p>
            <a:r>
              <a:rPr lang="en-US" sz="2400" b="1" smtClean="0">
                <a:solidFill>
                  <a:schemeClr val="bg1"/>
                </a:solidFill>
              </a:rPr>
              <a:t>Institutional Submission Requirements</a:t>
            </a:r>
            <a:endParaRPr lang="en-US" sz="2400" b="1" dirty="0">
              <a:solidFill>
                <a:schemeClr val="bg1"/>
              </a:solidFill>
            </a:endParaRPr>
          </a:p>
        </p:txBody>
      </p:sp>
    </p:spTree>
    <p:extLst>
      <p:ext uri="{BB962C8B-B14F-4D97-AF65-F5344CB8AC3E}">
        <p14:creationId xmlns:p14="http://schemas.microsoft.com/office/powerpoint/2010/main" val="14433522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Rounded Rectangle 160"/>
          <p:cNvSpPr/>
          <p:nvPr/>
        </p:nvSpPr>
        <p:spPr>
          <a:xfrm>
            <a:off x="387080" y="5144337"/>
            <a:ext cx="5379920" cy="1197433"/>
          </a:xfrm>
          <a:prstGeom prst="roundRect">
            <a:avLst/>
          </a:prstGeom>
          <a:solidFill>
            <a:srgbClr val="FFB9B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12" name="Rounded Rectangle 11"/>
          <p:cNvSpPr/>
          <p:nvPr/>
        </p:nvSpPr>
        <p:spPr>
          <a:xfrm>
            <a:off x="5821799" y="1938418"/>
            <a:ext cx="3077125" cy="4195159"/>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3" name="Rounded Rectangle 2"/>
          <p:cNvSpPr/>
          <p:nvPr/>
        </p:nvSpPr>
        <p:spPr>
          <a:xfrm>
            <a:off x="3113274" y="2025041"/>
            <a:ext cx="2270440" cy="29811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2" name="Oval 1"/>
          <p:cNvSpPr/>
          <p:nvPr/>
        </p:nvSpPr>
        <p:spPr>
          <a:xfrm>
            <a:off x="3257692" y="3186035"/>
            <a:ext cx="1052419" cy="83715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CFI </a:t>
            </a:r>
            <a:r>
              <a:rPr lang="en-CA" sz="1200" dirty="0" smtClean="0"/>
              <a:t>Liaison</a:t>
            </a:r>
            <a:endParaRPr lang="en-CA" sz="1200" dirty="0"/>
          </a:p>
        </p:txBody>
      </p:sp>
      <p:sp>
        <p:nvSpPr>
          <p:cNvPr id="5" name="Oval 4"/>
          <p:cNvSpPr/>
          <p:nvPr/>
        </p:nvSpPr>
        <p:spPr>
          <a:xfrm>
            <a:off x="3982560" y="4317304"/>
            <a:ext cx="1363249" cy="589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Contracts Specialists</a:t>
            </a:r>
            <a:endParaRPr lang="en-CA" sz="1200" dirty="0"/>
          </a:p>
        </p:txBody>
      </p:sp>
      <p:sp>
        <p:nvSpPr>
          <p:cNvPr id="6" name="Oval 5"/>
          <p:cNvSpPr/>
          <p:nvPr/>
        </p:nvSpPr>
        <p:spPr>
          <a:xfrm>
            <a:off x="4132706" y="2404996"/>
            <a:ext cx="1213103" cy="538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Assistant Director</a:t>
            </a:r>
          </a:p>
        </p:txBody>
      </p:sp>
      <p:sp>
        <p:nvSpPr>
          <p:cNvPr id="4" name="Rounded Rectangle 3"/>
          <p:cNvSpPr/>
          <p:nvPr/>
        </p:nvSpPr>
        <p:spPr>
          <a:xfrm>
            <a:off x="636349" y="1249471"/>
            <a:ext cx="1490598" cy="563671"/>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VP Facilities &amp; Operations</a:t>
            </a:r>
          </a:p>
        </p:txBody>
      </p:sp>
      <p:sp>
        <p:nvSpPr>
          <p:cNvPr id="9" name="Rounded Rectangle 8"/>
          <p:cNvSpPr/>
          <p:nvPr/>
        </p:nvSpPr>
        <p:spPr>
          <a:xfrm>
            <a:off x="3540300" y="1219200"/>
            <a:ext cx="1281837" cy="563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VP Research</a:t>
            </a:r>
          </a:p>
        </p:txBody>
      </p:sp>
      <p:sp>
        <p:nvSpPr>
          <p:cNvPr id="11" name="Rounded Rectangle 10"/>
          <p:cNvSpPr/>
          <p:nvPr/>
        </p:nvSpPr>
        <p:spPr>
          <a:xfrm>
            <a:off x="299180" y="2001684"/>
            <a:ext cx="2340758" cy="3052174"/>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3" name="Rounded Rectangle 12"/>
          <p:cNvSpPr/>
          <p:nvPr/>
        </p:nvSpPr>
        <p:spPr>
          <a:xfrm>
            <a:off x="6455609" y="3143910"/>
            <a:ext cx="2265748" cy="2858687"/>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6" name="Oval 15"/>
          <p:cNvSpPr/>
          <p:nvPr/>
        </p:nvSpPr>
        <p:spPr>
          <a:xfrm>
            <a:off x="1044848" y="2167725"/>
            <a:ext cx="1254696" cy="538619"/>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Director</a:t>
            </a:r>
          </a:p>
        </p:txBody>
      </p:sp>
      <p:sp>
        <p:nvSpPr>
          <p:cNvPr id="17" name="Oval 16"/>
          <p:cNvSpPr/>
          <p:nvPr/>
        </p:nvSpPr>
        <p:spPr>
          <a:xfrm>
            <a:off x="570369" y="3042009"/>
            <a:ext cx="1610752" cy="538619"/>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CFI Coordinator</a:t>
            </a:r>
          </a:p>
        </p:txBody>
      </p:sp>
      <p:sp>
        <p:nvSpPr>
          <p:cNvPr id="18" name="Oval 17"/>
          <p:cNvSpPr/>
          <p:nvPr/>
        </p:nvSpPr>
        <p:spPr>
          <a:xfrm>
            <a:off x="345391" y="3866843"/>
            <a:ext cx="1178609" cy="538619"/>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Space Planners</a:t>
            </a:r>
          </a:p>
        </p:txBody>
      </p:sp>
      <p:sp>
        <p:nvSpPr>
          <p:cNvPr id="19" name="Oval 18"/>
          <p:cNvSpPr/>
          <p:nvPr/>
        </p:nvSpPr>
        <p:spPr>
          <a:xfrm>
            <a:off x="1007171" y="4386635"/>
            <a:ext cx="1431229" cy="538619"/>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Estimators</a:t>
            </a:r>
          </a:p>
        </p:txBody>
      </p:sp>
      <p:sp>
        <p:nvSpPr>
          <p:cNvPr id="7" name="TextBox 6"/>
          <p:cNvSpPr txBox="1"/>
          <p:nvPr/>
        </p:nvSpPr>
        <p:spPr>
          <a:xfrm>
            <a:off x="6117144" y="1943439"/>
            <a:ext cx="1003801" cy="338554"/>
          </a:xfrm>
          <a:prstGeom prst="rect">
            <a:avLst/>
          </a:prstGeom>
          <a:noFill/>
        </p:spPr>
        <p:txBody>
          <a:bodyPr wrap="none" rtlCol="0">
            <a:spAutoFit/>
          </a:bodyPr>
          <a:lstStyle/>
          <a:p>
            <a:r>
              <a:rPr lang="en-CA" sz="1600" dirty="0"/>
              <a:t>Faculties</a:t>
            </a:r>
          </a:p>
        </p:txBody>
      </p:sp>
      <p:sp>
        <p:nvSpPr>
          <p:cNvPr id="8" name="Rectangle 7"/>
          <p:cNvSpPr/>
          <p:nvPr/>
        </p:nvSpPr>
        <p:spPr>
          <a:xfrm>
            <a:off x="7205167" y="3140504"/>
            <a:ext cx="1359668" cy="338554"/>
          </a:xfrm>
          <a:prstGeom prst="rect">
            <a:avLst/>
          </a:prstGeom>
        </p:spPr>
        <p:txBody>
          <a:bodyPr wrap="none">
            <a:spAutoFit/>
          </a:bodyPr>
          <a:lstStyle/>
          <a:p>
            <a:r>
              <a:rPr lang="en-CA" sz="1600" dirty="0"/>
              <a:t>Departments</a:t>
            </a:r>
          </a:p>
        </p:txBody>
      </p:sp>
      <p:sp>
        <p:nvSpPr>
          <p:cNvPr id="22" name="Oval 21"/>
          <p:cNvSpPr/>
          <p:nvPr/>
        </p:nvSpPr>
        <p:spPr>
          <a:xfrm>
            <a:off x="7392201" y="2263804"/>
            <a:ext cx="916991" cy="5386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Dean</a:t>
            </a:r>
          </a:p>
        </p:txBody>
      </p:sp>
      <p:sp>
        <p:nvSpPr>
          <p:cNvPr id="23" name="Oval 22"/>
          <p:cNvSpPr/>
          <p:nvPr/>
        </p:nvSpPr>
        <p:spPr>
          <a:xfrm>
            <a:off x="7475124" y="5369805"/>
            <a:ext cx="1065144" cy="5386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Writers</a:t>
            </a:r>
          </a:p>
        </p:txBody>
      </p:sp>
      <p:sp>
        <p:nvSpPr>
          <p:cNvPr id="24" name="Oval 23"/>
          <p:cNvSpPr/>
          <p:nvPr/>
        </p:nvSpPr>
        <p:spPr>
          <a:xfrm>
            <a:off x="6616011" y="3392464"/>
            <a:ext cx="916991" cy="5386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Chair</a:t>
            </a:r>
          </a:p>
        </p:txBody>
      </p:sp>
      <p:sp>
        <p:nvSpPr>
          <p:cNvPr id="25" name="Oval 24"/>
          <p:cNvSpPr/>
          <p:nvPr/>
        </p:nvSpPr>
        <p:spPr>
          <a:xfrm>
            <a:off x="7086238" y="3899127"/>
            <a:ext cx="1555869" cy="897672"/>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Researcher (Project Lead)</a:t>
            </a:r>
          </a:p>
        </p:txBody>
      </p:sp>
      <p:sp>
        <p:nvSpPr>
          <p:cNvPr id="26" name="Oval 25"/>
          <p:cNvSpPr/>
          <p:nvPr/>
        </p:nvSpPr>
        <p:spPr>
          <a:xfrm>
            <a:off x="6650920" y="4746695"/>
            <a:ext cx="916991" cy="5386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Co-PIs</a:t>
            </a:r>
          </a:p>
        </p:txBody>
      </p:sp>
      <p:sp>
        <p:nvSpPr>
          <p:cNvPr id="27" name="Oval 26"/>
          <p:cNvSpPr/>
          <p:nvPr/>
        </p:nvSpPr>
        <p:spPr>
          <a:xfrm>
            <a:off x="6190017" y="2354893"/>
            <a:ext cx="916991" cy="538619"/>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ADR</a:t>
            </a:r>
          </a:p>
        </p:txBody>
      </p:sp>
      <p:sp>
        <p:nvSpPr>
          <p:cNvPr id="29" name="Rounded Rectangle 28"/>
          <p:cNvSpPr/>
          <p:nvPr/>
        </p:nvSpPr>
        <p:spPr>
          <a:xfrm>
            <a:off x="6716653" y="1219200"/>
            <a:ext cx="1368361" cy="563671"/>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VP Academic</a:t>
            </a:r>
          </a:p>
        </p:txBody>
      </p:sp>
      <p:cxnSp>
        <p:nvCxnSpPr>
          <p:cNvPr id="14" name="Straight Arrow Connector 13"/>
          <p:cNvCxnSpPr>
            <a:stCxn id="9" idx="2"/>
            <a:endCxn id="6" idx="0"/>
          </p:cNvCxnSpPr>
          <p:nvPr/>
        </p:nvCxnSpPr>
        <p:spPr>
          <a:xfrm>
            <a:off x="4181219" y="1782871"/>
            <a:ext cx="558039" cy="62212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 idx="6"/>
            <a:endCxn id="27" idx="2"/>
          </p:cNvCxnSpPr>
          <p:nvPr/>
        </p:nvCxnSpPr>
        <p:spPr>
          <a:xfrm flipV="1">
            <a:off x="4310111" y="2624203"/>
            <a:ext cx="1879906" cy="98041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 idx="6"/>
            <a:endCxn id="24" idx="2"/>
          </p:cNvCxnSpPr>
          <p:nvPr/>
        </p:nvCxnSpPr>
        <p:spPr>
          <a:xfrm>
            <a:off x="4310111" y="3604615"/>
            <a:ext cx="2305900" cy="57159"/>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 idx="6"/>
            <a:endCxn id="25" idx="2"/>
          </p:cNvCxnSpPr>
          <p:nvPr/>
        </p:nvCxnSpPr>
        <p:spPr>
          <a:xfrm>
            <a:off x="4310111" y="3604615"/>
            <a:ext cx="2776127" cy="74334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 idx="6"/>
            <a:endCxn id="22" idx="4"/>
          </p:cNvCxnSpPr>
          <p:nvPr/>
        </p:nvCxnSpPr>
        <p:spPr>
          <a:xfrm flipV="1">
            <a:off x="4310111" y="2802423"/>
            <a:ext cx="3540586" cy="80219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 idx="2"/>
            <a:endCxn id="16" idx="6"/>
          </p:cNvCxnSpPr>
          <p:nvPr/>
        </p:nvCxnSpPr>
        <p:spPr>
          <a:xfrm flipH="1" flipV="1">
            <a:off x="2299544" y="2437035"/>
            <a:ext cx="958148" cy="116758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 idx="2"/>
            <a:endCxn id="17" idx="6"/>
          </p:cNvCxnSpPr>
          <p:nvPr/>
        </p:nvCxnSpPr>
        <p:spPr>
          <a:xfrm flipH="1" flipV="1">
            <a:off x="2181121" y="3311319"/>
            <a:ext cx="1076571" cy="29329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 idx="0"/>
          </p:cNvCxnSpPr>
          <p:nvPr/>
        </p:nvCxnSpPr>
        <p:spPr>
          <a:xfrm flipV="1">
            <a:off x="3783902" y="2943615"/>
            <a:ext cx="823514" cy="24242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 idx="0"/>
            <a:endCxn id="9" idx="2"/>
          </p:cNvCxnSpPr>
          <p:nvPr/>
        </p:nvCxnSpPr>
        <p:spPr>
          <a:xfrm flipV="1">
            <a:off x="3783902" y="1782871"/>
            <a:ext cx="397317" cy="1403164"/>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7" idx="4"/>
            <a:endCxn id="18" idx="0"/>
          </p:cNvCxnSpPr>
          <p:nvPr/>
        </p:nvCxnSpPr>
        <p:spPr>
          <a:xfrm flipH="1">
            <a:off x="934696" y="3580628"/>
            <a:ext cx="441049" cy="28621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7" idx="4"/>
            <a:endCxn id="19" idx="0"/>
          </p:cNvCxnSpPr>
          <p:nvPr/>
        </p:nvCxnSpPr>
        <p:spPr>
          <a:xfrm>
            <a:off x="1375745" y="3580628"/>
            <a:ext cx="347041" cy="806007"/>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6" idx="4"/>
            <a:endCxn id="17" idx="0"/>
          </p:cNvCxnSpPr>
          <p:nvPr/>
        </p:nvCxnSpPr>
        <p:spPr>
          <a:xfrm flipH="1">
            <a:off x="1375745" y="2706344"/>
            <a:ext cx="296451" cy="33566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 idx="2"/>
            <a:endCxn id="16" idx="0"/>
          </p:cNvCxnSpPr>
          <p:nvPr/>
        </p:nvCxnSpPr>
        <p:spPr>
          <a:xfrm>
            <a:off x="1381648" y="1813142"/>
            <a:ext cx="290548" cy="35458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9" idx="3"/>
            <a:endCxn id="29" idx="1"/>
          </p:cNvCxnSpPr>
          <p:nvPr/>
        </p:nvCxnSpPr>
        <p:spPr>
          <a:xfrm>
            <a:off x="4822137" y="1501036"/>
            <a:ext cx="189451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4" idx="3"/>
            <a:endCxn id="9" idx="1"/>
          </p:cNvCxnSpPr>
          <p:nvPr/>
        </p:nvCxnSpPr>
        <p:spPr>
          <a:xfrm flipV="1">
            <a:off x="2126947" y="1501036"/>
            <a:ext cx="1413353" cy="30271"/>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24" idx="6"/>
            <a:endCxn id="25" idx="0"/>
          </p:cNvCxnSpPr>
          <p:nvPr/>
        </p:nvCxnSpPr>
        <p:spPr>
          <a:xfrm>
            <a:off x="7533002" y="3661774"/>
            <a:ext cx="331171" cy="23735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25" idx="4"/>
            <a:endCxn id="26" idx="6"/>
          </p:cNvCxnSpPr>
          <p:nvPr/>
        </p:nvCxnSpPr>
        <p:spPr>
          <a:xfrm flipH="1">
            <a:off x="7567911" y="4796799"/>
            <a:ext cx="296262" cy="21920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25" idx="4"/>
            <a:endCxn id="23" idx="0"/>
          </p:cNvCxnSpPr>
          <p:nvPr/>
        </p:nvCxnSpPr>
        <p:spPr>
          <a:xfrm>
            <a:off x="7864173" y="4796799"/>
            <a:ext cx="143523" cy="57300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2" idx="5"/>
          </p:cNvCxnSpPr>
          <p:nvPr/>
        </p:nvCxnSpPr>
        <p:spPr>
          <a:xfrm>
            <a:off x="4155988" y="3900595"/>
            <a:ext cx="508197" cy="416709"/>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4" name="Picture 1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496" y="5289849"/>
            <a:ext cx="1793112" cy="453204"/>
          </a:xfrm>
          <a:prstGeom prst="rect">
            <a:avLst/>
          </a:prstGeom>
        </p:spPr>
      </p:pic>
      <p:sp>
        <p:nvSpPr>
          <p:cNvPr id="155" name="Rounded Rectangle 154"/>
          <p:cNvSpPr/>
          <p:nvPr/>
        </p:nvSpPr>
        <p:spPr>
          <a:xfrm>
            <a:off x="3291866" y="5832171"/>
            <a:ext cx="1315550" cy="47694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Collaborating Institutions</a:t>
            </a:r>
          </a:p>
        </p:txBody>
      </p:sp>
      <p:pic>
        <p:nvPicPr>
          <p:cNvPr id="156" name="Picture 1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88" y="5547096"/>
            <a:ext cx="2787980" cy="455501"/>
          </a:xfrm>
          <a:prstGeom prst="rect">
            <a:avLst/>
          </a:prstGeom>
        </p:spPr>
      </p:pic>
      <p:cxnSp>
        <p:nvCxnSpPr>
          <p:cNvPr id="158" name="Straight Arrow Connector 157"/>
          <p:cNvCxnSpPr>
            <a:stCxn id="2" idx="4"/>
          </p:cNvCxnSpPr>
          <p:nvPr/>
        </p:nvCxnSpPr>
        <p:spPr>
          <a:xfrm flipH="1">
            <a:off x="2530598" y="4023194"/>
            <a:ext cx="1253304" cy="154461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2" idx="4"/>
          </p:cNvCxnSpPr>
          <p:nvPr/>
        </p:nvCxnSpPr>
        <p:spPr>
          <a:xfrm>
            <a:off x="3783902" y="4023194"/>
            <a:ext cx="348642" cy="125897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2" idx="4"/>
          </p:cNvCxnSpPr>
          <p:nvPr/>
        </p:nvCxnSpPr>
        <p:spPr>
          <a:xfrm flipH="1">
            <a:off x="3494517" y="4023194"/>
            <a:ext cx="289385" cy="181158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262101" y="2053917"/>
            <a:ext cx="628698" cy="338554"/>
          </a:xfrm>
          <a:prstGeom prst="rect">
            <a:avLst/>
          </a:prstGeom>
          <a:noFill/>
        </p:spPr>
        <p:txBody>
          <a:bodyPr wrap="none" rtlCol="0">
            <a:spAutoFit/>
          </a:bodyPr>
          <a:lstStyle/>
          <a:p>
            <a:r>
              <a:rPr lang="en-CA" sz="1600" dirty="0"/>
              <a:t>RSO</a:t>
            </a:r>
          </a:p>
        </p:txBody>
      </p:sp>
      <p:sp>
        <p:nvSpPr>
          <p:cNvPr id="190" name="TextBox 189"/>
          <p:cNvSpPr txBox="1"/>
          <p:nvPr/>
        </p:nvSpPr>
        <p:spPr>
          <a:xfrm>
            <a:off x="394603" y="2036296"/>
            <a:ext cx="652743" cy="584775"/>
          </a:xfrm>
          <a:prstGeom prst="rect">
            <a:avLst/>
          </a:prstGeom>
          <a:noFill/>
        </p:spPr>
        <p:txBody>
          <a:bodyPr wrap="none" rtlCol="0">
            <a:spAutoFit/>
          </a:bodyPr>
          <a:lstStyle/>
          <a:p>
            <a:r>
              <a:rPr lang="en-CA" sz="1600" dirty="0"/>
              <a:t>F&amp;O</a:t>
            </a:r>
          </a:p>
          <a:p>
            <a:r>
              <a:rPr lang="en-CA" sz="1600" dirty="0"/>
              <a:t>PMO</a:t>
            </a:r>
          </a:p>
        </p:txBody>
      </p:sp>
      <p:sp>
        <p:nvSpPr>
          <p:cNvPr id="193" name="TextBox 192"/>
          <p:cNvSpPr txBox="1"/>
          <p:nvPr/>
        </p:nvSpPr>
        <p:spPr>
          <a:xfrm>
            <a:off x="533084" y="5132683"/>
            <a:ext cx="936475" cy="338554"/>
          </a:xfrm>
          <a:prstGeom prst="rect">
            <a:avLst/>
          </a:prstGeom>
          <a:noFill/>
        </p:spPr>
        <p:txBody>
          <a:bodyPr wrap="none" rtlCol="0">
            <a:spAutoFit/>
          </a:bodyPr>
          <a:lstStyle/>
          <a:p>
            <a:r>
              <a:rPr lang="en-CA" sz="1600" dirty="0"/>
              <a:t>External</a:t>
            </a:r>
          </a:p>
        </p:txBody>
      </p:sp>
      <p:cxnSp>
        <p:nvCxnSpPr>
          <p:cNvPr id="211" name="Straight Arrow Connector 210"/>
          <p:cNvCxnSpPr>
            <a:stCxn id="5" idx="6"/>
          </p:cNvCxnSpPr>
          <p:nvPr/>
        </p:nvCxnSpPr>
        <p:spPr>
          <a:xfrm flipV="1">
            <a:off x="5345809" y="4385543"/>
            <a:ext cx="1740429" cy="22631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5" idx="6"/>
            <a:endCxn id="26" idx="1"/>
          </p:cNvCxnSpPr>
          <p:nvPr/>
        </p:nvCxnSpPr>
        <p:spPr>
          <a:xfrm>
            <a:off x="5345809" y="4611853"/>
            <a:ext cx="1439401" cy="213721"/>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5" idx="6"/>
            <a:endCxn id="23" idx="2"/>
          </p:cNvCxnSpPr>
          <p:nvPr/>
        </p:nvCxnSpPr>
        <p:spPr>
          <a:xfrm>
            <a:off x="5345809" y="4611853"/>
            <a:ext cx="2129315" cy="102726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16" idx="6"/>
            <a:endCxn id="6" idx="2"/>
          </p:cNvCxnSpPr>
          <p:nvPr/>
        </p:nvCxnSpPr>
        <p:spPr>
          <a:xfrm>
            <a:off x="2299544" y="2437035"/>
            <a:ext cx="1833162" cy="237271"/>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7" idx="6"/>
            <a:endCxn id="25" idx="2"/>
          </p:cNvCxnSpPr>
          <p:nvPr/>
        </p:nvCxnSpPr>
        <p:spPr>
          <a:xfrm>
            <a:off x="2181121" y="3311319"/>
            <a:ext cx="4905117" cy="1036644"/>
          </a:xfrm>
          <a:prstGeom prst="bentConnector3">
            <a:avLst>
              <a:gd name="adj1" fmla="val 12884"/>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2432242" y="0"/>
            <a:ext cx="6387748" cy="841248"/>
          </a:xfrm>
        </p:spPr>
        <p:txBody>
          <a:bodyPr/>
          <a:lstStyle/>
          <a:p>
            <a:r>
              <a:rPr lang="en-US" sz="2400" dirty="0" smtClean="0"/>
              <a:t>CFI Proposal Development: Communications</a:t>
            </a:r>
            <a:endParaRPr lang="en-US" sz="2400" dirty="0"/>
          </a:p>
        </p:txBody>
      </p:sp>
    </p:spTree>
    <p:extLst>
      <p:ext uri="{BB962C8B-B14F-4D97-AF65-F5344CB8AC3E}">
        <p14:creationId xmlns:p14="http://schemas.microsoft.com/office/powerpoint/2010/main" val="2512690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Post-Award Activities</a:t>
            </a:r>
            <a:endParaRPr lang="en-US" dirty="0"/>
          </a:p>
        </p:txBody>
      </p:sp>
    </p:spTree>
    <p:extLst>
      <p:ext uri="{BB962C8B-B14F-4D97-AF65-F5344CB8AC3E}">
        <p14:creationId xmlns:p14="http://schemas.microsoft.com/office/powerpoint/2010/main" val="4279541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60" name="Shape 378"/>
          <p:cNvSpPr txBox="1"/>
          <p:nvPr/>
        </p:nvSpPr>
        <p:spPr>
          <a:xfrm>
            <a:off x="2909392" y="4386900"/>
            <a:ext cx="5495100" cy="10995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600" dirty="0">
                <a:solidFill>
                  <a:schemeClr val="dk1"/>
                </a:solidFill>
                <a:latin typeface="Arial"/>
                <a:ea typeface="Arial"/>
                <a:cs typeface="Arial"/>
                <a:sym typeface="Arial"/>
              </a:rPr>
              <a:t>Competitive Bi</a:t>
            </a:r>
            <a:r>
              <a:rPr lang="en-US" sz="1600" dirty="0">
                <a:solidFill>
                  <a:schemeClr val="dk1"/>
                </a:solidFill>
              </a:rPr>
              <a:t>d</a:t>
            </a:r>
            <a:r>
              <a:rPr lang="en-US" sz="1600" dirty="0">
                <a:solidFill>
                  <a:schemeClr val="dk1"/>
                </a:solidFill>
                <a:latin typeface="Arial"/>
                <a:ea typeface="Arial"/>
                <a:cs typeface="Arial"/>
                <a:sym typeface="Arial"/>
              </a:rPr>
              <a:t>:</a:t>
            </a:r>
          </a:p>
          <a:p>
            <a:pPr marL="457200" marR="0" lvl="0" indent="-228600" algn="l" rtl="0">
              <a:spcBef>
                <a:spcPts val="0"/>
              </a:spcBef>
              <a:buClr>
                <a:schemeClr val="dk1"/>
              </a:buClr>
              <a:buChar char="●"/>
            </a:pPr>
            <a:r>
              <a:rPr lang="en-US" sz="1600" dirty="0">
                <a:solidFill>
                  <a:schemeClr val="dk1"/>
                </a:solidFill>
                <a:latin typeface="Arial"/>
                <a:ea typeface="Arial"/>
                <a:cs typeface="Arial"/>
                <a:sym typeface="Arial"/>
              </a:rPr>
              <a:t>SMS</a:t>
            </a:r>
            <a:r>
              <a:rPr lang="en-US" sz="1600" dirty="0">
                <a:solidFill>
                  <a:schemeClr val="dk1"/>
                </a:solidFill>
              </a:rPr>
              <a:t>/PI develop and evaluate Request For Proposal (RFP)</a:t>
            </a:r>
          </a:p>
          <a:p>
            <a:pPr marL="457200" marR="0" lvl="0" indent="-228600" algn="l" rtl="0">
              <a:spcBef>
                <a:spcPts val="0"/>
              </a:spcBef>
              <a:buClr>
                <a:schemeClr val="dk1"/>
              </a:buClr>
              <a:buChar char="●"/>
            </a:pPr>
            <a:r>
              <a:rPr lang="en-US" sz="1600" dirty="0">
                <a:solidFill>
                  <a:schemeClr val="dk1"/>
                </a:solidFill>
              </a:rPr>
              <a:t>SMS provides proposal responses to RSO</a:t>
            </a:r>
          </a:p>
          <a:p>
            <a:pPr marL="457200" marR="0" lvl="0" indent="-228600" algn="l" rtl="0">
              <a:spcBef>
                <a:spcPts val="0"/>
              </a:spcBef>
              <a:buClr>
                <a:schemeClr val="dk1"/>
              </a:buClr>
              <a:buChar char="●"/>
            </a:pPr>
            <a:r>
              <a:rPr lang="en-US" sz="1600" dirty="0">
                <a:solidFill>
                  <a:schemeClr val="dk1"/>
                </a:solidFill>
              </a:rPr>
              <a:t>PI</a:t>
            </a:r>
            <a:r>
              <a:rPr lang="en-US" sz="1600" dirty="0">
                <a:solidFill>
                  <a:schemeClr val="dk1"/>
                </a:solidFill>
                <a:latin typeface="Arial"/>
                <a:ea typeface="Arial"/>
                <a:cs typeface="Arial"/>
                <a:sym typeface="Arial"/>
              </a:rPr>
              <a:t> edits, updates and approves </a:t>
            </a:r>
            <a:r>
              <a:rPr lang="en-US" sz="1600" dirty="0">
                <a:solidFill>
                  <a:schemeClr val="dk1"/>
                </a:solidFill>
              </a:rPr>
              <a:t>PR</a:t>
            </a:r>
          </a:p>
          <a:p>
            <a:pPr marR="0" lvl="0" algn="l" rtl="0">
              <a:spcBef>
                <a:spcPts val="0"/>
              </a:spcBef>
              <a:buNone/>
            </a:pPr>
            <a:endParaRPr sz="1600" dirty="0">
              <a:solidFill>
                <a:schemeClr val="dk1"/>
              </a:solidFill>
              <a:latin typeface="Arial"/>
              <a:ea typeface="Arial"/>
              <a:cs typeface="Arial"/>
              <a:sym typeface="Arial"/>
            </a:endParaRPr>
          </a:p>
        </p:txBody>
      </p:sp>
      <p:sp>
        <p:nvSpPr>
          <p:cNvPr id="61" name="Shape 379"/>
          <p:cNvSpPr txBox="1"/>
          <p:nvPr/>
        </p:nvSpPr>
        <p:spPr>
          <a:xfrm>
            <a:off x="5581768" y="3134386"/>
            <a:ext cx="3367799" cy="554100"/>
          </a:xfrm>
          <a:prstGeom prst="rect">
            <a:avLst/>
          </a:prstGeom>
          <a:noFill/>
          <a:ln>
            <a:noFill/>
          </a:ln>
        </p:spPr>
        <p:txBody>
          <a:bodyPr lIns="91425" tIns="45700" rIns="91425" bIns="45700" anchor="t" anchorCtr="0">
            <a:noAutofit/>
          </a:bodyPr>
          <a:lstStyle/>
          <a:p>
            <a:pPr marL="457200" marR="0" lvl="0" indent="-228600" algn="l" rtl="0">
              <a:spcBef>
                <a:spcPts val="0"/>
              </a:spcBef>
              <a:buClr>
                <a:schemeClr val="dk1"/>
              </a:buClr>
              <a:buChar char="●"/>
            </a:pPr>
            <a:r>
              <a:rPr lang="en-US" sz="1600">
                <a:solidFill>
                  <a:schemeClr val="dk1"/>
                </a:solidFill>
                <a:latin typeface="Arial"/>
                <a:ea typeface="Arial"/>
                <a:cs typeface="Arial"/>
                <a:sym typeface="Arial"/>
              </a:rPr>
              <a:t>RSO reviews and approves </a:t>
            </a:r>
            <a:r>
              <a:rPr lang="en-US" sz="1600">
                <a:solidFill>
                  <a:schemeClr val="dk1"/>
                </a:solidFill>
              </a:rPr>
              <a:t>PR</a:t>
            </a:r>
          </a:p>
          <a:p>
            <a:pPr marL="457200" marR="0" lvl="0" indent="-228600" algn="l" rtl="0">
              <a:spcBef>
                <a:spcPts val="0"/>
              </a:spcBef>
              <a:buClr>
                <a:schemeClr val="dk1"/>
              </a:buClr>
              <a:buChar char="●"/>
            </a:pPr>
            <a:r>
              <a:rPr lang="en-US" sz="1600">
                <a:solidFill>
                  <a:schemeClr val="dk1"/>
                </a:solidFill>
                <a:latin typeface="Arial"/>
                <a:ea typeface="Arial"/>
                <a:cs typeface="Arial"/>
                <a:sym typeface="Arial"/>
              </a:rPr>
              <a:t>SMS proceeds with the award and contract execution </a:t>
            </a:r>
          </a:p>
          <a:p>
            <a:pPr marL="457200" marR="0" lvl="0" indent="-228600" algn="l" rtl="0">
              <a:spcBef>
                <a:spcPts val="0"/>
              </a:spcBef>
              <a:buClr>
                <a:schemeClr val="dk1"/>
              </a:buClr>
              <a:buChar char="●"/>
            </a:pPr>
            <a:r>
              <a:rPr lang="en-US" sz="1600">
                <a:solidFill>
                  <a:schemeClr val="dk1"/>
                </a:solidFill>
              </a:rPr>
              <a:t>SMS issues PO</a:t>
            </a:r>
          </a:p>
        </p:txBody>
      </p:sp>
      <p:sp>
        <p:nvSpPr>
          <p:cNvPr id="62" name="Shape 380"/>
          <p:cNvSpPr/>
          <p:nvPr/>
        </p:nvSpPr>
        <p:spPr>
          <a:xfrm>
            <a:off x="3930119" y="3172207"/>
            <a:ext cx="1432800" cy="1099500"/>
          </a:xfrm>
          <a:prstGeom prst="roundRect">
            <a:avLst>
              <a:gd name="adj" fmla="val 16667"/>
            </a:avLst>
          </a:prstGeom>
          <a:solidFill>
            <a:srgbClr val="A2C4C9"/>
          </a:solidFill>
          <a:ln w="9525" cap="flat" cmpd="sng">
            <a:solidFill>
              <a:srgbClr val="17365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1">
                <a:solidFill>
                  <a:schemeClr val="dk1"/>
                </a:solidFill>
              </a:rPr>
              <a:t>PI</a:t>
            </a:r>
          </a:p>
        </p:txBody>
      </p:sp>
      <p:sp>
        <p:nvSpPr>
          <p:cNvPr id="63" name="Shape 381"/>
          <p:cNvSpPr/>
          <p:nvPr/>
        </p:nvSpPr>
        <p:spPr>
          <a:xfrm>
            <a:off x="2060598" y="1676803"/>
            <a:ext cx="1432800" cy="10995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1">
                <a:solidFill>
                  <a:schemeClr val="dk1"/>
                </a:solidFill>
              </a:rPr>
              <a:t>RSO</a:t>
            </a:r>
          </a:p>
        </p:txBody>
      </p:sp>
      <p:sp>
        <p:nvSpPr>
          <p:cNvPr id="64" name="Shape 382"/>
          <p:cNvSpPr/>
          <p:nvPr/>
        </p:nvSpPr>
        <p:spPr>
          <a:xfrm>
            <a:off x="3924757" y="1663811"/>
            <a:ext cx="1432800" cy="10995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1">
                <a:solidFill>
                  <a:schemeClr val="dk1"/>
                </a:solidFill>
              </a:rPr>
              <a:t>SMS</a:t>
            </a:r>
          </a:p>
        </p:txBody>
      </p:sp>
      <p:sp>
        <p:nvSpPr>
          <p:cNvPr id="65" name="Shape 383"/>
          <p:cNvSpPr/>
          <p:nvPr/>
        </p:nvSpPr>
        <p:spPr>
          <a:xfrm>
            <a:off x="5793980" y="1676803"/>
            <a:ext cx="1432800" cy="10995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1">
                <a:solidFill>
                  <a:schemeClr val="dk1"/>
                </a:solidFill>
              </a:rPr>
              <a:t>RSO</a:t>
            </a:r>
          </a:p>
        </p:txBody>
      </p:sp>
      <p:sp>
        <p:nvSpPr>
          <p:cNvPr id="66" name="Shape 384"/>
          <p:cNvSpPr/>
          <p:nvPr/>
        </p:nvSpPr>
        <p:spPr>
          <a:xfrm>
            <a:off x="7622264" y="1676803"/>
            <a:ext cx="1432800" cy="10995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1">
                <a:solidFill>
                  <a:schemeClr val="dk1"/>
                </a:solidFill>
              </a:rPr>
              <a:t>SMS</a:t>
            </a:r>
          </a:p>
        </p:txBody>
      </p:sp>
      <p:sp>
        <p:nvSpPr>
          <p:cNvPr id="67" name="Shape 385"/>
          <p:cNvSpPr/>
          <p:nvPr/>
        </p:nvSpPr>
        <p:spPr>
          <a:xfrm>
            <a:off x="223574" y="1683727"/>
            <a:ext cx="1432800" cy="1099499"/>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300" b="1">
                <a:solidFill>
                  <a:schemeClr val="dk1"/>
                </a:solidFill>
              </a:rPr>
              <a:t>PI and/or Support administrator</a:t>
            </a:r>
          </a:p>
        </p:txBody>
      </p:sp>
      <p:sp>
        <p:nvSpPr>
          <p:cNvPr id="68" name="Shape 386"/>
          <p:cNvSpPr/>
          <p:nvPr/>
        </p:nvSpPr>
        <p:spPr>
          <a:xfrm>
            <a:off x="1564892" y="2035786"/>
            <a:ext cx="571800" cy="4812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387"/>
          <p:cNvSpPr/>
          <p:nvPr/>
        </p:nvSpPr>
        <p:spPr>
          <a:xfrm>
            <a:off x="3393692" y="2035786"/>
            <a:ext cx="571800" cy="4812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388"/>
          <p:cNvSpPr/>
          <p:nvPr/>
        </p:nvSpPr>
        <p:spPr>
          <a:xfrm>
            <a:off x="5298692" y="2035786"/>
            <a:ext cx="571800" cy="4812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389"/>
          <p:cNvSpPr/>
          <p:nvPr/>
        </p:nvSpPr>
        <p:spPr>
          <a:xfrm>
            <a:off x="7127492" y="2035786"/>
            <a:ext cx="571800" cy="4812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390"/>
          <p:cNvSpPr/>
          <p:nvPr/>
        </p:nvSpPr>
        <p:spPr>
          <a:xfrm rot="-5400000">
            <a:off x="4231892" y="2728736"/>
            <a:ext cx="825300" cy="481200"/>
          </a:xfrm>
          <a:prstGeom prst="lef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391"/>
          <p:cNvSpPr txBox="1"/>
          <p:nvPr/>
        </p:nvSpPr>
        <p:spPr>
          <a:xfrm>
            <a:off x="300792" y="3146136"/>
            <a:ext cx="3258600" cy="855900"/>
          </a:xfrm>
          <a:prstGeom prst="rect">
            <a:avLst/>
          </a:prstGeom>
          <a:noFill/>
          <a:ln>
            <a:noFill/>
          </a:ln>
        </p:spPr>
        <p:txBody>
          <a:bodyPr lIns="91425" tIns="91425" rIns="91425" bIns="91425" anchor="t" anchorCtr="0">
            <a:noAutofit/>
          </a:bodyPr>
          <a:lstStyle/>
          <a:p>
            <a:pPr lvl="0" rtl="0">
              <a:spcBef>
                <a:spcPts val="0"/>
              </a:spcBef>
              <a:buNone/>
            </a:pPr>
            <a:r>
              <a:rPr lang="en-US" sz="1600" dirty="0"/>
              <a:t>PI and/or Support administrator</a:t>
            </a:r>
          </a:p>
          <a:p>
            <a:pPr marL="457200" lvl="0" indent="-228600" rtl="0">
              <a:spcBef>
                <a:spcPts val="0"/>
              </a:spcBef>
              <a:buChar char="●"/>
            </a:pPr>
            <a:r>
              <a:rPr lang="en-US" sz="1600" dirty="0"/>
              <a:t>Attaches CFI quote</a:t>
            </a:r>
          </a:p>
          <a:p>
            <a:pPr marL="457200" lvl="0" indent="-228600" rtl="0">
              <a:spcBef>
                <a:spcPts val="0"/>
              </a:spcBef>
              <a:buChar char="●"/>
            </a:pPr>
            <a:r>
              <a:rPr lang="en-US" sz="1600" dirty="0"/>
              <a:t>Identifies CFI line item</a:t>
            </a:r>
          </a:p>
          <a:p>
            <a:pPr marL="457200" lvl="0" indent="-228600" rtl="0">
              <a:spcBef>
                <a:spcPts val="0"/>
              </a:spcBef>
              <a:buChar char="●"/>
            </a:pPr>
            <a:r>
              <a:rPr lang="en-US" sz="1600" dirty="0"/>
              <a:t>Creates PR for bid RSO</a:t>
            </a:r>
          </a:p>
          <a:p>
            <a:pPr marL="457200" lvl="0" indent="-228600" rtl="0">
              <a:spcBef>
                <a:spcPts val="0"/>
              </a:spcBef>
              <a:buChar char="●"/>
            </a:pPr>
            <a:r>
              <a:rPr lang="en-US" sz="1600" dirty="0"/>
              <a:t>Reviews PR</a:t>
            </a:r>
          </a:p>
          <a:p>
            <a:pPr marL="457200" lvl="0" indent="-228600" rtl="0">
              <a:spcBef>
                <a:spcPts val="0"/>
              </a:spcBef>
              <a:buChar char="●"/>
            </a:pPr>
            <a:r>
              <a:rPr lang="en-US" sz="1600" dirty="0"/>
              <a:t>Approves PR for bid</a:t>
            </a:r>
          </a:p>
          <a:p>
            <a:pPr lvl="0" rtl="0">
              <a:spcBef>
                <a:spcPts val="0"/>
              </a:spcBef>
              <a:buNone/>
            </a:pPr>
            <a:endParaRPr sz="1600" dirty="0"/>
          </a:p>
        </p:txBody>
      </p:sp>
      <p:sp>
        <p:nvSpPr>
          <p:cNvPr id="74" name="Shape 392"/>
          <p:cNvSpPr txBox="1"/>
          <p:nvPr/>
        </p:nvSpPr>
        <p:spPr>
          <a:xfrm>
            <a:off x="362992" y="5791200"/>
            <a:ext cx="8692200" cy="481200"/>
          </a:xfrm>
          <a:prstGeom prst="rect">
            <a:avLst/>
          </a:prstGeom>
          <a:noFill/>
          <a:ln>
            <a:noFill/>
          </a:ln>
        </p:spPr>
        <p:txBody>
          <a:bodyPr lIns="91425" tIns="91425" rIns="91425" bIns="91425" anchor="ctr" anchorCtr="0">
            <a:noAutofit/>
          </a:bodyPr>
          <a:lstStyle/>
          <a:p>
            <a:pPr lvl="0" rtl="0">
              <a:spcBef>
                <a:spcPts val="0"/>
              </a:spcBef>
              <a:buNone/>
            </a:pPr>
            <a:r>
              <a:rPr lang="en-US" sz="1600" b="1" i="1" dirty="0">
                <a:solidFill>
                  <a:srgbClr val="0000FF"/>
                </a:solidFill>
              </a:rPr>
              <a:t>https://policiesonline.ualberta.ca/PoliciesProcedures/Procedures/Competitive-Bid-Procedure.pdf</a:t>
            </a:r>
          </a:p>
        </p:txBody>
      </p:sp>
      <p:pic>
        <p:nvPicPr>
          <p:cNvPr id="76" name="Picture 75"/>
          <p:cNvPicPr>
            <a:picLocks noChangeAspect="1"/>
          </p:cNvPicPr>
          <p:nvPr/>
        </p:nvPicPr>
        <p:blipFill>
          <a:blip r:embed="rId3"/>
          <a:stretch>
            <a:fillRect/>
          </a:stretch>
        </p:blipFill>
        <p:spPr>
          <a:xfrm>
            <a:off x="1984248" y="155448"/>
            <a:ext cx="7022526" cy="591320"/>
          </a:xfrm>
          <a:prstGeom prst="rect">
            <a:avLst/>
          </a:prstGeom>
        </p:spPr>
      </p:pic>
    </p:spTree>
    <p:extLst>
      <p:ext uri="{BB962C8B-B14F-4D97-AF65-F5344CB8AC3E}">
        <p14:creationId xmlns:p14="http://schemas.microsoft.com/office/powerpoint/2010/main" val="2791834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505073" y="1322775"/>
            <a:ext cx="8229600" cy="1143000"/>
          </a:xfrm>
          <a:prstGeom prst="rect">
            <a:avLst/>
          </a:prstGeom>
        </p:spPr>
        <p:txBody>
          <a:bodyPr lIns="91425" tIns="91425" rIns="91425" bIns="91425" anchor="t" anchorCtr="0">
            <a:noAutofit/>
          </a:bodyPr>
          <a:lstStyle/>
          <a:p>
            <a:pPr lvl="0" algn="ctr">
              <a:spcBef>
                <a:spcPts val="0"/>
              </a:spcBef>
              <a:buNone/>
            </a:pPr>
            <a:r>
              <a:rPr lang="en-US" sz="3200" b="1" dirty="0"/>
              <a:t>Expenditure Monitoring</a:t>
            </a:r>
          </a:p>
        </p:txBody>
      </p:sp>
      <p:sp>
        <p:nvSpPr>
          <p:cNvPr id="400" name="Shape 400"/>
          <p:cNvSpPr txBox="1"/>
          <p:nvPr/>
        </p:nvSpPr>
        <p:spPr>
          <a:xfrm>
            <a:off x="-106825" y="4267900"/>
            <a:ext cx="2752800" cy="1218600"/>
          </a:xfrm>
          <a:prstGeom prst="rect">
            <a:avLst/>
          </a:prstGeom>
          <a:noFill/>
          <a:ln>
            <a:noFill/>
          </a:ln>
        </p:spPr>
        <p:txBody>
          <a:bodyPr lIns="91425" tIns="91425" rIns="91425" bIns="91425" anchor="t" anchorCtr="0">
            <a:noAutofit/>
          </a:bodyPr>
          <a:lstStyle/>
          <a:p>
            <a:pPr marL="457200" lvl="0" indent="-311150">
              <a:spcBef>
                <a:spcPts val="0"/>
              </a:spcBef>
              <a:buSzPct val="100000"/>
              <a:buChar char="●"/>
            </a:pPr>
            <a:r>
              <a:rPr lang="en-US" sz="1300"/>
              <a:t>Projects expenses for quarterly periods are downloaded from eTRAC</a:t>
            </a:r>
          </a:p>
          <a:p>
            <a:pPr marL="457200" lvl="0" indent="-311150">
              <a:spcBef>
                <a:spcPts val="0"/>
              </a:spcBef>
              <a:buSzPct val="100000"/>
              <a:buChar char="●"/>
            </a:pPr>
            <a:r>
              <a:rPr lang="en-US" sz="1300"/>
              <a:t>F18 Q1 Q2 Q3 Q4</a:t>
            </a:r>
          </a:p>
        </p:txBody>
      </p:sp>
      <p:sp>
        <p:nvSpPr>
          <p:cNvPr id="401" name="Shape 401"/>
          <p:cNvSpPr txBox="1"/>
          <p:nvPr/>
        </p:nvSpPr>
        <p:spPr>
          <a:xfrm>
            <a:off x="2217275" y="4262600"/>
            <a:ext cx="2631300" cy="886200"/>
          </a:xfrm>
          <a:prstGeom prst="rect">
            <a:avLst/>
          </a:prstGeom>
          <a:noFill/>
          <a:ln>
            <a:noFill/>
          </a:ln>
        </p:spPr>
        <p:txBody>
          <a:bodyPr lIns="91425" tIns="91425" rIns="91425" bIns="91425" anchor="t" anchorCtr="0">
            <a:noAutofit/>
          </a:bodyPr>
          <a:lstStyle/>
          <a:p>
            <a:pPr marL="457200" lvl="0" indent="-311150" rtl="0">
              <a:spcBef>
                <a:spcPts val="0"/>
              </a:spcBef>
              <a:buSzPct val="100000"/>
              <a:buChar char="●"/>
            </a:pPr>
            <a:r>
              <a:rPr lang="en-US" sz="1300"/>
              <a:t>Excel spreadsheets are sent to the PI for review </a:t>
            </a:r>
          </a:p>
        </p:txBody>
      </p:sp>
      <p:sp>
        <p:nvSpPr>
          <p:cNvPr id="402" name="Shape 402"/>
          <p:cNvSpPr txBox="1"/>
          <p:nvPr/>
        </p:nvSpPr>
        <p:spPr>
          <a:xfrm>
            <a:off x="4516900" y="4257350"/>
            <a:ext cx="2752800" cy="896700"/>
          </a:xfrm>
          <a:prstGeom prst="rect">
            <a:avLst/>
          </a:prstGeom>
          <a:noFill/>
          <a:ln>
            <a:noFill/>
          </a:ln>
        </p:spPr>
        <p:txBody>
          <a:bodyPr lIns="91425" tIns="91425" rIns="91425" bIns="91425" anchor="t" anchorCtr="0">
            <a:noAutofit/>
          </a:bodyPr>
          <a:lstStyle/>
          <a:p>
            <a:pPr marL="457200" lvl="0" indent="-311150">
              <a:spcBef>
                <a:spcPts val="0"/>
              </a:spcBef>
              <a:buSzPct val="100000"/>
              <a:buChar char="●"/>
            </a:pPr>
            <a:r>
              <a:rPr lang="en-US" sz="1300"/>
              <a:t>Confirm expenses</a:t>
            </a:r>
          </a:p>
          <a:p>
            <a:pPr marL="457200" lvl="0" indent="-311150" rtl="0">
              <a:spcBef>
                <a:spcPts val="0"/>
              </a:spcBef>
              <a:buSzPct val="100000"/>
              <a:buChar char="●"/>
            </a:pPr>
            <a:r>
              <a:rPr lang="en-US" sz="1300"/>
              <a:t>Add missing line numbers</a:t>
            </a:r>
          </a:p>
          <a:p>
            <a:pPr marL="457200" lvl="0" indent="-311150">
              <a:spcBef>
                <a:spcPts val="0"/>
              </a:spcBef>
              <a:buSzPct val="100000"/>
              <a:buChar char="●"/>
            </a:pPr>
            <a:r>
              <a:rPr lang="en-US" sz="1300"/>
              <a:t>CFI policy guidelines eligibility</a:t>
            </a:r>
          </a:p>
        </p:txBody>
      </p:sp>
      <p:sp>
        <p:nvSpPr>
          <p:cNvPr id="403" name="Shape 403"/>
          <p:cNvSpPr txBox="1"/>
          <p:nvPr/>
        </p:nvSpPr>
        <p:spPr>
          <a:xfrm>
            <a:off x="6901375" y="4267900"/>
            <a:ext cx="2110200" cy="780600"/>
          </a:xfrm>
          <a:prstGeom prst="rect">
            <a:avLst/>
          </a:prstGeom>
          <a:noFill/>
          <a:ln>
            <a:noFill/>
          </a:ln>
        </p:spPr>
        <p:txBody>
          <a:bodyPr lIns="91425" tIns="91425" rIns="91425" bIns="91425" anchor="t" anchorCtr="0">
            <a:noAutofit/>
          </a:bodyPr>
          <a:lstStyle/>
          <a:p>
            <a:pPr marL="457200" lvl="0" indent="-311150" rtl="0">
              <a:spcBef>
                <a:spcPts val="0"/>
              </a:spcBef>
              <a:buSzPct val="100000"/>
              <a:buChar char="●"/>
            </a:pPr>
            <a:r>
              <a:rPr lang="en-US" sz="1300"/>
              <a:t>Erroneous charges</a:t>
            </a:r>
          </a:p>
          <a:p>
            <a:pPr marL="457200" lvl="0" indent="-311150" rtl="0">
              <a:spcBef>
                <a:spcPts val="0"/>
              </a:spcBef>
              <a:buSzPct val="100000"/>
              <a:buChar char="●"/>
            </a:pPr>
            <a:r>
              <a:rPr lang="en-US" sz="1300"/>
              <a:t>Budget variances</a:t>
            </a:r>
          </a:p>
          <a:p>
            <a:pPr marL="457200" lvl="0" indent="-311150">
              <a:spcBef>
                <a:spcPts val="0"/>
              </a:spcBef>
              <a:buSzPct val="100000"/>
              <a:buChar char="●"/>
            </a:pPr>
            <a:r>
              <a:rPr lang="en-US" sz="1300"/>
              <a:t>Line item numbers </a:t>
            </a:r>
          </a:p>
        </p:txBody>
      </p:sp>
      <p:sp>
        <p:nvSpPr>
          <p:cNvPr id="404" name="Shape 404"/>
          <p:cNvSpPr/>
          <p:nvPr/>
        </p:nvSpPr>
        <p:spPr>
          <a:xfrm>
            <a:off x="246300" y="2736025"/>
            <a:ext cx="1907400" cy="11700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b="1"/>
              <a:t>e-TRAC Download</a:t>
            </a:r>
          </a:p>
        </p:txBody>
      </p:sp>
      <p:sp>
        <p:nvSpPr>
          <p:cNvPr id="405" name="Shape 405"/>
          <p:cNvSpPr/>
          <p:nvPr/>
        </p:nvSpPr>
        <p:spPr>
          <a:xfrm>
            <a:off x="2494326" y="2736025"/>
            <a:ext cx="1907400" cy="11700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b="1"/>
              <a:t>Line item Identification</a:t>
            </a:r>
          </a:p>
        </p:txBody>
      </p:sp>
      <p:sp>
        <p:nvSpPr>
          <p:cNvPr id="406" name="Shape 406"/>
          <p:cNvSpPr/>
          <p:nvPr/>
        </p:nvSpPr>
        <p:spPr>
          <a:xfrm>
            <a:off x="4749583" y="2736025"/>
            <a:ext cx="1907400" cy="11700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b="1"/>
              <a:t>Eligibility Review</a:t>
            </a:r>
          </a:p>
        </p:txBody>
      </p:sp>
      <p:sp>
        <p:nvSpPr>
          <p:cNvPr id="407" name="Shape 407"/>
          <p:cNvSpPr/>
          <p:nvPr/>
        </p:nvSpPr>
        <p:spPr>
          <a:xfrm>
            <a:off x="7000716" y="2736025"/>
            <a:ext cx="1907400" cy="11700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b="1"/>
              <a:t>Issues Resolution</a:t>
            </a:r>
          </a:p>
        </p:txBody>
      </p:sp>
      <p:sp>
        <p:nvSpPr>
          <p:cNvPr id="408" name="Shape 408"/>
          <p:cNvSpPr/>
          <p:nvPr/>
        </p:nvSpPr>
        <p:spPr>
          <a:xfrm>
            <a:off x="1907375" y="3042550"/>
            <a:ext cx="694800" cy="5571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9" name="Shape 409"/>
          <p:cNvSpPr/>
          <p:nvPr/>
        </p:nvSpPr>
        <p:spPr>
          <a:xfrm>
            <a:off x="4176529" y="3042550"/>
            <a:ext cx="694800" cy="5571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0" name="Shape 410"/>
          <p:cNvSpPr/>
          <p:nvPr/>
        </p:nvSpPr>
        <p:spPr>
          <a:xfrm>
            <a:off x="6467778" y="3042550"/>
            <a:ext cx="694800" cy="5571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7" name="Picture 16"/>
          <p:cNvPicPr>
            <a:picLocks noChangeAspect="1"/>
          </p:cNvPicPr>
          <p:nvPr/>
        </p:nvPicPr>
        <p:blipFill>
          <a:blip r:embed="rId3"/>
          <a:stretch>
            <a:fillRect/>
          </a:stretch>
        </p:blipFill>
        <p:spPr>
          <a:xfrm>
            <a:off x="1981200" y="152400"/>
            <a:ext cx="7022526" cy="591320"/>
          </a:xfrm>
          <a:prstGeom prst="rect">
            <a:avLst/>
          </a:prstGeom>
        </p:spPr>
      </p:pic>
    </p:spTree>
    <p:extLst>
      <p:ext uri="{BB962C8B-B14F-4D97-AF65-F5344CB8AC3E}">
        <p14:creationId xmlns:p14="http://schemas.microsoft.com/office/powerpoint/2010/main" val="3235376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914400" y="1275290"/>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i="0" u="none" strike="noStrike" cap="none" dirty="0">
                <a:solidFill>
                  <a:schemeClr val="dk1"/>
                </a:solidFill>
                <a:latin typeface="Arial"/>
                <a:ea typeface="Arial"/>
                <a:cs typeface="Arial"/>
                <a:sym typeface="Arial"/>
              </a:rPr>
              <a:t>Annual Reporting</a:t>
            </a:r>
          </a:p>
        </p:txBody>
      </p:sp>
      <p:sp>
        <p:nvSpPr>
          <p:cNvPr id="417" name="Shape 417"/>
          <p:cNvSpPr txBox="1"/>
          <p:nvPr/>
        </p:nvSpPr>
        <p:spPr>
          <a:xfrm>
            <a:off x="1931975" y="4066400"/>
            <a:ext cx="2553300" cy="1066800"/>
          </a:xfrm>
          <a:prstGeom prst="rect">
            <a:avLst/>
          </a:prstGeom>
          <a:noFill/>
          <a:ln>
            <a:noFill/>
          </a:ln>
        </p:spPr>
        <p:txBody>
          <a:bodyPr lIns="91425" tIns="45700" rIns="91425" bIns="45700" anchor="t" anchorCtr="0">
            <a:noAutofit/>
          </a:bodyPr>
          <a:lstStyle/>
          <a:p>
            <a:pPr marL="457200" lvl="0" indent="-311150" rtl="0">
              <a:spcBef>
                <a:spcPts val="0"/>
              </a:spcBef>
              <a:buClr>
                <a:schemeClr val="dk1"/>
              </a:buClr>
              <a:buSzPct val="100000"/>
              <a:buChar char="●"/>
            </a:pPr>
            <a:r>
              <a:rPr lang="en-US" sz="1300">
                <a:solidFill>
                  <a:schemeClr val="dk1"/>
                </a:solidFill>
              </a:rPr>
              <a:t>PI/RSO</a:t>
            </a:r>
          </a:p>
          <a:p>
            <a:pPr marL="457200" lvl="0" indent="-311150" rtl="0">
              <a:spcBef>
                <a:spcPts val="0"/>
              </a:spcBef>
              <a:buClr>
                <a:schemeClr val="dk1"/>
              </a:buClr>
              <a:buSzPct val="100000"/>
              <a:buChar char="●"/>
            </a:pPr>
            <a:r>
              <a:rPr lang="en-US" sz="1300">
                <a:solidFill>
                  <a:schemeClr val="dk1"/>
                </a:solidFill>
              </a:rPr>
              <a:t>Purchasing documents</a:t>
            </a:r>
          </a:p>
          <a:p>
            <a:pPr marL="457200" lvl="0" indent="-311150" rtl="0">
              <a:spcBef>
                <a:spcPts val="0"/>
              </a:spcBef>
              <a:buClr>
                <a:schemeClr val="dk1"/>
              </a:buClr>
              <a:buSzPct val="100000"/>
              <a:buChar char="●"/>
            </a:pPr>
            <a:r>
              <a:rPr lang="en-US" sz="1300">
                <a:solidFill>
                  <a:schemeClr val="dk1"/>
                </a:solidFill>
              </a:rPr>
              <a:t>Construction cost update</a:t>
            </a:r>
          </a:p>
          <a:p>
            <a:pPr marL="457200" lvl="0" indent="-311150" rtl="0">
              <a:spcBef>
                <a:spcPts val="0"/>
              </a:spcBef>
              <a:buClr>
                <a:schemeClr val="dk1"/>
              </a:buClr>
              <a:buSzPct val="100000"/>
              <a:buChar char="●"/>
            </a:pPr>
            <a:r>
              <a:rPr lang="en-US" sz="1300">
                <a:solidFill>
                  <a:schemeClr val="dk1"/>
                </a:solidFill>
              </a:rPr>
              <a:t>Deadline May 5</a:t>
            </a:r>
          </a:p>
          <a:p>
            <a:pPr lvl="0" rtl="0">
              <a:spcBef>
                <a:spcPts val="0"/>
              </a:spcBef>
              <a:buNone/>
            </a:pPr>
            <a:endParaRPr sz="1300">
              <a:solidFill>
                <a:schemeClr val="dk1"/>
              </a:solidFill>
            </a:endParaRPr>
          </a:p>
        </p:txBody>
      </p:sp>
      <p:sp>
        <p:nvSpPr>
          <p:cNvPr id="418" name="Shape 418"/>
          <p:cNvSpPr txBox="1"/>
          <p:nvPr/>
        </p:nvSpPr>
        <p:spPr>
          <a:xfrm>
            <a:off x="6635250" y="4042983"/>
            <a:ext cx="2553300" cy="1397100"/>
          </a:xfrm>
          <a:prstGeom prst="rect">
            <a:avLst/>
          </a:prstGeom>
          <a:noFill/>
          <a:ln>
            <a:noFill/>
          </a:ln>
        </p:spPr>
        <p:txBody>
          <a:bodyPr lIns="91425" tIns="45700" rIns="91425" bIns="45700" anchor="t" anchorCtr="0">
            <a:noAutofit/>
          </a:bodyPr>
          <a:lstStyle/>
          <a:p>
            <a:pPr marL="457200" marR="0" lvl="0" indent="-311150" algn="l" rtl="0">
              <a:spcBef>
                <a:spcPts val="0"/>
              </a:spcBef>
              <a:buSzPct val="100000"/>
              <a:buChar char="●"/>
            </a:pPr>
            <a:r>
              <a:rPr lang="en-US" sz="1300"/>
              <a:t>Annual summary</a:t>
            </a:r>
          </a:p>
          <a:p>
            <a:pPr marL="457200" marR="0" lvl="0" indent="-311150" algn="l" rtl="0">
              <a:spcBef>
                <a:spcPts val="0"/>
              </a:spcBef>
              <a:buSzPct val="100000"/>
              <a:buChar char="●"/>
            </a:pPr>
            <a:r>
              <a:rPr lang="en-US" sz="1300"/>
              <a:t>Confirm Lab Space</a:t>
            </a:r>
          </a:p>
          <a:p>
            <a:pPr marL="457200" marR="0" lvl="0" indent="-311150" algn="l" rtl="0">
              <a:spcBef>
                <a:spcPts val="0"/>
              </a:spcBef>
              <a:buSzPct val="100000"/>
              <a:buChar char="●"/>
            </a:pPr>
            <a:r>
              <a:rPr lang="en-US" sz="1300"/>
              <a:t>Review Document Retention Policy</a:t>
            </a:r>
          </a:p>
          <a:p>
            <a:pPr marL="457200" marR="0" lvl="0" indent="-311150" algn="l" rtl="0">
              <a:spcBef>
                <a:spcPts val="0"/>
              </a:spcBef>
              <a:buSzPct val="100000"/>
              <a:buChar char="●"/>
            </a:pPr>
            <a:r>
              <a:rPr lang="en-US" sz="1300"/>
              <a:t>Provide Outcomes Report</a:t>
            </a:r>
          </a:p>
          <a:p>
            <a:pPr marR="0" lvl="0" algn="l" rtl="0">
              <a:spcBef>
                <a:spcPts val="0"/>
              </a:spcBef>
              <a:buNone/>
            </a:pPr>
            <a:endParaRPr sz="1300"/>
          </a:p>
        </p:txBody>
      </p:sp>
      <p:sp>
        <p:nvSpPr>
          <p:cNvPr id="419" name="Shape 419"/>
          <p:cNvSpPr/>
          <p:nvPr/>
        </p:nvSpPr>
        <p:spPr>
          <a:xfrm>
            <a:off x="2246575" y="5599950"/>
            <a:ext cx="2699400" cy="790500"/>
          </a:xfrm>
          <a:prstGeom prst="roundRect">
            <a:avLst>
              <a:gd name="adj" fmla="val 16667"/>
            </a:avLst>
          </a:prstGeom>
          <a:no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171450" lvl="0" indent="-177800" rtl="0">
              <a:spcBef>
                <a:spcPts val="0"/>
              </a:spcBef>
              <a:buClr>
                <a:schemeClr val="dk1"/>
              </a:buClr>
              <a:buSzPct val="100000"/>
              <a:buChar char="•"/>
            </a:pPr>
            <a:r>
              <a:rPr lang="en-US" sz="1300">
                <a:solidFill>
                  <a:schemeClr val="dk1"/>
                </a:solidFill>
              </a:rPr>
              <a:t>CFI financial report submitted</a:t>
            </a:r>
          </a:p>
          <a:p>
            <a:pPr marL="171450" lvl="0" indent="-177800" rtl="0">
              <a:spcBef>
                <a:spcPts val="0"/>
              </a:spcBef>
              <a:buClr>
                <a:schemeClr val="dk1"/>
              </a:buClr>
              <a:buSzPct val="100000"/>
              <a:buChar char="•"/>
            </a:pPr>
            <a:r>
              <a:rPr lang="en-US" sz="1300">
                <a:solidFill>
                  <a:schemeClr val="dk1"/>
                </a:solidFill>
              </a:rPr>
              <a:t>Internal deadline May 31, 2017</a:t>
            </a:r>
          </a:p>
        </p:txBody>
      </p:sp>
      <p:grpSp>
        <p:nvGrpSpPr>
          <p:cNvPr id="420" name="Shape 420"/>
          <p:cNvGrpSpPr/>
          <p:nvPr/>
        </p:nvGrpSpPr>
        <p:grpSpPr>
          <a:xfrm>
            <a:off x="5556475" y="5595750"/>
            <a:ext cx="2625900" cy="790500"/>
            <a:chOff x="5556475" y="5595750"/>
            <a:chExt cx="2625900" cy="790500"/>
          </a:xfrm>
        </p:grpSpPr>
        <p:sp>
          <p:nvSpPr>
            <p:cNvPr id="421" name="Shape 421"/>
            <p:cNvSpPr txBox="1"/>
            <p:nvPr/>
          </p:nvSpPr>
          <p:spPr>
            <a:xfrm>
              <a:off x="5621325" y="5750375"/>
              <a:ext cx="2553300" cy="605100"/>
            </a:xfrm>
            <a:prstGeom prst="rect">
              <a:avLst/>
            </a:prstGeom>
            <a:noFill/>
            <a:ln>
              <a:noFill/>
            </a:ln>
          </p:spPr>
          <p:txBody>
            <a:bodyPr lIns="91425" tIns="45700" rIns="91425" bIns="45700" anchor="t" anchorCtr="0">
              <a:noAutofit/>
            </a:bodyPr>
            <a:lstStyle/>
            <a:p>
              <a:pPr marL="171450" marR="0" lvl="0" indent="-177800" algn="l" rtl="0">
                <a:spcBef>
                  <a:spcPts val="0"/>
                </a:spcBef>
                <a:buClr>
                  <a:schemeClr val="dk1"/>
                </a:buClr>
                <a:buSzPct val="100000"/>
                <a:buFont typeface="Arial"/>
                <a:buChar char="•"/>
              </a:pPr>
              <a:r>
                <a:rPr lang="en-US" sz="1300">
                  <a:solidFill>
                    <a:schemeClr val="dk1"/>
                  </a:solidFill>
                  <a:latin typeface="Arial"/>
                  <a:ea typeface="Arial"/>
                  <a:cs typeface="Arial"/>
                  <a:sym typeface="Arial"/>
                </a:rPr>
                <a:t>CFI financial report online</a:t>
              </a:r>
            </a:p>
            <a:p>
              <a:pPr marL="171450" marR="0" lvl="0" indent="-177800" algn="l" rtl="0">
                <a:spcBef>
                  <a:spcPts val="0"/>
                </a:spcBef>
                <a:buClr>
                  <a:schemeClr val="dk1"/>
                </a:buClr>
                <a:buSzPct val="100000"/>
                <a:buFont typeface="Arial"/>
                <a:buChar char="•"/>
              </a:pPr>
              <a:r>
                <a:rPr lang="en-US" sz="1300">
                  <a:solidFill>
                    <a:schemeClr val="dk1"/>
                  </a:solidFill>
                  <a:latin typeface="Arial"/>
                  <a:ea typeface="Arial"/>
                  <a:cs typeface="Arial"/>
                  <a:sym typeface="Arial"/>
                </a:rPr>
                <a:t>CFI financial report sent to PI</a:t>
              </a:r>
            </a:p>
          </p:txBody>
        </p:sp>
        <p:sp>
          <p:nvSpPr>
            <p:cNvPr id="422" name="Shape 422"/>
            <p:cNvSpPr/>
            <p:nvPr/>
          </p:nvSpPr>
          <p:spPr>
            <a:xfrm>
              <a:off x="5556475" y="5595750"/>
              <a:ext cx="2625900" cy="790500"/>
            </a:xfrm>
            <a:prstGeom prst="roundRect">
              <a:avLst>
                <a:gd name="adj" fmla="val 16667"/>
              </a:avLst>
            </a:prstGeom>
            <a:no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00">
                <a:solidFill>
                  <a:schemeClr val="lt1"/>
                </a:solidFill>
                <a:latin typeface="Arial"/>
                <a:ea typeface="Arial"/>
                <a:cs typeface="Arial"/>
                <a:sym typeface="Arial"/>
              </a:endParaRPr>
            </a:p>
          </p:txBody>
        </p:sp>
      </p:grpSp>
      <p:sp>
        <p:nvSpPr>
          <p:cNvPr id="423" name="Shape 423"/>
          <p:cNvSpPr txBox="1"/>
          <p:nvPr/>
        </p:nvSpPr>
        <p:spPr>
          <a:xfrm>
            <a:off x="4145275" y="3990200"/>
            <a:ext cx="2699400" cy="1397100"/>
          </a:xfrm>
          <a:prstGeom prst="rect">
            <a:avLst/>
          </a:prstGeom>
          <a:noFill/>
          <a:ln>
            <a:noFill/>
          </a:ln>
        </p:spPr>
        <p:txBody>
          <a:bodyPr lIns="91425" tIns="91425" rIns="91425" bIns="91425" anchor="t" anchorCtr="0">
            <a:noAutofit/>
          </a:bodyPr>
          <a:lstStyle/>
          <a:p>
            <a:pPr marL="457200" lvl="0" indent="-311150">
              <a:spcBef>
                <a:spcPts val="0"/>
              </a:spcBef>
              <a:buSzPct val="100000"/>
              <a:buChar char="●"/>
            </a:pPr>
            <a:r>
              <a:rPr lang="en-US" sz="1300"/>
              <a:t>Review expenditures to date</a:t>
            </a:r>
          </a:p>
          <a:p>
            <a:pPr marL="457200" lvl="0" indent="-311150" rtl="0">
              <a:spcBef>
                <a:spcPts val="0"/>
              </a:spcBef>
              <a:buSzPct val="100000"/>
              <a:buChar char="●"/>
            </a:pPr>
            <a:r>
              <a:rPr lang="en-US" sz="1300"/>
              <a:t>Forecast remaining amount</a:t>
            </a:r>
          </a:p>
          <a:p>
            <a:pPr marL="457200" lvl="0" indent="-311150" rtl="0">
              <a:spcBef>
                <a:spcPts val="0"/>
              </a:spcBef>
              <a:buClr>
                <a:schemeClr val="dk1"/>
              </a:buClr>
              <a:buSzPct val="100000"/>
              <a:buChar char="●"/>
            </a:pPr>
            <a:r>
              <a:rPr lang="en-US" sz="1300">
                <a:solidFill>
                  <a:schemeClr val="dk1"/>
                </a:solidFill>
              </a:rPr>
              <a:t>end date extensions</a:t>
            </a:r>
          </a:p>
          <a:p>
            <a:pPr marL="457200" lvl="0" indent="-311150" rtl="0">
              <a:spcBef>
                <a:spcPts val="0"/>
              </a:spcBef>
              <a:buSzPct val="100000"/>
              <a:buChar char="●"/>
            </a:pPr>
            <a:r>
              <a:rPr lang="en-US" sz="1300"/>
              <a:t>variances</a:t>
            </a:r>
          </a:p>
          <a:p>
            <a:pPr marL="457200" lvl="0" indent="-311150">
              <a:spcBef>
                <a:spcPts val="0"/>
              </a:spcBef>
              <a:buSzPct val="100000"/>
              <a:buChar char="●"/>
            </a:pPr>
            <a:r>
              <a:rPr lang="en-US" sz="1300"/>
              <a:t>new items</a:t>
            </a:r>
          </a:p>
          <a:p>
            <a:pPr lvl="0">
              <a:spcBef>
                <a:spcPts val="0"/>
              </a:spcBef>
              <a:buNone/>
            </a:pPr>
            <a:endParaRPr sz="1300"/>
          </a:p>
        </p:txBody>
      </p:sp>
      <p:sp>
        <p:nvSpPr>
          <p:cNvPr id="424" name="Shape 424"/>
          <p:cNvSpPr/>
          <p:nvPr/>
        </p:nvSpPr>
        <p:spPr>
          <a:xfrm>
            <a:off x="124516" y="2659825"/>
            <a:ext cx="1907400" cy="11700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700" b="1"/>
              <a:t>e-TRAC Download</a:t>
            </a:r>
          </a:p>
        </p:txBody>
      </p:sp>
      <p:sp>
        <p:nvSpPr>
          <p:cNvPr id="425" name="Shape 425"/>
          <p:cNvSpPr/>
          <p:nvPr/>
        </p:nvSpPr>
        <p:spPr>
          <a:xfrm>
            <a:off x="2372542" y="2659825"/>
            <a:ext cx="1907400" cy="11700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b="1"/>
              <a:t>Line item Identification and eligibility</a:t>
            </a:r>
          </a:p>
        </p:txBody>
      </p:sp>
      <p:sp>
        <p:nvSpPr>
          <p:cNvPr id="426" name="Shape 426"/>
          <p:cNvSpPr/>
          <p:nvPr/>
        </p:nvSpPr>
        <p:spPr>
          <a:xfrm>
            <a:off x="4703999" y="2659825"/>
            <a:ext cx="1907400" cy="11700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b="1" dirty="0"/>
              <a:t>Forecast </a:t>
            </a:r>
            <a:r>
              <a:rPr lang="en-US" sz="1800" b="1" dirty="0" smtClean="0"/>
              <a:t>and Confirmations</a:t>
            </a:r>
            <a:endParaRPr lang="en-US" sz="1800" b="1" dirty="0"/>
          </a:p>
        </p:txBody>
      </p:sp>
      <p:sp>
        <p:nvSpPr>
          <p:cNvPr id="427" name="Shape 427"/>
          <p:cNvSpPr/>
          <p:nvPr/>
        </p:nvSpPr>
        <p:spPr>
          <a:xfrm>
            <a:off x="7092224" y="2659825"/>
            <a:ext cx="1907400" cy="11700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b="1" dirty="0"/>
              <a:t>RSO </a:t>
            </a:r>
            <a:r>
              <a:rPr lang="en-US" sz="1800" b="1" dirty="0" smtClean="0"/>
              <a:t>Review and Consolidation</a:t>
            </a:r>
            <a:endParaRPr lang="en-US" sz="1800" b="1" dirty="0"/>
          </a:p>
        </p:txBody>
      </p:sp>
      <p:sp>
        <p:nvSpPr>
          <p:cNvPr id="428" name="Shape 428"/>
          <p:cNvSpPr/>
          <p:nvPr/>
        </p:nvSpPr>
        <p:spPr>
          <a:xfrm>
            <a:off x="1785591" y="3042550"/>
            <a:ext cx="694800" cy="5571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9" name="Shape 429"/>
          <p:cNvSpPr/>
          <p:nvPr/>
        </p:nvSpPr>
        <p:spPr>
          <a:xfrm>
            <a:off x="4147791" y="3042550"/>
            <a:ext cx="694800" cy="5571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0" name="Shape 430"/>
          <p:cNvSpPr/>
          <p:nvPr/>
        </p:nvSpPr>
        <p:spPr>
          <a:xfrm>
            <a:off x="6509991" y="3042550"/>
            <a:ext cx="694800" cy="5571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0" name="Picture 19"/>
          <p:cNvPicPr>
            <a:picLocks noChangeAspect="1"/>
          </p:cNvPicPr>
          <p:nvPr/>
        </p:nvPicPr>
        <p:blipFill>
          <a:blip r:embed="rId3"/>
          <a:stretch>
            <a:fillRect/>
          </a:stretch>
        </p:blipFill>
        <p:spPr>
          <a:xfrm>
            <a:off x="1981200" y="152400"/>
            <a:ext cx="7022526" cy="591320"/>
          </a:xfrm>
          <a:prstGeom prst="rect">
            <a:avLst/>
          </a:prstGeom>
        </p:spPr>
      </p:pic>
    </p:spTree>
    <p:extLst>
      <p:ext uri="{BB962C8B-B14F-4D97-AF65-F5344CB8AC3E}">
        <p14:creationId xmlns:p14="http://schemas.microsoft.com/office/powerpoint/2010/main" val="3990167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914400" y="1275290"/>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i="0" u="none" strike="noStrike" cap="none" dirty="0">
                <a:solidFill>
                  <a:schemeClr val="dk1"/>
                </a:solidFill>
                <a:latin typeface="Arial"/>
                <a:ea typeface="Arial"/>
                <a:cs typeface="Arial"/>
                <a:sym typeface="Arial"/>
              </a:rPr>
              <a:t>Annual Reporting</a:t>
            </a:r>
          </a:p>
        </p:txBody>
      </p:sp>
      <p:sp>
        <p:nvSpPr>
          <p:cNvPr id="417" name="Shape 417"/>
          <p:cNvSpPr txBox="1"/>
          <p:nvPr/>
        </p:nvSpPr>
        <p:spPr>
          <a:xfrm>
            <a:off x="1931975" y="4066400"/>
            <a:ext cx="2553300" cy="1066800"/>
          </a:xfrm>
          <a:prstGeom prst="rect">
            <a:avLst/>
          </a:prstGeom>
          <a:noFill/>
          <a:ln>
            <a:noFill/>
          </a:ln>
        </p:spPr>
        <p:txBody>
          <a:bodyPr lIns="91425" tIns="45700" rIns="91425" bIns="45700" anchor="t" anchorCtr="0">
            <a:noAutofit/>
          </a:bodyPr>
          <a:lstStyle/>
          <a:p>
            <a:pPr marL="457200" lvl="0" indent="-311150" rtl="0">
              <a:spcBef>
                <a:spcPts val="0"/>
              </a:spcBef>
              <a:buClr>
                <a:schemeClr val="dk1"/>
              </a:buClr>
              <a:buSzPct val="100000"/>
              <a:buChar char="●"/>
            </a:pPr>
            <a:r>
              <a:rPr lang="en-US" sz="1300">
                <a:solidFill>
                  <a:schemeClr val="dk1"/>
                </a:solidFill>
              </a:rPr>
              <a:t>PI/RSO</a:t>
            </a:r>
          </a:p>
          <a:p>
            <a:pPr marL="457200" lvl="0" indent="-311150" rtl="0">
              <a:spcBef>
                <a:spcPts val="0"/>
              </a:spcBef>
              <a:buClr>
                <a:schemeClr val="dk1"/>
              </a:buClr>
              <a:buSzPct val="100000"/>
              <a:buChar char="●"/>
            </a:pPr>
            <a:r>
              <a:rPr lang="en-US" sz="1300">
                <a:solidFill>
                  <a:schemeClr val="dk1"/>
                </a:solidFill>
              </a:rPr>
              <a:t>Purchasing documents</a:t>
            </a:r>
          </a:p>
          <a:p>
            <a:pPr marL="457200" lvl="0" indent="-311150" rtl="0">
              <a:spcBef>
                <a:spcPts val="0"/>
              </a:spcBef>
              <a:buClr>
                <a:schemeClr val="dk1"/>
              </a:buClr>
              <a:buSzPct val="100000"/>
              <a:buChar char="●"/>
            </a:pPr>
            <a:r>
              <a:rPr lang="en-US" sz="1300">
                <a:solidFill>
                  <a:schemeClr val="dk1"/>
                </a:solidFill>
              </a:rPr>
              <a:t>Construction cost update</a:t>
            </a:r>
          </a:p>
          <a:p>
            <a:pPr marL="457200" lvl="0" indent="-311150" rtl="0">
              <a:spcBef>
                <a:spcPts val="0"/>
              </a:spcBef>
              <a:buClr>
                <a:schemeClr val="dk1"/>
              </a:buClr>
              <a:buSzPct val="100000"/>
              <a:buChar char="●"/>
            </a:pPr>
            <a:r>
              <a:rPr lang="en-US" sz="1300">
                <a:solidFill>
                  <a:schemeClr val="dk1"/>
                </a:solidFill>
              </a:rPr>
              <a:t>Deadline May 5</a:t>
            </a:r>
          </a:p>
          <a:p>
            <a:pPr lvl="0" rtl="0">
              <a:spcBef>
                <a:spcPts val="0"/>
              </a:spcBef>
              <a:buNone/>
            </a:pPr>
            <a:endParaRPr sz="1300">
              <a:solidFill>
                <a:schemeClr val="dk1"/>
              </a:solidFill>
            </a:endParaRPr>
          </a:p>
        </p:txBody>
      </p:sp>
      <p:sp>
        <p:nvSpPr>
          <p:cNvPr id="418" name="Shape 418"/>
          <p:cNvSpPr txBox="1"/>
          <p:nvPr/>
        </p:nvSpPr>
        <p:spPr>
          <a:xfrm>
            <a:off x="6635250" y="4042983"/>
            <a:ext cx="2553300" cy="1397100"/>
          </a:xfrm>
          <a:prstGeom prst="rect">
            <a:avLst/>
          </a:prstGeom>
          <a:noFill/>
          <a:ln>
            <a:noFill/>
          </a:ln>
        </p:spPr>
        <p:txBody>
          <a:bodyPr lIns="91425" tIns="45700" rIns="91425" bIns="45700" anchor="t" anchorCtr="0">
            <a:noAutofit/>
          </a:bodyPr>
          <a:lstStyle/>
          <a:p>
            <a:pPr marL="457200" marR="0" lvl="0" indent="-311150" algn="l" rtl="0">
              <a:spcBef>
                <a:spcPts val="0"/>
              </a:spcBef>
              <a:buSzPct val="100000"/>
              <a:buChar char="●"/>
            </a:pPr>
            <a:r>
              <a:rPr lang="en-US" sz="1300"/>
              <a:t>Annual summary</a:t>
            </a:r>
          </a:p>
          <a:p>
            <a:pPr marL="457200" marR="0" lvl="0" indent="-311150" algn="l" rtl="0">
              <a:spcBef>
                <a:spcPts val="0"/>
              </a:spcBef>
              <a:buSzPct val="100000"/>
              <a:buChar char="●"/>
            </a:pPr>
            <a:r>
              <a:rPr lang="en-US" sz="1300"/>
              <a:t>Confirm Lab Space</a:t>
            </a:r>
          </a:p>
          <a:p>
            <a:pPr marL="457200" marR="0" lvl="0" indent="-311150" algn="l" rtl="0">
              <a:spcBef>
                <a:spcPts val="0"/>
              </a:spcBef>
              <a:buSzPct val="100000"/>
              <a:buChar char="●"/>
            </a:pPr>
            <a:r>
              <a:rPr lang="en-US" sz="1300"/>
              <a:t>Review Document Retention Policy</a:t>
            </a:r>
          </a:p>
          <a:p>
            <a:pPr marL="457200" marR="0" lvl="0" indent="-311150" algn="l" rtl="0">
              <a:spcBef>
                <a:spcPts val="0"/>
              </a:spcBef>
              <a:buSzPct val="100000"/>
              <a:buChar char="●"/>
            </a:pPr>
            <a:r>
              <a:rPr lang="en-US" sz="1300"/>
              <a:t>Provide Outcomes Report</a:t>
            </a:r>
          </a:p>
          <a:p>
            <a:pPr marR="0" lvl="0" algn="l" rtl="0">
              <a:spcBef>
                <a:spcPts val="0"/>
              </a:spcBef>
              <a:buNone/>
            </a:pPr>
            <a:endParaRPr sz="1300"/>
          </a:p>
        </p:txBody>
      </p:sp>
      <p:sp>
        <p:nvSpPr>
          <p:cNvPr id="419" name="Shape 419"/>
          <p:cNvSpPr/>
          <p:nvPr/>
        </p:nvSpPr>
        <p:spPr>
          <a:xfrm>
            <a:off x="2246575" y="5599950"/>
            <a:ext cx="2699400" cy="790500"/>
          </a:xfrm>
          <a:prstGeom prst="roundRect">
            <a:avLst>
              <a:gd name="adj" fmla="val 16667"/>
            </a:avLst>
          </a:prstGeom>
          <a:no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171450" lvl="0" indent="-177800" rtl="0">
              <a:spcBef>
                <a:spcPts val="0"/>
              </a:spcBef>
              <a:buClr>
                <a:schemeClr val="dk1"/>
              </a:buClr>
              <a:buSzPct val="100000"/>
              <a:buChar char="•"/>
            </a:pPr>
            <a:r>
              <a:rPr lang="en-US" sz="1300">
                <a:solidFill>
                  <a:schemeClr val="dk1"/>
                </a:solidFill>
              </a:rPr>
              <a:t>CFI financial report submitted</a:t>
            </a:r>
          </a:p>
          <a:p>
            <a:pPr marL="171450" lvl="0" indent="-177800" rtl="0">
              <a:spcBef>
                <a:spcPts val="0"/>
              </a:spcBef>
              <a:buClr>
                <a:schemeClr val="dk1"/>
              </a:buClr>
              <a:buSzPct val="100000"/>
              <a:buChar char="•"/>
            </a:pPr>
            <a:r>
              <a:rPr lang="en-US" sz="1300">
                <a:solidFill>
                  <a:schemeClr val="dk1"/>
                </a:solidFill>
              </a:rPr>
              <a:t>Internal deadline May 31, 2017</a:t>
            </a:r>
          </a:p>
        </p:txBody>
      </p:sp>
      <p:grpSp>
        <p:nvGrpSpPr>
          <p:cNvPr id="420" name="Shape 420"/>
          <p:cNvGrpSpPr/>
          <p:nvPr/>
        </p:nvGrpSpPr>
        <p:grpSpPr>
          <a:xfrm>
            <a:off x="5556475" y="5595750"/>
            <a:ext cx="2625900" cy="790500"/>
            <a:chOff x="5556475" y="5595750"/>
            <a:chExt cx="2625900" cy="790500"/>
          </a:xfrm>
        </p:grpSpPr>
        <p:sp>
          <p:nvSpPr>
            <p:cNvPr id="421" name="Shape 421"/>
            <p:cNvSpPr txBox="1"/>
            <p:nvPr/>
          </p:nvSpPr>
          <p:spPr>
            <a:xfrm>
              <a:off x="5621325" y="5750375"/>
              <a:ext cx="2553300" cy="605100"/>
            </a:xfrm>
            <a:prstGeom prst="rect">
              <a:avLst/>
            </a:prstGeom>
            <a:noFill/>
            <a:ln>
              <a:noFill/>
            </a:ln>
          </p:spPr>
          <p:txBody>
            <a:bodyPr lIns="91425" tIns="45700" rIns="91425" bIns="45700" anchor="t" anchorCtr="0">
              <a:noAutofit/>
            </a:bodyPr>
            <a:lstStyle/>
            <a:p>
              <a:pPr marL="171450" marR="0" lvl="0" indent="-177800" algn="l" rtl="0">
                <a:spcBef>
                  <a:spcPts val="0"/>
                </a:spcBef>
                <a:buClr>
                  <a:schemeClr val="dk1"/>
                </a:buClr>
                <a:buSzPct val="100000"/>
                <a:buFont typeface="Arial"/>
                <a:buChar char="•"/>
              </a:pPr>
              <a:r>
                <a:rPr lang="en-US" sz="1300">
                  <a:solidFill>
                    <a:schemeClr val="dk1"/>
                  </a:solidFill>
                  <a:latin typeface="Arial"/>
                  <a:ea typeface="Arial"/>
                  <a:cs typeface="Arial"/>
                  <a:sym typeface="Arial"/>
                </a:rPr>
                <a:t>CFI financial report online</a:t>
              </a:r>
            </a:p>
            <a:p>
              <a:pPr marL="171450" marR="0" lvl="0" indent="-177800" algn="l" rtl="0">
                <a:spcBef>
                  <a:spcPts val="0"/>
                </a:spcBef>
                <a:buClr>
                  <a:schemeClr val="dk1"/>
                </a:buClr>
                <a:buSzPct val="100000"/>
                <a:buFont typeface="Arial"/>
                <a:buChar char="•"/>
              </a:pPr>
              <a:r>
                <a:rPr lang="en-US" sz="1300">
                  <a:solidFill>
                    <a:schemeClr val="dk1"/>
                  </a:solidFill>
                  <a:latin typeface="Arial"/>
                  <a:ea typeface="Arial"/>
                  <a:cs typeface="Arial"/>
                  <a:sym typeface="Arial"/>
                </a:rPr>
                <a:t>CFI financial report sent to PI</a:t>
              </a:r>
            </a:p>
          </p:txBody>
        </p:sp>
        <p:sp>
          <p:nvSpPr>
            <p:cNvPr id="422" name="Shape 422"/>
            <p:cNvSpPr/>
            <p:nvPr/>
          </p:nvSpPr>
          <p:spPr>
            <a:xfrm>
              <a:off x="5556475" y="5595750"/>
              <a:ext cx="2625900" cy="790500"/>
            </a:xfrm>
            <a:prstGeom prst="roundRect">
              <a:avLst>
                <a:gd name="adj" fmla="val 16667"/>
              </a:avLst>
            </a:prstGeom>
            <a:no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00">
                <a:solidFill>
                  <a:schemeClr val="lt1"/>
                </a:solidFill>
                <a:latin typeface="Arial"/>
                <a:ea typeface="Arial"/>
                <a:cs typeface="Arial"/>
                <a:sym typeface="Arial"/>
              </a:endParaRPr>
            </a:p>
          </p:txBody>
        </p:sp>
      </p:grpSp>
      <p:sp>
        <p:nvSpPr>
          <p:cNvPr id="423" name="Shape 423"/>
          <p:cNvSpPr txBox="1"/>
          <p:nvPr/>
        </p:nvSpPr>
        <p:spPr>
          <a:xfrm>
            <a:off x="4145275" y="3990200"/>
            <a:ext cx="2699400" cy="1397100"/>
          </a:xfrm>
          <a:prstGeom prst="rect">
            <a:avLst/>
          </a:prstGeom>
          <a:noFill/>
          <a:ln>
            <a:noFill/>
          </a:ln>
        </p:spPr>
        <p:txBody>
          <a:bodyPr lIns="91425" tIns="91425" rIns="91425" bIns="91425" anchor="t" anchorCtr="0">
            <a:noAutofit/>
          </a:bodyPr>
          <a:lstStyle/>
          <a:p>
            <a:pPr marL="457200" lvl="0" indent="-311150">
              <a:spcBef>
                <a:spcPts val="0"/>
              </a:spcBef>
              <a:buSzPct val="100000"/>
              <a:buChar char="●"/>
            </a:pPr>
            <a:r>
              <a:rPr lang="en-US" sz="1300"/>
              <a:t>Review expenditures to date</a:t>
            </a:r>
          </a:p>
          <a:p>
            <a:pPr marL="457200" lvl="0" indent="-311150" rtl="0">
              <a:spcBef>
                <a:spcPts val="0"/>
              </a:spcBef>
              <a:buSzPct val="100000"/>
              <a:buChar char="●"/>
            </a:pPr>
            <a:r>
              <a:rPr lang="en-US" sz="1300"/>
              <a:t>Forecast remaining amount</a:t>
            </a:r>
          </a:p>
          <a:p>
            <a:pPr marL="457200" lvl="0" indent="-311150" rtl="0">
              <a:spcBef>
                <a:spcPts val="0"/>
              </a:spcBef>
              <a:buClr>
                <a:schemeClr val="dk1"/>
              </a:buClr>
              <a:buSzPct val="100000"/>
              <a:buChar char="●"/>
            </a:pPr>
            <a:r>
              <a:rPr lang="en-US" sz="1300">
                <a:solidFill>
                  <a:schemeClr val="dk1"/>
                </a:solidFill>
              </a:rPr>
              <a:t>end date extensions</a:t>
            </a:r>
          </a:p>
          <a:p>
            <a:pPr marL="457200" lvl="0" indent="-311150" rtl="0">
              <a:spcBef>
                <a:spcPts val="0"/>
              </a:spcBef>
              <a:buSzPct val="100000"/>
              <a:buChar char="●"/>
            </a:pPr>
            <a:r>
              <a:rPr lang="en-US" sz="1300"/>
              <a:t>variances</a:t>
            </a:r>
          </a:p>
          <a:p>
            <a:pPr marL="457200" lvl="0" indent="-311150">
              <a:spcBef>
                <a:spcPts val="0"/>
              </a:spcBef>
              <a:buSzPct val="100000"/>
              <a:buChar char="●"/>
            </a:pPr>
            <a:r>
              <a:rPr lang="en-US" sz="1300"/>
              <a:t>new items</a:t>
            </a:r>
          </a:p>
          <a:p>
            <a:pPr lvl="0">
              <a:spcBef>
                <a:spcPts val="0"/>
              </a:spcBef>
              <a:buNone/>
            </a:pPr>
            <a:endParaRPr sz="1300"/>
          </a:p>
        </p:txBody>
      </p:sp>
      <p:sp>
        <p:nvSpPr>
          <p:cNvPr id="424" name="Shape 424"/>
          <p:cNvSpPr/>
          <p:nvPr/>
        </p:nvSpPr>
        <p:spPr>
          <a:xfrm>
            <a:off x="124516" y="2659825"/>
            <a:ext cx="1907400" cy="11700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700" b="1"/>
              <a:t>e-TRAC Download</a:t>
            </a:r>
          </a:p>
        </p:txBody>
      </p:sp>
      <p:sp>
        <p:nvSpPr>
          <p:cNvPr id="425" name="Shape 425"/>
          <p:cNvSpPr/>
          <p:nvPr/>
        </p:nvSpPr>
        <p:spPr>
          <a:xfrm>
            <a:off x="2372542" y="2659825"/>
            <a:ext cx="1907400" cy="11700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b="1"/>
              <a:t>Line item Identification and eligibility</a:t>
            </a:r>
          </a:p>
        </p:txBody>
      </p:sp>
      <p:sp>
        <p:nvSpPr>
          <p:cNvPr id="426" name="Shape 426"/>
          <p:cNvSpPr/>
          <p:nvPr/>
        </p:nvSpPr>
        <p:spPr>
          <a:xfrm>
            <a:off x="4703999" y="2659825"/>
            <a:ext cx="1907400" cy="11700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b="1" dirty="0"/>
              <a:t>Forecast </a:t>
            </a:r>
            <a:r>
              <a:rPr lang="en-US" sz="1800" b="1" dirty="0" smtClean="0"/>
              <a:t>and Confirmations</a:t>
            </a:r>
            <a:endParaRPr lang="en-US" sz="1800" b="1" dirty="0"/>
          </a:p>
        </p:txBody>
      </p:sp>
      <p:sp>
        <p:nvSpPr>
          <p:cNvPr id="427" name="Shape 427"/>
          <p:cNvSpPr/>
          <p:nvPr/>
        </p:nvSpPr>
        <p:spPr>
          <a:xfrm>
            <a:off x="7092224" y="2659825"/>
            <a:ext cx="1907400" cy="11700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b="1" dirty="0"/>
              <a:t>RSO </a:t>
            </a:r>
            <a:r>
              <a:rPr lang="en-US" sz="1800" b="1" dirty="0" smtClean="0"/>
              <a:t>Review and Consolidation</a:t>
            </a:r>
            <a:endParaRPr lang="en-US" sz="1800" b="1" dirty="0"/>
          </a:p>
        </p:txBody>
      </p:sp>
      <p:sp>
        <p:nvSpPr>
          <p:cNvPr id="428" name="Shape 428"/>
          <p:cNvSpPr/>
          <p:nvPr/>
        </p:nvSpPr>
        <p:spPr>
          <a:xfrm>
            <a:off x="1785591" y="3042550"/>
            <a:ext cx="694800" cy="5571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9" name="Shape 429"/>
          <p:cNvSpPr/>
          <p:nvPr/>
        </p:nvSpPr>
        <p:spPr>
          <a:xfrm>
            <a:off x="4147791" y="3042550"/>
            <a:ext cx="694800" cy="5571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0" name="Shape 430"/>
          <p:cNvSpPr/>
          <p:nvPr/>
        </p:nvSpPr>
        <p:spPr>
          <a:xfrm>
            <a:off x="6509991" y="3042550"/>
            <a:ext cx="694800" cy="557100"/>
          </a:xfrm>
          <a:prstGeom prst="rightArrow">
            <a:avLst>
              <a:gd name="adj1" fmla="val 50000"/>
              <a:gd name="adj2" fmla="val 50000"/>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0" name="Picture 19"/>
          <p:cNvPicPr>
            <a:picLocks noChangeAspect="1"/>
          </p:cNvPicPr>
          <p:nvPr/>
        </p:nvPicPr>
        <p:blipFill>
          <a:blip r:embed="rId3"/>
          <a:stretch>
            <a:fillRect/>
          </a:stretch>
        </p:blipFill>
        <p:spPr>
          <a:xfrm>
            <a:off x="1981200" y="152400"/>
            <a:ext cx="7022526" cy="591320"/>
          </a:xfrm>
          <a:prstGeom prst="rect">
            <a:avLst/>
          </a:prstGeom>
        </p:spPr>
      </p:pic>
    </p:spTree>
    <p:extLst>
      <p:ext uri="{BB962C8B-B14F-4D97-AF65-F5344CB8AC3E}">
        <p14:creationId xmlns:p14="http://schemas.microsoft.com/office/powerpoint/2010/main" val="564937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63468193"/>
              </p:ext>
            </p:extLst>
          </p:nvPr>
        </p:nvGraphicFramePr>
        <p:xfrm>
          <a:off x="1752600" y="1219200"/>
          <a:ext cx="5562600" cy="4348480"/>
        </p:xfrm>
        <a:graphic>
          <a:graphicData uri="http://schemas.openxmlformats.org/drawingml/2006/table">
            <a:tbl>
              <a:tblPr firstRow="1" bandRow="1">
                <a:tableStyleId>{9D7B26C5-4107-4FEC-AEDC-1716B250A1EF}</a:tableStyleId>
              </a:tblPr>
              <a:tblGrid>
                <a:gridCol w="4222750"/>
                <a:gridCol w="1339850"/>
              </a:tblGrid>
              <a:tr h="370840">
                <a:tc>
                  <a:txBody>
                    <a:bodyPr/>
                    <a:lstStyle/>
                    <a:p>
                      <a:r>
                        <a:rPr lang="en-US" dirty="0" smtClean="0"/>
                        <a:t>Current CFI Portfolio</a:t>
                      </a:r>
                      <a:r>
                        <a:rPr lang="en-US" baseline="0" dirty="0" smtClean="0"/>
                        <a:t> at </a:t>
                      </a:r>
                      <a:r>
                        <a:rPr lang="en-US" baseline="0" dirty="0" err="1" smtClean="0"/>
                        <a:t>UofA</a:t>
                      </a:r>
                      <a:endParaRPr lang="en-US" dirty="0"/>
                    </a:p>
                  </a:txBody>
                  <a:tcPr anchor="b"/>
                </a:tc>
                <a:tc>
                  <a:txBody>
                    <a:bodyPr/>
                    <a:lstStyle/>
                    <a:p>
                      <a:r>
                        <a:rPr lang="en-US" dirty="0" smtClean="0"/>
                        <a:t>Number of Projects</a:t>
                      </a:r>
                      <a:endParaRPr lang="en-US" dirty="0"/>
                    </a:p>
                  </a:txBody>
                  <a:tcPr anchor="b"/>
                </a:tc>
              </a:tr>
              <a:tr h="370840">
                <a:tc>
                  <a:txBody>
                    <a:bodyPr/>
                    <a:lstStyle/>
                    <a:p>
                      <a:r>
                        <a:rPr lang="en-US" dirty="0" smtClean="0"/>
                        <a:t>Active Projects (infrastructure)</a:t>
                      </a:r>
                      <a:endParaRPr lang="en-US" dirty="0"/>
                    </a:p>
                  </a:txBody>
                  <a:tcPr/>
                </a:tc>
                <a:tc>
                  <a:txBody>
                    <a:bodyPr/>
                    <a:lstStyle/>
                    <a:p>
                      <a:r>
                        <a:rPr lang="en-US" dirty="0" smtClean="0"/>
                        <a:t>58</a:t>
                      </a:r>
                      <a:endParaRPr lang="en-US" dirty="0"/>
                    </a:p>
                  </a:txBody>
                  <a:tcPr/>
                </a:tc>
              </a:tr>
              <a:tr h="370840">
                <a:tc>
                  <a:txBody>
                    <a:bodyPr/>
                    <a:lstStyle/>
                    <a:p>
                      <a:r>
                        <a:rPr lang="en-US" dirty="0" smtClean="0"/>
                        <a:t>Active Projects (IOF)</a:t>
                      </a:r>
                      <a:endParaRPr lang="en-US" dirty="0"/>
                    </a:p>
                  </a:txBody>
                  <a:tcPr/>
                </a:tc>
                <a:tc>
                  <a:txBody>
                    <a:bodyPr/>
                    <a:lstStyle/>
                    <a:p>
                      <a:r>
                        <a:rPr lang="en-US" dirty="0" smtClean="0"/>
                        <a:t>106</a:t>
                      </a:r>
                      <a:endParaRPr lang="en-US" dirty="0"/>
                    </a:p>
                  </a:txBody>
                  <a:tcPr/>
                </a:tc>
              </a:tr>
              <a:tr h="370840">
                <a:tc>
                  <a:txBody>
                    <a:bodyPr/>
                    <a:lstStyle/>
                    <a:p>
                      <a:r>
                        <a:rPr lang="en-US" dirty="0" smtClean="0"/>
                        <a:t>Pending Projects (IOF)</a:t>
                      </a:r>
                      <a:endParaRPr lang="en-US" dirty="0"/>
                    </a:p>
                  </a:txBody>
                  <a:tcPr/>
                </a:tc>
                <a:tc>
                  <a:txBody>
                    <a:bodyPr/>
                    <a:lstStyle/>
                    <a:p>
                      <a:r>
                        <a:rPr lang="en-US" dirty="0" smtClean="0"/>
                        <a:t>80</a:t>
                      </a:r>
                      <a:endParaRPr lang="en-US" dirty="0"/>
                    </a:p>
                  </a:txBody>
                  <a:tcPr/>
                </a:tc>
              </a:tr>
              <a:tr h="370840">
                <a:tc>
                  <a:txBody>
                    <a:bodyPr/>
                    <a:lstStyle/>
                    <a:p>
                      <a:r>
                        <a:rPr lang="en-US" dirty="0" smtClean="0"/>
                        <a:t>Award</a:t>
                      </a:r>
                      <a:r>
                        <a:rPr lang="en-US" baseline="0" dirty="0" smtClean="0"/>
                        <a:t> Finalizations</a:t>
                      </a:r>
                      <a:endParaRPr lang="en-US" dirty="0"/>
                    </a:p>
                  </a:txBody>
                  <a:tcPr/>
                </a:tc>
                <a:tc>
                  <a:txBody>
                    <a:bodyPr/>
                    <a:lstStyle/>
                    <a:p>
                      <a:r>
                        <a:rPr lang="en-US" dirty="0" smtClean="0"/>
                        <a:t>17</a:t>
                      </a:r>
                      <a:endParaRPr lang="en-US" dirty="0"/>
                    </a:p>
                  </a:txBody>
                  <a:tcPr/>
                </a:tc>
              </a:tr>
              <a:tr h="370840">
                <a:tc>
                  <a:txBody>
                    <a:bodyPr/>
                    <a:lstStyle/>
                    <a:p>
                      <a:r>
                        <a:rPr lang="en-US" dirty="0" smtClean="0"/>
                        <a:t>Submitted (Pending) </a:t>
                      </a:r>
                      <a:r>
                        <a:rPr lang="en-US" baseline="0" dirty="0" smtClean="0"/>
                        <a:t>Projects</a:t>
                      </a:r>
                      <a:endParaRPr lang="en-US" dirty="0"/>
                    </a:p>
                  </a:txBody>
                  <a:tcPr/>
                </a:tc>
                <a:tc>
                  <a:txBody>
                    <a:bodyPr/>
                    <a:lstStyle/>
                    <a:p>
                      <a:r>
                        <a:rPr lang="en-US" dirty="0" smtClean="0"/>
                        <a:t>28</a:t>
                      </a:r>
                      <a:endParaRPr lang="en-US" dirty="0"/>
                    </a:p>
                  </a:txBody>
                  <a:tcPr/>
                </a:tc>
              </a:tr>
              <a:tr h="370840">
                <a:tc>
                  <a:txBody>
                    <a:bodyPr/>
                    <a:lstStyle/>
                    <a:p>
                      <a:r>
                        <a:rPr lang="en-US" dirty="0" smtClean="0"/>
                        <a:t>Applications</a:t>
                      </a:r>
                      <a:r>
                        <a:rPr lang="en-US" baseline="0" dirty="0" smtClean="0"/>
                        <a:t> in development</a:t>
                      </a:r>
                      <a:endParaRPr lang="en-US" dirty="0"/>
                    </a:p>
                  </a:txBody>
                  <a:tcPr/>
                </a:tc>
                <a:tc>
                  <a:txBody>
                    <a:bodyPr/>
                    <a:lstStyle/>
                    <a:p>
                      <a:r>
                        <a:rPr lang="en-US" dirty="0" smtClean="0"/>
                        <a:t>14</a:t>
                      </a:r>
                      <a:endParaRPr lang="en-US" dirty="0"/>
                    </a:p>
                  </a:txBody>
                  <a:tcPr/>
                </a:tc>
              </a:tr>
              <a:tr h="370840">
                <a:tc>
                  <a:txBody>
                    <a:bodyPr/>
                    <a:lstStyle/>
                    <a:p>
                      <a:r>
                        <a:rPr lang="en-US" dirty="0" smtClean="0"/>
                        <a:t>CFI Annual</a:t>
                      </a:r>
                      <a:r>
                        <a:rPr lang="en-US" baseline="0" dirty="0" smtClean="0"/>
                        <a:t> Reports due</a:t>
                      </a:r>
                      <a:endParaRPr lang="en-US" dirty="0"/>
                    </a:p>
                  </a:txBody>
                  <a:tcPr/>
                </a:tc>
                <a:tc>
                  <a:txBody>
                    <a:bodyPr/>
                    <a:lstStyle/>
                    <a:p>
                      <a:r>
                        <a:rPr lang="en-US" dirty="0" smtClean="0"/>
                        <a:t>41</a:t>
                      </a:r>
                      <a:endParaRPr lang="en-US" dirty="0"/>
                    </a:p>
                  </a:txBody>
                  <a:tcPr/>
                </a:tc>
              </a:tr>
              <a:tr h="370840">
                <a:tc>
                  <a:txBody>
                    <a:bodyPr/>
                    <a:lstStyle/>
                    <a:p>
                      <a:r>
                        <a:rPr lang="en-US" dirty="0" smtClean="0"/>
                        <a:t>CFI Final Reports due</a:t>
                      </a:r>
                      <a:endParaRPr lang="en-US" dirty="0"/>
                    </a:p>
                  </a:txBody>
                  <a:tcPr/>
                </a:tc>
                <a:tc>
                  <a:txBody>
                    <a:bodyPr/>
                    <a:lstStyle/>
                    <a:p>
                      <a:r>
                        <a:rPr lang="en-US" dirty="0" smtClean="0"/>
                        <a:t>16</a:t>
                      </a:r>
                      <a:endParaRPr lang="en-US" dirty="0"/>
                    </a:p>
                  </a:txBody>
                  <a:tcPr/>
                </a:tc>
              </a:tr>
              <a:tr h="370840">
                <a:tc>
                  <a:txBody>
                    <a:bodyPr/>
                    <a:lstStyle/>
                    <a:p>
                      <a:r>
                        <a:rPr lang="en-US" dirty="0" smtClean="0"/>
                        <a:t>CFI Project</a:t>
                      </a:r>
                      <a:r>
                        <a:rPr lang="en-US" baseline="0" dirty="0" smtClean="0"/>
                        <a:t> Progress Reports due</a:t>
                      </a:r>
                      <a:endParaRPr lang="en-US" dirty="0"/>
                    </a:p>
                  </a:txBody>
                  <a:tcPr/>
                </a:tc>
                <a:tc>
                  <a:txBody>
                    <a:bodyPr/>
                    <a:lstStyle/>
                    <a:p>
                      <a:r>
                        <a:rPr lang="en-US" dirty="0" smtClean="0"/>
                        <a:t>95</a:t>
                      </a:r>
                      <a:endParaRPr lang="en-US" dirty="0"/>
                    </a:p>
                  </a:txBody>
                  <a:tcPr/>
                </a:tc>
              </a:tr>
              <a:tr h="370840">
                <a:tc>
                  <a:txBody>
                    <a:bodyPr/>
                    <a:lstStyle/>
                    <a:p>
                      <a:r>
                        <a:rPr lang="en-US" dirty="0" smtClean="0"/>
                        <a:t>IOF Annual</a:t>
                      </a:r>
                      <a:r>
                        <a:rPr lang="en-US" baseline="0" dirty="0" smtClean="0"/>
                        <a:t> Reports due</a:t>
                      </a:r>
                      <a:endParaRPr lang="en-US" dirty="0"/>
                    </a:p>
                  </a:txBody>
                  <a:tcPr/>
                </a:tc>
                <a:tc>
                  <a:txBody>
                    <a:bodyPr/>
                    <a:lstStyle/>
                    <a:p>
                      <a:r>
                        <a:rPr lang="en-US" dirty="0" smtClean="0"/>
                        <a:t>107</a:t>
                      </a:r>
                      <a:endParaRPr lang="en-US" dirty="0"/>
                    </a:p>
                  </a:txBody>
                  <a:tcPr/>
                </a:tc>
              </a:tr>
            </a:tbl>
          </a:graphicData>
        </a:graphic>
      </p:graphicFrame>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2396882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Learned from </a:t>
            </a:r>
            <a:br>
              <a:rPr lang="en-US" dirty="0" smtClean="0"/>
            </a:br>
            <a:r>
              <a:rPr lang="en-US" dirty="0" smtClean="0"/>
              <a:t>CFI Reviewer comments</a:t>
            </a:r>
            <a:endParaRPr lang="en-US" dirty="0"/>
          </a:p>
        </p:txBody>
      </p:sp>
    </p:spTree>
    <p:extLst>
      <p:ext uri="{BB962C8B-B14F-4D97-AF65-F5344CB8AC3E}">
        <p14:creationId xmlns:p14="http://schemas.microsoft.com/office/powerpoint/2010/main" val="152930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814388" y="2286000"/>
            <a:ext cx="7562850" cy="3987030"/>
          </a:xfrm>
        </p:spPr>
        <p:txBody>
          <a:bodyPr/>
          <a:lstStyle/>
          <a:p>
            <a:pPr marL="342900" indent="-342900">
              <a:buFont typeface="Arial" panose="020B0604020202020204" pitchFamily="34" charset="0"/>
              <a:buChar char="•"/>
            </a:pPr>
            <a:r>
              <a:rPr lang="en-US" dirty="0" smtClean="0"/>
              <a:t>The Institutional Projects team is involved with each CFI project throughout its entire lifetime</a:t>
            </a:r>
          </a:p>
          <a:p>
            <a:pPr marL="342900" indent="-342900">
              <a:buFont typeface="Arial" panose="020B0604020202020204" pitchFamily="34" charset="0"/>
              <a:buChar char="•"/>
            </a:pPr>
            <a:r>
              <a:rPr lang="en-US" dirty="0" smtClean="0"/>
              <a:t>We provide support for:</a:t>
            </a:r>
          </a:p>
          <a:p>
            <a:pPr marL="857250" lvl="3" indent="-342900"/>
            <a:r>
              <a:rPr lang="en-US" dirty="0" smtClean="0"/>
              <a:t>Proposal Development</a:t>
            </a:r>
          </a:p>
          <a:p>
            <a:pPr marL="857250" lvl="3" indent="-342900"/>
            <a:r>
              <a:rPr lang="en-US" dirty="0" smtClean="0"/>
              <a:t>Budget Development</a:t>
            </a:r>
          </a:p>
          <a:p>
            <a:pPr marL="857250" lvl="3" indent="-342900"/>
            <a:r>
              <a:rPr lang="en-US" dirty="0" smtClean="0"/>
              <a:t>Award Finalization</a:t>
            </a:r>
          </a:p>
          <a:p>
            <a:pPr marL="857250" lvl="3" indent="-342900"/>
            <a:r>
              <a:rPr lang="en-US" dirty="0" smtClean="0"/>
              <a:t>Negotiation of Agreements</a:t>
            </a:r>
          </a:p>
          <a:p>
            <a:pPr marL="857250" lvl="3" indent="-342900"/>
            <a:r>
              <a:rPr lang="en-US" dirty="0" smtClean="0"/>
              <a:t>Review and Approval of all purchases &gt;$10K</a:t>
            </a:r>
          </a:p>
          <a:p>
            <a:pPr marL="857250" lvl="3" indent="-342900"/>
            <a:r>
              <a:rPr lang="en-US" dirty="0" smtClean="0"/>
              <a:t>Reporting</a:t>
            </a:r>
          </a:p>
          <a:p>
            <a:pPr marL="857250" lvl="3" indent="-342900"/>
            <a:r>
              <a:rPr lang="en-US" dirty="0" smtClean="0"/>
              <a:t>Project Closure</a:t>
            </a:r>
          </a:p>
          <a:p>
            <a:pPr marL="857250" lvl="3" indent="-342900"/>
            <a:r>
              <a:rPr lang="en-US" dirty="0" smtClean="0"/>
              <a:t>Audit Support (if applicable)</a:t>
            </a:r>
          </a:p>
          <a:p>
            <a:pPr marL="857250" lvl="3" indent="-342900"/>
            <a:endParaRPr lang="en-US" dirty="0"/>
          </a:p>
        </p:txBody>
      </p:sp>
      <p:sp>
        <p:nvSpPr>
          <p:cNvPr id="2" name="Title 1"/>
          <p:cNvSpPr>
            <a:spLocks noGrp="1"/>
          </p:cNvSpPr>
          <p:nvPr>
            <p:ph type="title"/>
          </p:nvPr>
        </p:nvSpPr>
        <p:spPr>
          <a:xfrm>
            <a:off x="2432242" y="76200"/>
            <a:ext cx="6387748" cy="307777"/>
          </a:xfrm>
        </p:spPr>
        <p:txBody>
          <a:bodyPr/>
          <a:lstStyle/>
          <a:p>
            <a:r>
              <a:rPr lang="en-US" sz="2400" dirty="0"/>
              <a:t>Who are we?  </a:t>
            </a:r>
            <a:br>
              <a:rPr lang="en-US" sz="2400" dirty="0"/>
            </a:br>
            <a:r>
              <a:rPr lang="en-US" sz="2400" dirty="0"/>
              <a:t>The Institutional Projects Team</a:t>
            </a:r>
          </a:p>
        </p:txBody>
      </p:sp>
      <p:pic>
        <p:nvPicPr>
          <p:cNvPr id="4" name="Picture 3"/>
          <p:cNvPicPr>
            <a:picLocks noChangeAspect="1"/>
          </p:cNvPicPr>
          <p:nvPr/>
        </p:nvPicPr>
        <p:blipFill>
          <a:blip r:embed="rId2"/>
          <a:stretch>
            <a:fillRect/>
          </a:stretch>
        </p:blipFill>
        <p:spPr>
          <a:xfrm>
            <a:off x="42985" y="1295400"/>
            <a:ext cx="9049529" cy="762000"/>
          </a:xfrm>
          <a:prstGeom prst="rect">
            <a:avLst/>
          </a:prstGeom>
        </p:spPr>
      </p:pic>
    </p:spTree>
    <p:extLst>
      <p:ext uri="{BB962C8B-B14F-4D97-AF65-F5344CB8AC3E}">
        <p14:creationId xmlns:p14="http://schemas.microsoft.com/office/powerpoint/2010/main" val="2675954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09600" y="1828800"/>
            <a:ext cx="7620000"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Proposals are reviewed by minimum of two expert reviewers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If necessary, the CFI:</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Seeks input from one (or more) additional expert reviewers</a:t>
            </a:r>
          </a:p>
          <a:p>
            <a:pPr marL="742950" lvl="1"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r>
              <a:rPr lang="en-US" sz="1600" dirty="0" smtClean="0"/>
              <a:t>And/or seeks input from the JELF Advisory Committee</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 </a:t>
            </a:r>
            <a:r>
              <a:rPr lang="en-US" sz="1600" dirty="0"/>
              <a:t>CFI’s Board of Directors makes the final funding </a:t>
            </a:r>
            <a:r>
              <a:rPr lang="en-US" sz="1600" dirty="0" smtClean="0"/>
              <a:t>decision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NOTE: Review process is more involved for bigger competitions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endParaRPr lang="en-US" sz="1600" dirty="0"/>
          </a:p>
        </p:txBody>
      </p:sp>
      <p:sp>
        <p:nvSpPr>
          <p:cNvPr id="16" name="Title 1"/>
          <p:cNvSpPr txBox="1">
            <a:spLocks/>
          </p:cNvSpPr>
          <p:nvPr/>
        </p:nvSpPr>
        <p:spPr>
          <a:xfrm>
            <a:off x="646632" y="762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The CFI’s Review Process for JELF Proposals</a:t>
            </a:r>
          </a:p>
          <a:p>
            <a:r>
              <a:rPr lang="en-US" sz="1200" b="1" dirty="0" smtClean="0"/>
              <a:t>(for JELF-Unaffiliated Stream, CFI request &lt;$400K)</a:t>
            </a:r>
            <a:endParaRPr lang="en-US" sz="1200" b="1" dirty="0"/>
          </a:p>
        </p:txBody>
      </p:sp>
    </p:spTree>
    <p:extLst>
      <p:ext uri="{BB962C8B-B14F-4D97-AF65-F5344CB8AC3E}">
        <p14:creationId xmlns:p14="http://schemas.microsoft.com/office/powerpoint/2010/main" val="3207355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95357" y="838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Outcome: Oct 2013 to June 2016 </a:t>
            </a:r>
            <a:r>
              <a:rPr lang="en-US" sz="2400" b="1" dirty="0" err="1" smtClean="0"/>
              <a:t>UofA</a:t>
            </a:r>
            <a:r>
              <a:rPr lang="en-US" sz="2400" b="1" dirty="0" smtClean="0"/>
              <a:t> JELF Submissions</a:t>
            </a:r>
            <a:endParaRPr lang="en-US" sz="2400" b="1" dirty="0"/>
          </a:p>
        </p:txBody>
      </p:sp>
      <p:sp>
        <p:nvSpPr>
          <p:cNvPr id="4" name="TextBox 3"/>
          <p:cNvSpPr txBox="1"/>
          <p:nvPr/>
        </p:nvSpPr>
        <p:spPr>
          <a:xfrm>
            <a:off x="457200" y="1905000"/>
            <a:ext cx="8367757"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CFI:</a:t>
            </a:r>
          </a:p>
          <a:p>
            <a:pPr marL="742950" lvl="1" indent="-285750">
              <a:buFont typeface="Arial" panose="020B0604020202020204" pitchFamily="34" charset="0"/>
              <a:buChar char="•"/>
            </a:pPr>
            <a:r>
              <a:rPr lang="en-US" dirty="0" smtClean="0"/>
              <a:t>Unaffiliated Stream (&lt;$400K CFI request): 50/61 awarded (82% success rate)</a:t>
            </a:r>
          </a:p>
          <a:p>
            <a:pPr marL="742950" lvl="1"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r>
              <a:rPr lang="en-US" sz="1400" i="1" dirty="0" smtClean="0"/>
              <a:t>Unaffiliated Stream (&gt;$400K CFI request): 2/4 awarded</a:t>
            </a:r>
            <a:endParaRPr lang="en-US" sz="1400" dirty="0" smtClean="0"/>
          </a:p>
          <a:p>
            <a:pPr marL="742950" lvl="1" indent="-285750">
              <a:buFont typeface="Arial" panose="020B0604020202020204" pitchFamily="34" charset="0"/>
              <a:buChar char="•"/>
            </a:pPr>
            <a:r>
              <a:rPr lang="en-US" sz="1400" i="1" dirty="0" smtClean="0"/>
              <a:t>Partnerships Stream: 4/4 awarded</a:t>
            </a: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Alberta Ministry of Economic Development and Trade:</a:t>
            </a:r>
          </a:p>
          <a:p>
            <a:pPr marL="742950" lvl="1" indent="-285750">
              <a:buFont typeface="Arial" panose="020B0604020202020204" pitchFamily="34" charset="0"/>
              <a:buChar char="•"/>
            </a:pPr>
            <a:r>
              <a:rPr lang="en-US" dirty="0" smtClean="0"/>
              <a:t>EDT-SEG Match to Unaffiliated JELF Applications (&lt;$400K CFI request): 31/33 awarded (94% success rate)</a:t>
            </a:r>
          </a:p>
          <a:p>
            <a:pPr marL="1200150" lvl="2" indent="-285750">
              <a:buFont typeface="Arial" panose="020B0604020202020204" pitchFamily="34" charset="0"/>
              <a:buChar char="•"/>
            </a:pPr>
            <a:r>
              <a:rPr lang="en-US" sz="1400" i="1" dirty="0" smtClean="0"/>
              <a:t>17 applications pending</a:t>
            </a:r>
          </a:p>
          <a:p>
            <a:pPr marL="1200150" lvl="2" indent="-285750">
              <a:buFont typeface="Arial" panose="020B0604020202020204" pitchFamily="34" charset="0"/>
              <a:buChar char="•"/>
            </a:pPr>
            <a:r>
              <a:rPr lang="en-US" sz="1400" i="1" dirty="0" smtClean="0"/>
              <a:t>11 applications withdrawn</a:t>
            </a:r>
          </a:p>
          <a:p>
            <a:pPr marL="742950" lvl="1" indent="-285750">
              <a:buFont typeface="Arial" panose="020B0604020202020204" pitchFamily="34" charset="0"/>
              <a:buChar char="•"/>
            </a:pPr>
            <a:endParaRPr lang="en-US" sz="1400" i="1" dirty="0" smtClean="0"/>
          </a:p>
          <a:p>
            <a:pPr marL="742950" lvl="1" indent="-285750">
              <a:buFont typeface="Arial" panose="020B0604020202020204" pitchFamily="34" charset="0"/>
              <a:buChar char="•"/>
            </a:pPr>
            <a:r>
              <a:rPr lang="en-US" sz="1400" i="1" dirty="0" smtClean="0"/>
              <a:t>EDT-SEG matches to Unaffiliated JELF Applications (&gt;$400K CFI request): 2/2 awarded, 2 withdrawn</a:t>
            </a:r>
          </a:p>
          <a:p>
            <a:pPr marL="742950" lvl="1" indent="-285750">
              <a:buFont typeface="Arial" panose="020B0604020202020204" pitchFamily="34" charset="0"/>
              <a:buChar char="•"/>
            </a:pPr>
            <a:r>
              <a:rPr lang="en-US" sz="1400" i="1" dirty="0" smtClean="0"/>
              <a:t>EDT-SEG matches to Partnerships JELF Applications: 4/4 awarded</a:t>
            </a:r>
          </a:p>
        </p:txBody>
      </p:sp>
    </p:spTree>
    <p:extLst>
      <p:ext uri="{BB962C8B-B14F-4D97-AF65-F5344CB8AC3E}">
        <p14:creationId xmlns:p14="http://schemas.microsoft.com/office/powerpoint/2010/main" val="229411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648371" y="762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CFI Reviewer Concerns</a:t>
            </a:r>
          </a:p>
          <a:p>
            <a:r>
              <a:rPr lang="en-US" sz="1000" b="1" dirty="0"/>
              <a:t>(</a:t>
            </a:r>
            <a:r>
              <a:rPr lang="en-US" sz="1000" b="1" dirty="0" smtClean="0"/>
              <a:t>JELF submissions Oct. 2013 to June 2016)</a:t>
            </a:r>
          </a:p>
          <a:p>
            <a:endParaRPr lang="en-US" sz="1600" b="1" dirty="0"/>
          </a:p>
        </p:txBody>
      </p:sp>
      <p:sp>
        <p:nvSpPr>
          <p:cNvPr id="2" name="TextBox 1"/>
          <p:cNvSpPr txBox="1"/>
          <p:nvPr/>
        </p:nvSpPr>
        <p:spPr>
          <a:xfrm>
            <a:off x="9970" y="2286000"/>
            <a:ext cx="1217775" cy="553998"/>
          </a:xfrm>
          <a:prstGeom prst="rect">
            <a:avLst/>
          </a:prstGeom>
          <a:noFill/>
        </p:spPr>
        <p:txBody>
          <a:bodyPr wrap="square" rtlCol="0">
            <a:spAutoFit/>
          </a:bodyPr>
          <a:lstStyle/>
          <a:p>
            <a:r>
              <a:rPr lang="en-US" sz="1000" b="1" dirty="0" smtClean="0"/>
              <a:t>Research or Technology Development</a:t>
            </a:r>
            <a:endParaRPr lang="en-US" sz="1000" b="1" dirty="0"/>
          </a:p>
        </p:txBody>
      </p:sp>
      <p:sp>
        <p:nvSpPr>
          <p:cNvPr id="8" name="TextBox 7"/>
          <p:cNvSpPr txBox="1"/>
          <p:nvPr/>
        </p:nvSpPr>
        <p:spPr>
          <a:xfrm>
            <a:off x="-2" y="3182685"/>
            <a:ext cx="1217775" cy="246221"/>
          </a:xfrm>
          <a:prstGeom prst="rect">
            <a:avLst/>
          </a:prstGeom>
          <a:noFill/>
        </p:spPr>
        <p:txBody>
          <a:bodyPr wrap="square" rtlCol="0">
            <a:spAutoFit/>
          </a:bodyPr>
          <a:lstStyle/>
          <a:p>
            <a:r>
              <a:rPr lang="en-US" sz="1000" b="1" dirty="0" smtClean="0"/>
              <a:t>Researchers</a:t>
            </a:r>
            <a:endParaRPr lang="en-US" sz="1000" b="1" dirty="0"/>
          </a:p>
        </p:txBody>
      </p:sp>
      <p:sp>
        <p:nvSpPr>
          <p:cNvPr id="9" name="TextBox 8"/>
          <p:cNvSpPr txBox="1"/>
          <p:nvPr/>
        </p:nvSpPr>
        <p:spPr>
          <a:xfrm>
            <a:off x="-15667" y="3581400"/>
            <a:ext cx="1217775" cy="400110"/>
          </a:xfrm>
          <a:prstGeom prst="rect">
            <a:avLst/>
          </a:prstGeom>
          <a:noFill/>
        </p:spPr>
        <p:txBody>
          <a:bodyPr wrap="square" rtlCol="0">
            <a:spAutoFit/>
          </a:bodyPr>
          <a:lstStyle/>
          <a:p>
            <a:r>
              <a:rPr lang="en-US" sz="1000" b="1" dirty="0" smtClean="0"/>
              <a:t>Need for Infrastructure</a:t>
            </a:r>
            <a:endParaRPr lang="en-US" sz="1000" b="1" dirty="0"/>
          </a:p>
        </p:txBody>
      </p:sp>
      <p:sp>
        <p:nvSpPr>
          <p:cNvPr id="10" name="TextBox 9"/>
          <p:cNvSpPr txBox="1"/>
          <p:nvPr/>
        </p:nvSpPr>
        <p:spPr>
          <a:xfrm>
            <a:off x="9970" y="4112175"/>
            <a:ext cx="1217775" cy="246221"/>
          </a:xfrm>
          <a:prstGeom prst="rect">
            <a:avLst/>
          </a:prstGeom>
          <a:noFill/>
        </p:spPr>
        <p:txBody>
          <a:bodyPr wrap="square" rtlCol="0">
            <a:spAutoFit/>
          </a:bodyPr>
          <a:lstStyle/>
          <a:p>
            <a:r>
              <a:rPr lang="en-US" sz="1000" b="1" dirty="0" smtClean="0"/>
              <a:t>Training of HQP</a:t>
            </a:r>
            <a:endParaRPr lang="en-US" sz="1000" b="1" dirty="0"/>
          </a:p>
        </p:txBody>
      </p:sp>
      <p:sp>
        <p:nvSpPr>
          <p:cNvPr id="11" name="TextBox 10"/>
          <p:cNvSpPr txBox="1"/>
          <p:nvPr/>
        </p:nvSpPr>
        <p:spPr>
          <a:xfrm>
            <a:off x="-1" y="4473070"/>
            <a:ext cx="1217775" cy="400110"/>
          </a:xfrm>
          <a:prstGeom prst="rect">
            <a:avLst/>
          </a:prstGeom>
          <a:noFill/>
        </p:spPr>
        <p:txBody>
          <a:bodyPr wrap="square" rtlCol="0">
            <a:spAutoFit/>
          </a:bodyPr>
          <a:lstStyle/>
          <a:p>
            <a:r>
              <a:rPr lang="en-US" sz="1000" b="1" dirty="0" smtClean="0"/>
              <a:t>Benefits to Canadians</a:t>
            </a:r>
            <a:endParaRPr lang="en-US" sz="1000" b="1" dirty="0"/>
          </a:p>
        </p:txBody>
      </p:sp>
      <p:sp>
        <p:nvSpPr>
          <p:cNvPr id="12" name="TextBox 11"/>
          <p:cNvSpPr txBox="1"/>
          <p:nvPr/>
        </p:nvSpPr>
        <p:spPr>
          <a:xfrm>
            <a:off x="-15667" y="5046214"/>
            <a:ext cx="1217775" cy="246221"/>
          </a:xfrm>
          <a:prstGeom prst="rect">
            <a:avLst/>
          </a:prstGeom>
          <a:noFill/>
        </p:spPr>
        <p:txBody>
          <a:bodyPr wrap="square" rtlCol="0">
            <a:spAutoFit/>
          </a:bodyPr>
          <a:lstStyle/>
          <a:p>
            <a:r>
              <a:rPr lang="en-US" sz="1000" b="1" dirty="0" smtClean="0"/>
              <a:t>Sustainability</a:t>
            </a:r>
            <a:endParaRPr lang="en-US" sz="1000" b="1" dirty="0"/>
          </a:p>
        </p:txBody>
      </p:sp>
      <p:sp>
        <p:nvSpPr>
          <p:cNvPr id="6" name="TextBox 5"/>
          <p:cNvSpPr txBox="1"/>
          <p:nvPr/>
        </p:nvSpPr>
        <p:spPr>
          <a:xfrm>
            <a:off x="6807452" y="1987883"/>
            <a:ext cx="1672253" cy="923330"/>
          </a:xfrm>
          <a:prstGeom prst="rect">
            <a:avLst/>
          </a:prstGeom>
          <a:noFill/>
        </p:spPr>
        <p:txBody>
          <a:bodyPr wrap="none" rtlCol="0">
            <a:spAutoFit/>
          </a:bodyPr>
          <a:lstStyle/>
          <a:p>
            <a:pPr algn="ctr"/>
            <a:r>
              <a:rPr lang="en-US" b="1" dirty="0" smtClean="0"/>
              <a:t>All Submitted</a:t>
            </a:r>
          </a:p>
          <a:p>
            <a:pPr algn="ctr"/>
            <a:r>
              <a:rPr lang="en-US" b="1" dirty="0" smtClean="0"/>
              <a:t> Proposals </a:t>
            </a:r>
          </a:p>
          <a:p>
            <a:pPr algn="ctr"/>
            <a:r>
              <a:rPr lang="en-US" b="1" dirty="0" smtClean="0"/>
              <a:t>(n=60)</a:t>
            </a:r>
            <a:endParaRPr lang="en-US" b="1" dirty="0"/>
          </a:p>
        </p:txBody>
      </p:sp>
      <p:sp>
        <p:nvSpPr>
          <p:cNvPr id="14" name="TextBox 13"/>
          <p:cNvSpPr txBox="1"/>
          <p:nvPr/>
        </p:nvSpPr>
        <p:spPr>
          <a:xfrm>
            <a:off x="4373321" y="6172200"/>
            <a:ext cx="389850" cy="369332"/>
          </a:xfrm>
          <a:prstGeom prst="rect">
            <a:avLst/>
          </a:prstGeom>
          <a:noFill/>
        </p:spPr>
        <p:txBody>
          <a:bodyPr wrap="none" rtlCol="0">
            <a:spAutoFit/>
          </a:bodyPr>
          <a:lstStyle/>
          <a:p>
            <a:r>
              <a:rPr lang="en-US" dirty="0" smtClean="0"/>
              <a:t>%</a:t>
            </a:r>
            <a:endParaRPr lang="en-US" dirty="0"/>
          </a:p>
        </p:txBody>
      </p:sp>
      <p:graphicFrame>
        <p:nvGraphicFramePr>
          <p:cNvPr id="17" name="Chart 16"/>
          <p:cNvGraphicFramePr>
            <a:graphicFrameLocks/>
          </p:cNvGraphicFramePr>
          <p:nvPr>
            <p:extLst>
              <p:ext uri="{D42A27DB-BD31-4B8C-83A1-F6EECF244321}">
                <p14:modId xmlns:p14="http://schemas.microsoft.com/office/powerpoint/2010/main" val="3977500231"/>
              </p:ext>
            </p:extLst>
          </p:nvPr>
        </p:nvGraphicFramePr>
        <p:xfrm>
          <a:off x="1024946" y="1726436"/>
          <a:ext cx="7086600" cy="426243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134771" y="4487109"/>
            <a:ext cx="2743200" cy="830997"/>
          </a:xfrm>
          <a:prstGeom prst="rect">
            <a:avLst/>
          </a:prstGeom>
          <a:noFill/>
        </p:spPr>
        <p:txBody>
          <a:bodyPr wrap="square" rtlCol="0">
            <a:spAutoFit/>
          </a:bodyPr>
          <a:lstStyle/>
          <a:p>
            <a:r>
              <a:rPr lang="en-US" sz="1200" b="1" dirty="0" smtClean="0"/>
              <a:t>Note: </a:t>
            </a:r>
          </a:p>
          <a:p>
            <a:r>
              <a:rPr lang="en-US" sz="1200" dirty="0" smtClean="0"/>
              <a:t>14/60 proposals assessed by third reviewer (23.3%)</a:t>
            </a:r>
          </a:p>
          <a:p>
            <a:r>
              <a:rPr lang="en-US" sz="1200" dirty="0" smtClean="0"/>
              <a:t>4/60 assessed by JELF-AC (6.7%)</a:t>
            </a:r>
            <a:endParaRPr lang="en-US" sz="1200" dirty="0"/>
          </a:p>
        </p:txBody>
      </p:sp>
    </p:spTree>
    <p:extLst>
      <p:ext uri="{BB962C8B-B14F-4D97-AF65-F5344CB8AC3E}">
        <p14:creationId xmlns:p14="http://schemas.microsoft.com/office/powerpoint/2010/main" val="362195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648371" y="762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CFI Reviewer Concerns</a:t>
            </a:r>
          </a:p>
          <a:p>
            <a:r>
              <a:rPr lang="en-US" sz="1000" b="1" dirty="0"/>
              <a:t>(</a:t>
            </a:r>
            <a:r>
              <a:rPr lang="en-US" sz="1000" b="1" dirty="0" smtClean="0"/>
              <a:t>JELF submissions Oct. 2013 to June 2016)</a:t>
            </a:r>
          </a:p>
          <a:p>
            <a:endParaRPr lang="en-US" sz="1600" b="1" dirty="0"/>
          </a:p>
        </p:txBody>
      </p:sp>
      <p:sp>
        <p:nvSpPr>
          <p:cNvPr id="2" name="TextBox 1"/>
          <p:cNvSpPr txBox="1"/>
          <p:nvPr/>
        </p:nvSpPr>
        <p:spPr>
          <a:xfrm>
            <a:off x="9970" y="2286000"/>
            <a:ext cx="1217775" cy="553998"/>
          </a:xfrm>
          <a:prstGeom prst="rect">
            <a:avLst/>
          </a:prstGeom>
          <a:noFill/>
        </p:spPr>
        <p:txBody>
          <a:bodyPr wrap="square" rtlCol="0">
            <a:spAutoFit/>
          </a:bodyPr>
          <a:lstStyle/>
          <a:p>
            <a:r>
              <a:rPr lang="en-US" sz="1000" b="1" dirty="0" smtClean="0"/>
              <a:t>Research or Technology Development</a:t>
            </a:r>
            <a:endParaRPr lang="en-US" sz="1000" b="1" dirty="0"/>
          </a:p>
        </p:txBody>
      </p:sp>
      <p:sp>
        <p:nvSpPr>
          <p:cNvPr id="8" name="TextBox 7"/>
          <p:cNvSpPr txBox="1"/>
          <p:nvPr/>
        </p:nvSpPr>
        <p:spPr>
          <a:xfrm>
            <a:off x="-2" y="3182685"/>
            <a:ext cx="1217775" cy="246221"/>
          </a:xfrm>
          <a:prstGeom prst="rect">
            <a:avLst/>
          </a:prstGeom>
          <a:noFill/>
        </p:spPr>
        <p:txBody>
          <a:bodyPr wrap="square" rtlCol="0">
            <a:spAutoFit/>
          </a:bodyPr>
          <a:lstStyle/>
          <a:p>
            <a:r>
              <a:rPr lang="en-US" sz="1000" b="1" dirty="0" smtClean="0"/>
              <a:t>Researchers</a:t>
            </a:r>
            <a:endParaRPr lang="en-US" sz="1000" b="1" dirty="0"/>
          </a:p>
        </p:txBody>
      </p:sp>
      <p:sp>
        <p:nvSpPr>
          <p:cNvPr id="9" name="TextBox 8"/>
          <p:cNvSpPr txBox="1"/>
          <p:nvPr/>
        </p:nvSpPr>
        <p:spPr>
          <a:xfrm>
            <a:off x="-15667" y="3581400"/>
            <a:ext cx="1217775" cy="400110"/>
          </a:xfrm>
          <a:prstGeom prst="rect">
            <a:avLst/>
          </a:prstGeom>
          <a:noFill/>
        </p:spPr>
        <p:txBody>
          <a:bodyPr wrap="square" rtlCol="0">
            <a:spAutoFit/>
          </a:bodyPr>
          <a:lstStyle/>
          <a:p>
            <a:r>
              <a:rPr lang="en-US" sz="1000" b="1" dirty="0" smtClean="0"/>
              <a:t>Need for Infrastructure</a:t>
            </a:r>
            <a:endParaRPr lang="en-US" sz="1000" b="1" dirty="0"/>
          </a:p>
        </p:txBody>
      </p:sp>
      <p:sp>
        <p:nvSpPr>
          <p:cNvPr id="10" name="TextBox 9"/>
          <p:cNvSpPr txBox="1"/>
          <p:nvPr/>
        </p:nvSpPr>
        <p:spPr>
          <a:xfrm>
            <a:off x="9970" y="4112175"/>
            <a:ext cx="1217775" cy="246221"/>
          </a:xfrm>
          <a:prstGeom prst="rect">
            <a:avLst/>
          </a:prstGeom>
          <a:noFill/>
        </p:spPr>
        <p:txBody>
          <a:bodyPr wrap="square" rtlCol="0">
            <a:spAutoFit/>
          </a:bodyPr>
          <a:lstStyle/>
          <a:p>
            <a:r>
              <a:rPr lang="en-US" sz="1000" b="1" dirty="0" smtClean="0"/>
              <a:t>Training of HQP</a:t>
            </a:r>
            <a:endParaRPr lang="en-US" sz="1000" b="1" dirty="0"/>
          </a:p>
        </p:txBody>
      </p:sp>
      <p:sp>
        <p:nvSpPr>
          <p:cNvPr id="11" name="TextBox 10"/>
          <p:cNvSpPr txBox="1"/>
          <p:nvPr/>
        </p:nvSpPr>
        <p:spPr>
          <a:xfrm>
            <a:off x="-1" y="4473070"/>
            <a:ext cx="1217775" cy="400110"/>
          </a:xfrm>
          <a:prstGeom prst="rect">
            <a:avLst/>
          </a:prstGeom>
          <a:noFill/>
        </p:spPr>
        <p:txBody>
          <a:bodyPr wrap="square" rtlCol="0">
            <a:spAutoFit/>
          </a:bodyPr>
          <a:lstStyle/>
          <a:p>
            <a:r>
              <a:rPr lang="en-US" sz="1000" b="1" dirty="0" smtClean="0"/>
              <a:t>Benefits to Canadians</a:t>
            </a:r>
            <a:endParaRPr lang="en-US" sz="1000" b="1" dirty="0"/>
          </a:p>
        </p:txBody>
      </p:sp>
      <p:sp>
        <p:nvSpPr>
          <p:cNvPr id="12" name="TextBox 11"/>
          <p:cNvSpPr txBox="1"/>
          <p:nvPr/>
        </p:nvSpPr>
        <p:spPr>
          <a:xfrm>
            <a:off x="-15667" y="5046214"/>
            <a:ext cx="1217775" cy="246221"/>
          </a:xfrm>
          <a:prstGeom prst="rect">
            <a:avLst/>
          </a:prstGeom>
          <a:noFill/>
        </p:spPr>
        <p:txBody>
          <a:bodyPr wrap="square" rtlCol="0">
            <a:spAutoFit/>
          </a:bodyPr>
          <a:lstStyle/>
          <a:p>
            <a:r>
              <a:rPr lang="en-US" sz="1000" b="1" dirty="0" smtClean="0"/>
              <a:t>Sustainability</a:t>
            </a:r>
            <a:endParaRPr lang="en-US" sz="1000" b="1" dirty="0"/>
          </a:p>
        </p:txBody>
      </p:sp>
      <p:sp>
        <p:nvSpPr>
          <p:cNvPr id="6" name="TextBox 5"/>
          <p:cNvSpPr txBox="1"/>
          <p:nvPr/>
        </p:nvSpPr>
        <p:spPr>
          <a:xfrm>
            <a:off x="6373524" y="1824335"/>
            <a:ext cx="2504447" cy="923330"/>
          </a:xfrm>
          <a:prstGeom prst="rect">
            <a:avLst/>
          </a:prstGeom>
          <a:noFill/>
        </p:spPr>
        <p:txBody>
          <a:bodyPr wrap="square" rtlCol="0">
            <a:spAutoFit/>
          </a:bodyPr>
          <a:lstStyle/>
          <a:p>
            <a:pPr algn="ctr"/>
            <a:r>
              <a:rPr lang="en-US" b="1" dirty="0" smtClean="0"/>
              <a:t>Rejected/Partially Funded Applications</a:t>
            </a:r>
          </a:p>
          <a:p>
            <a:pPr algn="ctr"/>
            <a:r>
              <a:rPr lang="en-US" b="1" dirty="0" smtClean="0"/>
              <a:t>(n=12)</a:t>
            </a:r>
            <a:endParaRPr lang="en-US" b="1" dirty="0"/>
          </a:p>
        </p:txBody>
      </p:sp>
      <p:sp>
        <p:nvSpPr>
          <p:cNvPr id="14" name="TextBox 13"/>
          <p:cNvSpPr txBox="1"/>
          <p:nvPr/>
        </p:nvSpPr>
        <p:spPr>
          <a:xfrm>
            <a:off x="4373321" y="6172200"/>
            <a:ext cx="389850" cy="369332"/>
          </a:xfrm>
          <a:prstGeom prst="rect">
            <a:avLst/>
          </a:prstGeom>
          <a:noFill/>
        </p:spPr>
        <p:txBody>
          <a:bodyPr wrap="none" rtlCol="0">
            <a:spAutoFit/>
          </a:bodyPr>
          <a:lstStyle/>
          <a:p>
            <a:r>
              <a:rPr lang="en-US" dirty="0" smtClean="0"/>
              <a:t>%</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2776721931"/>
              </p:ext>
            </p:extLst>
          </p:nvPr>
        </p:nvGraphicFramePr>
        <p:xfrm>
          <a:off x="1024128" y="1728216"/>
          <a:ext cx="7086600" cy="426110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134771" y="4487109"/>
            <a:ext cx="2743200" cy="830997"/>
          </a:xfrm>
          <a:prstGeom prst="rect">
            <a:avLst/>
          </a:prstGeom>
          <a:noFill/>
        </p:spPr>
        <p:txBody>
          <a:bodyPr wrap="square" rtlCol="0">
            <a:spAutoFit/>
          </a:bodyPr>
          <a:lstStyle/>
          <a:p>
            <a:r>
              <a:rPr lang="en-US" sz="1200" b="1" dirty="0" smtClean="0"/>
              <a:t>Note: </a:t>
            </a:r>
          </a:p>
          <a:p>
            <a:r>
              <a:rPr lang="en-US" sz="1200" dirty="0" smtClean="0"/>
              <a:t>6/12 proposals assessed by third reviewer (50%)</a:t>
            </a:r>
          </a:p>
          <a:p>
            <a:r>
              <a:rPr lang="en-US" sz="1200" dirty="0" smtClean="0"/>
              <a:t>2/12 assessed by JELF-AC (16.7%)</a:t>
            </a:r>
            <a:endParaRPr lang="en-US" sz="1200" dirty="0"/>
          </a:p>
        </p:txBody>
      </p:sp>
    </p:spTree>
    <p:extLst>
      <p:ext uri="{BB962C8B-B14F-4D97-AF65-F5344CB8AC3E}">
        <p14:creationId xmlns:p14="http://schemas.microsoft.com/office/powerpoint/2010/main" val="171950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057400"/>
            <a:ext cx="8419032"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Quality of the </a:t>
            </a:r>
            <a:r>
              <a:rPr lang="en-US" u="sng" dirty="0" smtClean="0"/>
              <a:t>science</a:t>
            </a:r>
            <a:r>
              <a:rPr lang="en-US" dirty="0" smtClean="0"/>
              <a:t> and the </a:t>
            </a:r>
            <a:r>
              <a:rPr lang="en-US" u="sng" dirty="0" smtClean="0"/>
              <a:t>team</a:t>
            </a:r>
            <a:r>
              <a:rPr lang="en-US" dirty="0" smtClean="0"/>
              <a:t> must be of the highest level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Research (science) must be presented as the priority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Infrastructure request should be logical means for enabling the research</a:t>
            </a:r>
          </a:p>
          <a:p>
            <a:pPr marL="742950" lvl="1" indent="-285750">
              <a:buFont typeface="Arial" panose="020B0604020202020204" pitchFamily="34" charset="0"/>
              <a:buChar char="•"/>
            </a:pPr>
            <a:endParaRPr lang="en-US" dirty="0"/>
          </a:p>
        </p:txBody>
      </p:sp>
      <p:sp>
        <p:nvSpPr>
          <p:cNvPr id="7" name="Title 1"/>
          <p:cNvSpPr txBox="1">
            <a:spLocks/>
          </p:cNvSpPr>
          <p:nvPr/>
        </p:nvSpPr>
        <p:spPr>
          <a:xfrm>
            <a:off x="646632" y="914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Feedback from Reviewer Comments</a:t>
            </a:r>
          </a:p>
          <a:p>
            <a:endParaRPr lang="en-US" sz="2000" b="1" dirty="0"/>
          </a:p>
        </p:txBody>
      </p:sp>
    </p:spTree>
    <p:extLst>
      <p:ext uri="{BB962C8B-B14F-4D97-AF65-F5344CB8AC3E}">
        <p14:creationId xmlns:p14="http://schemas.microsoft.com/office/powerpoint/2010/main" val="5981681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6632" y="914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Feedback from Reviewer Comments</a:t>
            </a:r>
          </a:p>
          <a:p>
            <a:endParaRPr lang="en-US" sz="2000" b="1" dirty="0"/>
          </a:p>
        </p:txBody>
      </p:sp>
      <p:sp>
        <p:nvSpPr>
          <p:cNvPr id="5" name="TextBox 4"/>
          <p:cNvSpPr txBox="1"/>
          <p:nvPr/>
        </p:nvSpPr>
        <p:spPr>
          <a:xfrm>
            <a:off x="457200" y="2057400"/>
            <a:ext cx="8419032"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t>
            </a:r>
            <a:r>
              <a:rPr lang="en-US" dirty="0"/>
              <a:t>innovative nature of the project is </a:t>
            </a:r>
            <a:r>
              <a:rPr lang="en-US" dirty="0" smtClean="0"/>
              <a:t>crucial</a:t>
            </a: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a:t>
            </a:r>
            <a:r>
              <a:rPr lang="en-US" dirty="0"/>
              <a:t>Novel” </a:t>
            </a:r>
            <a:r>
              <a:rPr lang="en-US" dirty="0" smtClean="0"/>
              <a:t>≠ “</a:t>
            </a:r>
            <a:r>
              <a:rPr lang="en-US" dirty="0"/>
              <a:t>innovative</a:t>
            </a:r>
            <a:r>
              <a:rPr lang="en-US" dirty="0" smtClean="0"/>
              <a:t>”</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Proposal </a:t>
            </a:r>
            <a:r>
              <a:rPr lang="en-US" dirty="0"/>
              <a:t>should </a:t>
            </a:r>
            <a:r>
              <a:rPr lang="en-US" dirty="0" smtClean="0"/>
              <a:t>represent “new </a:t>
            </a:r>
            <a:r>
              <a:rPr lang="en-US" dirty="0"/>
              <a:t>way of doing </a:t>
            </a:r>
            <a:r>
              <a:rPr lang="en-US" dirty="0" smtClean="0"/>
              <a:t>things”</a:t>
            </a: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Interdisciplinary </a:t>
            </a:r>
            <a:r>
              <a:rPr lang="en-US" dirty="0"/>
              <a:t>and integrative research </a:t>
            </a:r>
            <a:r>
              <a:rPr lang="en-US" dirty="0" smtClean="0"/>
              <a:t>is particularly </a:t>
            </a:r>
            <a:r>
              <a:rPr lang="en-US" dirty="0"/>
              <a:t>innovative</a:t>
            </a:r>
          </a:p>
          <a:p>
            <a:endParaRPr lang="en-US" dirty="0" smtClean="0"/>
          </a:p>
        </p:txBody>
      </p:sp>
    </p:spTree>
    <p:extLst>
      <p:ext uri="{BB962C8B-B14F-4D97-AF65-F5344CB8AC3E}">
        <p14:creationId xmlns:p14="http://schemas.microsoft.com/office/powerpoint/2010/main" val="26440978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057400"/>
            <a:ext cx="841903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a:t>
            </a:r>
            <a:r>
              <a:rPr lang="en-US" dirty="0" smtClean="0"/>
              <a:t>bility to deliver on the project (feasibility) is crucial</a:t>
            </a:r>
          </a:p>
          <a:p>
            <a:pPr marL="285750"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Methods in the research plan must be scientifically sound</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Reviewers must be convinced that research plan can be ‘pulled off’</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7" name="Title 1"/>
          <p:cNvSpPr txBox="1">
            <a:spLocks/>
          </p:cNvSpPr>
          <p:nvPr/>
        </p:nvSpPr>
        <p:spPr>
          <a:xfrm>
            <a:off x="646632" y="914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Feedback from Reviewer Comments</a:t>
            </a:r>
          </a:p>
          <a:p>
            <a:endParaRPr lang="en-US" sz="2000" b="1" dirty="0"/>
          </a:p>
        </p:txBody>
      </p:sp>
    </p:spTree>
    <p:extLst>
      <p:ext uri="{BB962C8B-B14F-4D97-AF65-F5344CB8AC3E}">
        <p14:creationId xmlns:p14="http://schemas.microsoft.com/office/powerpoint/2010/main" val="3860523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6632" y="914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Feedback from Reviewer Comments</a:t>
            </a:r>
          </a:p>
          <a:p>
            <a:endParaRPr lang="en-US" sz="2000" b="1" dirty="0"/>
          </a:p>
        </p:txBody>
      </p:sp>
      <p:sp>
        <p:nvSpPr>
          <p:cNvPr id="5" name="TextBox 4"/>
          <p:cNvSpPr txBox="1"/>
          <p:nvPr/>
        </p:nvSpPr>
        <p:spPr>
          <a:xfrm>
            <a:off x="457200" y="2057400"/>
            <a:ext cx="8419032"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Clearly outlined objectives, goals and methods will demonstrate to expert reviewers that research plan is sound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Final funding decisions are made by non-expert reviewers</a:t>
            </a:r>
            <a:endParaRPr lang="en-US" dirty="0"/>
          </a:p>
          <a:p>
            <a:pPr marL="742950" lvl="1" indent="-285750">
              <a:buFont typeface="Arial" panose="020B0604020202020204" pitchFamily="34" charset="0"/>
              <a:buChar char="•"/>
            </a:pPr>
            <a:r>
              <a:rPr lang="en-US" dirty="0" smtClean="0"/>
              <a:t>All </a:t>
            </a:r>
            <a:r>
              <a:rPr lang="en-US" dirty="0"/>
              <a:t>concepts </a:t>
            </a:r>
            <a:r>
              <a:rPr lang="en-US" dirty="0" smtClean="0"/>
              <a:t>should be </a:t>
            </a:r>
            <a:r>
              <a:rPr lang="en-US" dirty="0"/>
              <a:t>fully </a:t>
            </a:r>
            <a:r>
              <a:rPr lang="en-US" dirty="0" smtClean="0"/>
              <a:t>explained in near-lay terms </a:t>
            </a:r>
          </a:p>
          <a:p>
            <a:pPr marL="742950" lvl="1" indent="-285750">
              <a:buFont typeface="Arial" panose="020B0604020202020204" pitchFamily="34" charset="0"/>
              <a:buChar char="•"/>
            </a:pPr>
            <a:r>
              <a:rPr lang="en-US" dirty="0" smtClean="0"/>
              <a:t>Explain all acronyms to avoid </a:t>
            </a:r>
            <a:r>
              <a:rPr lang="en-US" dirty="0"/>
              <a:t>jargon</a:t>
            </a:r>
          </a:p>
          <a:p>
            <a:pPr lvl="1"/>
            <a:endParaRPr lang="en-US" dirty="0" smtClean="0"/>
          </a:p>
          <a:p>
            <a:pPr lvl="1"/>
            <a:endParaRPr lang="en-US" dirty="0"/>
          </a:p>
          <a:p>
            <a:pPr marL="285750" indent="-285750">
              <a:buFont typeface="Arial" panose="020B0604020202020204" pitchFamily="34" charset="0"/>
              <a:buChar char="•"/>
            </a:pPr>
            <a:r>
              <a:rPr lang="en-US" dirty="0" smtClean="0"/>
              <a:t>Background information should substantiate feasibility of research approach</a:t>
            </a:r>
            <a:endParaRPr lang="en-US" dirty="0"/>
          </a:p>
          <a:p>
            <a:pPr marL="742950" lvl="1" indent="-285750">
              <a:buFont typeface="Arial" panose="020B0604020202020204" pitchFamily="34" charset="0"/>
              <a:buChar char="•"/>
            </a:pPr>
            <a:r>
              <a:rPr lang="en-US" dirty="0" smtClean="0"/>
              <a:t>Use supporting/preliminary data to substantiate claims</a:t>
            </a:r>
          </a:p>
          <a:p>
            <a:pPr marL="742950" lvl="1" indent="-285750">
              <a:buFont typeface="Arial" panose="020B0604020202020204" pitchFamily="34" charset="0"/>
              <a:buChar char="•"/>
            </a:pPr>
            <a:r>
              <a:rPr lang="en-US" dirty="0" smtClean="0"/>
              <a:t>Proposal should stand on its own</a:t>
            </a:r>
          </a:p>
          <a:p>
            <a:pPr marL="742950" lvl="1" indent="-285750">
              <a:buFont typeface="Arial" panose="020B0604020202020204" pitchFamily="34" charset="0"/>
              <a:buChar char="•"/>
            </a:pPr>
            <a:r>
              <a:rPr lang="en-US" dirty="0"/>
              <a:t>References ≠ bibliography</a:t>
            </a:r>
          </a:p>
          <a:p>
            <a:pPr marL="742950" lvl="1" indent="-285750">
              <a:buFont typeface="Arial" panose="020B0604020202020204" pitchFamily="34" charset="0"/>
              <a:buChar char="•"/>
            </a:pPr>
            <a:r>
              <a:rPr lang="en-US" dirty="0" err="1" smtClean="0"/>
              <a:t>Grantsmanship</a:t>
            </a:r>
            <a:r>
              <a:rPr lang="en-US" dirty="0" smtClean="0"/>
              <a:t>!!</a:t>
            </a:r>
            <a:endParaRPr lang="en-US" dirty="0"/>
          </a:p>
          <a:p>
            <a:endParaRPr lang="en-US" dirty="0" smtClean="0"/>
          </a:p>
        </p:txBody>
      </p:sp>
    </p:spTree>
    <p:extLst>
      <p:ext uri="{BB962C8B-B14F-4D97-AF65-F5344CB8AC3E}">
        <p14:creationId xmlns:p14="http://schemas.microsoft.com/office/powerpoint/2010/main" val="91021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6294" y="1600200"/>
            <a:ext cx="76200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Collaborations are vital</a:t>
            </a:r>
          </a:p>
          <a:p>
            <a:pPr marL="742950" lvl="1" indent="-285750">
              <a:buFont typeface="Arial" panose="020B0604020202020204" pitchFamily="34" charset="0"/>
              <a:buChar char="•"/>
            </a:pPr>
            <a:r>
              <a:rPr lang="en-US" dirty="0" smtClean="0"/>
              <a:t>Not necessarily co-PIs</a:t>
            </a:r>
          </a:p>
          <a:p>
            <a:pPr marL="742950" lvl="1" indent="-285750">
              <a:buFont typeface="Arial" panose="020B0604020202020204" pitchFamily="34" charset="0"/>
              <a:buChar char="•"/>
            </a:pPr>
            <a:r>
              <a:rPr lang="en-US" dirty="0" smtClean="0"/>
              <a:t>Strong collaborations may help alleviate concern that applicants have insufficient expertise </a:t>
            </a:r>
          </a:p>
          <a:p>
            <a:pPr marL="742950" lvl="1" indent="-285750">
              <a:buFont typeface="Arial" panose="020B0604020202020204" pitchFamily="34" charset="0"/>
              <a:buChar char="•"/>
            </a:pPr>
            <a:r>
              <a:rPr lang="en-US" dirty="0" smtClean="0"/>
              <a:t>Avoid describing tentative collaborations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Need for </a:t>
            </a:r>
            <a:r>
              <a:rPr lang="en-US" dirty="0"/>
              <a:t>I</a:t>
            </a:r>
            <a:r>
              <a:rPr lang="en-US" dirty="0" smtClean="0"/>
              <a:t>nfrastructure must justify both:</a:t>
            </a:r>
          </a:p>
          <a:p>
            <a:pPr marL="742950" lvl="1" indent="-285750">
              <a:buFont typeface="Arial" panose="020B0604020202020204" pitchFamily="34" charset="0"/>
              <a:buChar char="•"/>
            </a:pPr>
            <a:r>
              <a:rPr lang="en-US" dirty="0"/>
              <a:t>W</a:t>
            </a:r>
            <a:r>
              <a:rPr lang="en-US" dirty="0" smtClean="0"/>
              <a:t>hy the selected equipment is the right equipment for the project </a:t>
            </a:r>
          </a:p>
          <a:p>
            <a:pPr marL="742950" lvl="1" indent="-285750">
              <a:buFont typeface="Arial" panose="020B0604020202020204" pitchFamily="34" charset="0"/>
              <a:buChar char="•"/>
            </a:pPr>
            <a:r>
              <a:rPr lang="en-US" dirty="0" smtClean="0"/>
              <a:t>Need for the equipment in relation to equipment that is already available</a:t>
            </a:r>
          </a:p>
          <a:p>
            <a:pPr marL="1200150" lvl="2" indent="-285750">
              <a:buFont typeface="Arial" panose="020B0604020202020204" pitchFamily="34" charset="0"/>
              <a:buChar char="•"/>
            </a:pPr>
            <a:r>
              <a:rPr lang="en-US" dirty="0" smtClean="0"/>
              <a:t>Applicants should address both what is already available </a:t>
            </a:r>
            <a:r>
              <a:rPr lang="en-US" b="1" dirty="0" smtClean="0"/>
              <a:t>and </a:t>
            </a:r>
            <a:r>
              <a:rPr lang="en-US" dirty="0" smtClean="0"/>
              <a:t>what has been requested in pending CFI applications</a:t>
            </a:r>
            <a:r>
              <a:rPr lang="en-US" b="1" dirty="0" smtClean="0"/>
              <a:t> </a:t>
            </a:r>
            <a:r>
              <a:rPr lang="en-US" dirty="0" smtClean="0"/>
              <a:t>submitted throughout institution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a:t>
            </a:r>
            <a:r>
              <a:rPr lang="en-US" dirty="0" smtClean="0"/>
              <a:t>clearly outlined </a:t>
            </a:r>
            <a:r>
              <a:rPr lang="en-US" dirty="0"/>
              <a:t>plan for training HQP is </a:t>
            </a:r>
            <a:r>
              <a:rPr lang="en-US" dirty="0" smtClean="0"/>
              <a:t>important</a:t>
            </a:r>
          </a:p>
          <a:p>
            <a:pPr marL="742950" lvl="1" indent="-285750">
              <a:buFont typeface="Arial" panose="020B0604020202020204" pitchFamily="34" charset="0"/>
              <a:buChar char="•"/>
            </a:pPr>
            <a:r>
              <a:rPr lang="en-US" dirty="0" smtClean="0"/>
              <a:t>Specify how </a:t>
            </a:r>
            <a:r>
              <a:rPr lang="en-US" dirty="0"/>
              <a:t>trainees would </a:t>
            </a:r>
            <a:r>
              <a:rPr lang="en-US" dirty="0" smtClean="0"/>
              <a:t>be involved in the research plan</a:t>
            </a:r>
          </a:p>
          <a:p>
            <a:pPr marL="742950" lvl="1" indent="-285750">
              <a:buFont typeface="Arial" panose="020B0604020202020204" pitchFamily="34" charset="0"/>
              <a:buChar char="•"/>
            </a:pPr>
            <a:r>
              <a:rPr lang="en-US" dirty="0" smtClean="0"/>
              <a:t>How many trainees?</a:t>
            </a:r>
          </a:p>
        </p:txBody>
      </p:sp>
      <p:sp>
        <p:nvSpPr>
          <p:cNvPr id="5" name="Title 1"/>
          <p:cNvSpPr txBox="1">
            <a:spLocks/>
          </p:cNvSpPr>
          <p:nvPr/>
        </p:nvSpPr>
        <p:spPr>
          <a:xfrm>
            <a:off x="648371" y="838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Feedback from Reviewer Comments</a:t>
            </a:r>
          </a:p>
          <a:p>
            <a:endParaRPr lang="en-US" sz="1400" b="1" dirty="0"/>
          </a:p>
        </p:txBody>
      </p:sp>
    </p:spTree>
    <p:extLst>
      <p:ext uri="{BB962C8B-B14F-4D97-AF65-F5344CB8AC3E}">
        <p14:creationId xmlns:p14="http://schemas.microsoft.com/office/powerpoint/2010/main" val="1341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989667"/>
            <a:ext cx="76200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Benefits </a:t>
            </a:r>
            <a:r>
              <a:rPr lang="en-US" dirty="0"/>
              <a:t>to Canadians should be </a:t>
            </a:r>
            <a:r>
              <a:rPr lang="en-US" dirty="0" smtClean="0"/>
              <a:t>specific</a:t>
            </a: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For </a:t>
            </a:r>
            <a:r>
              <a:rPr lang="en-US" dirty="0"/>
              <a:t>basic scientific research: describe anticipated benefits </a:t>
            </a:r>
            <a:endParaRPr lang="en-US" dirty="0" smtClean="0"/>
          </a:p>
          <a:p>
            <a:pPr marL="1200150" lvl="2" indent="-285750">
              <a:buFont typeface="Arial" panose="020B0604020202020204" pitchFamily="34" charset="0"/>
              <a:buChar char="•"/>
            </a:pPr>
            <a:r>
              <a:rPr lang="en-US" dirty="0" smtClean="0"/>
              <a:t>e.g</a:t>
            </a:r>
            <a:r>
              <a:rPr lang="en-US" dirty="0"/>
              <a:t>. new treatments </a:t>
            </a:r>
            <a:r>
              <a:rPr lang="en-US" dirty="0" smtClean="0"/>
              <a:t>if the research is successful</a:t>
            </a:r>
          </a:p>
          <a:p>
            <a:pPr marL="1200150" lvl="2" indent="-285750">
              <a:buFont typeface="Arial" panose="020B0604020202020204" pitchFamily="34" charset="0"/>
              <a:buChar char="•"/>
            </a:pPr>
            <a:r>
              <a:rPr lang="en-US" dirty="0" smtClean="0"/>
              <a:t>how would results be exploited if project is successful?</a:t>
            </a: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For </a:t>
            </a:r>
            <a:r>
              <a:rPr lang="en-US" dirty="0"/>
              <a:t>applied/translational research: a detailed knowledge mobilization/technology transfer plan </a:t>
            </a:r>
            <a:r>
              <a:rPr lang="en-US" dirty="0" smtClean="0"/>
              <a:t>is critical</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Reviewers expect to see a well-considered plan for potential operations and maintenance requirements</a:t>
            </a:r>
          </a:p>
          <a:p>
            <a:pPr lvl="1"/>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p:txBody>
      </p:sp>
      <p:sp>
        <p:nvSpPr>
          <p:cNvPr id="5" name="Title 1"/>
          <p:cNvSpPr txBox="1">
            <a:spLocks/>
          </p:cNvSpPr>
          <p:nvPr/>
        </p:nvSpPr>
        <p:spPr>
          <a:xfrm>
            <a:off x="648371" y="838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Feedback from Reviewer Comments</a:t>
            </a:r>
          </a:p>
          <a:p>
            <a:endParaRPr lang="en-US" sz="1400" b="1" dirty="0"/>
          </a:p>
        </p:txBody>
      </p:sp>
    </p:spTree>
    <p:extLst>
      <p:ext uri="{BB962C8B-B14F-4D97-AF65-F5344CB8AC3E}">
        <p14:creationId xmlns:p14="http://schemas.microsoft.com/office/powerpoint/2010/main" val="380272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CFI?</a:t>
            </a:r>
            <a:endParaRPr lang="en-US" dirty="0"/>
          </a:p>
        </p:txBody>
      </p:sp>
    </p:spTree>
    <p:extLst>
      <p:ext uri="{BB962C8B-B14F-4D97-AF65-F5344CB8AC3E}">
        <p14:creationId xmlns:p14="http://schemas.microsoft.com/office/powerpoint/2010/main" val="108310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65" y="3041545"/>
            <a:ext cx="2738922" cy="692255"/>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189" y="1143000"/>
            <a:ext cx="2700823" cy="742977"/>
          </a:xfrm>
          <a:prstGeom prst="rect">
            <a:avLst/>
          </a:prstGeom>
        </p:spPr>
      </p:pic>
      <p:cxnSp>
        <p:nvCxnSpPr>
          <p:cNvPr id="164" name="Straight Arrow Connector 163"/>
          <p:cNvCxnSpPr>
            <a:stCxn id="31" idx="2"/>
            <a:endCxn id="30" idx="0"/>
          </p:cNvCxnSpPr>
          <p:nvPr/>
        </p:nvCxnSpPr>
        <p:spPr>
          <a:xfrm>
            <a:off x="2077601" y="1885977"/>
            <a:ext cx="9525" cy="11555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5" name="Picture 164"/>
          <p:cNvPicPr>
            <a:picLocks noChangeAspect="1"/>
          </p:cNvPicPr>
          <p:nvPr/>
        </p:nvPicPr>
        <p:blipFill rotWithShape="1">
          <a:blip r:embed="rId5">
            <a:extLst>
              <a:ext uri="{28A0092B-C50C-407E-A947-70E740481C1C}">
                <a14:useLocalDpi xmlns:a14="http://schemas.microsoft.com/office/drawing/2010/main" val="0"/>
              </a:ext>
            </a:extLst>
          </a:blip>
          <a:srcRect t="15595" b="16006"/>
          <a:stretch/>
        </p:blipFill>
        <p:spPr>
          <a:xfrm>
            <a:off x="498390" y="4760155"/>
            <a:ext cx="3186941" cy="904252"/>
          </a:xfrm>
          <a:prstGeom prst="rect">
            <a:avLst/>
          </a:prstGeom>
        </p:spPr>
      </p:pic>
      <p:sp>
        <p:nvSpPr>
          <p:cNvPr id="171" name="TextBox 170"/>
          <p:cNvSpPr txBox="1"/>
          <p:nvPr/>
        </p:nvSpPr>
        <p:spPr>
          <a:xfrm>
            <a:off x="453164" y="3911025"/>
            <a:ext cx="1451836" cy="584775"/>
          </a:xfrm>
          <a:prstGeom prst="rect">
            <a:avLst/>
          </a:prstGeom>
          <a:noFill/>
        </p:spPr>
        <p:txBody>
          <a:bodyPr wrap="square" rtlCol="0">
            <a:spAutoFit/>
          </a:bodyPr>
          <a:lstStyle/>
          <a:p>
            <a:r>
              <a:rPr lang="en-CA" sz="1600" dirty="0" smtClean="0"/>
              <a:t>“Allocation” or “Envelope”</a:t>
            </a:r>
            <a:endParaRPr lang="en-CA" sz="1600" dirty="0"/>
          </a:p>
        </p:txBody>
      </p:sp>
      <p:sp>
        <p:nvSpPr>
          <p:cNvPr id="10" name="Text Placeholder 9"/>
          <p:cNvSpPr>
            <a:spLocks noGrp="1"/>
          </p:cNvSpPr>
          <p:nvPr>
            <p:ph type="body" sz="quarter" idx="16"/>
          </p:nvPr>
        </p:nvSpPr>
        <p:spPr>
          <a:xfrm>
            <a:off x="4267200" y="1888837"/>
            <a:ext cx="4110038" cy="3597563"/>
          </a:xfrm>
        </p:spPr>
        <p:txBody>
          <a:bodyPr/>
          <a:lstStyle/>
          <a:p>
            <a:pPr marL="342900" indent="-342900">
              <a:buFont typeface="Arial" panose="020B0604020202020204" pitchFamily="34" charset="0"/>
              <a:buChar char="•"/>
            </a:pPr>
            <a:r>
              <a:rPr lang="en-US" sz="2000" dirty="0" smtClean="0"/>
              <a:t>Independent corporation, founded in 1997</a:t>
            </a:r>
          </a:p>
          <a:p>
            <a:pPr marL="342900" indent="-342900">
              <a:buFont typeface="Arial" panose="020B0604020202020204" pitchFamily="34" charset="0"/>
              <a:buChar char="•"/>
            </a:pPr>
            <a:r>
              <a:rPr lang="en-US" sz="2000" dirty="0" smtClean="0"/>
              <a:t>Receives funding from the Federal Government</a:t>
            </a:r>
          </a:p>
          <a:p>
            <a:pPr marL="342900" indent="-342900">
              <a:buFont typeface="Arial" panose="020B0604020202020204" pitchFamily="34" charset="0"/>
              <a:buChar char="•"/>
            </a:pPr>
            <a:r>
              <a:rPr lang="en-US" sz="2000" dirty="0" smtClean="0"/>
              <a:t>CFI’s Mandate: </a:t>
            </a:r>
          </a:p>
          <a:p>
            <a:pPr marL="284162" lvl="3" indent="0">
              <a:buNone/>
            </a:pPr>
            <a:r>
              <a:rPr lang="en-US" sz="1400" i="1" dirty="0" smtClean="0"/>
              <a:t>To make financial contributions to Canada’s universities, colleges, research hospitals and non-profit research organizations to increase their capacity to carry out high quality research.</a:t>
            </a:r>
            <a:endParaRPr lang="en-US" sz="1400" i="1" dirty="0"/>
          </a:p>
        </p:txBody>
      </p:sp>
      <p:sp>
        <p:nvSpPr>
          <p:cNvPr id="50" name="Shape 161"/>
          <p:cNvSpPr txBox="1">
            <a:spLocks noGrp="1"/>
          </p:cNvSpPr>
          <p:nvPr>
            <p:ph type="title"/>
          </p:nvPr>
        </p:nvSpPr>
        <p:spPr>
          <a:xfrm>
            <a:off x="2432242" y="152400"/>
            <a:ext cx="6387748" cy="307777"/>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US" sz="2800" dirty="0"/>
              <a:t>Canada Foundation for </a:t>
            </a:r>
            <a:r>
              <a:rPr lang="en-US" sz="2800" dirty="0" smtClean="0"/>
              <a:t>Innovation</a:t>
            </a:r>
            <a:endParaRPr lang="en-US" sz="2800" dirty="0"/>
          </a:p>
        </p:txBody>
      </p:sp>
      <p:cxnSp>
        <p:nvCxnSpPr>
          <p:cNvPr id="53" name="Straight Arrow Connector 52"/>
          <p:cNvCxnSpPr>
            <a:stCxn id="30" idx="2"/>
            <a:endCxn id="165" idx="0"/>
          </p:cNvCxnSpPr>
          <p:nvPr/>
        </p:nvCxnSpPr>
        <p:spPr>
          <a:xfrm>
            <a:off x="2087126" y="3733800"/>
            <a:ext cx="4735" cy="10263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rotWithShape="1">
          <a:blip r:embed="rId6" cstate="print">
            <a:extLst>
              <a:ext uri="{28A0092B-C50C-407E-A947-70E740481C1C}">
                <a14:useLocalDpi xmlns:a14="http://schemas.microsoft.com/office/drawing/2010/main" val="0"/>
              </a:ext>
            </a:extLst>
          </a:blip>
          <a:srcRect t="5111"/>
          <a:stretch/>
        </p:blipFill>
        <p:spPr>
          <a:xfrm>
            <a:off x="2186694" y="2133600"/>
            <a:ext cx="1269893" cy="581976"/>
          </a:xfrm>
          <a:prstGeom prst="rect">
            <a:avLst/>
          </a:prstGeom>
        </p:spPr>
      </p:pic>
      <p:pic>
        <p:nvPicPr>
          <p:cNvPr id="55" name="Picture 54"/>
          <p:cNvPicPr>
            <a:picLocks noChangeAspect="1"/>
          </p:cNvPicPr>
          <p:nvPr/>
        </p:nvPicPr>
        <p:blipFill rotWithShape="1">
          <a:blip r:embed="rId6" cstate="print">
            <a:extLst>
              <a:ext uri="{28A0092B-C50C-407E-A947-70E740481C1C}">
                <a14:useLocalDpi xmlns:a14="http://schemas.microsoft.com/office/drawing/2010/main" val="0"/>
              </a:ext>
            </a:extLst>
          </a:blip>
          <a:srcRect t="5111"/>
          <a:stretch/>
        </p:blipFill>
        <p:spPr>
          <a:xfrm>
            <a:off x="2188782" y="3886200"/>
            <a:ext cx="1269893" cy="581976"/>
          </a:xfrm>
          <a:prstGeom prst="rect">
            <a:avLst/>
          </a:prstGeom>
        </p:spPr>
      </p:pic>
    </p:spTree>
    <p:extLst>
      <p:ext uri="{BB962C8B-B14F-4D97-AF65-F5344CB8AC3E}">
        <p14:creationId xmlns:p14="http://schemas.microsoft.com/office/powerpoint/2010/main" val="416273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6"/>
          </p:nvPr>
        </p:nvSpPr>
        <p:spPr>
          <a:xfrm>
            <a:off x="814388" y="1431637"/>
            <a:ext cx="7562850" cy="4664363"/>
          </a:xfrm>
        </p:spPr>
        <p:txBody>
          <a:bodyPr>
            <a:normAutofit/>
          </a:bodyPr>
          <a:lstStyle/>
          <a:p>
            <a:pPr marL="342900" indent="-342900">
              <a:buFont typeface="Arial" panose="020B0604020202020204" pitchFamily="34" charset="0"/>
              <a:buChar char="•"/>
            </a:pPr>
            <a:endParaRPr lang="en-US" sz="2000" dirty="0" smtClean="0"/>
          </a:p>
          <a:p>
            <a:pPr marL="346075" lvl="1" indent="-342900">
              <a:spcBef>
                <a:spcPts val="0"/>
              </a:spcBef>
              <a:spcAft>
                <a:spcPts val="1800"/>
              </a:spcAft>
              <a:buFont typeface="Arial" panose="020B0604020202020204" pitchFamily="34" charset="0"/>
              <a:buChar char="•"/>
            </a:pPr>
            <a:r>
              <a:rPr lang="en-US" sz="2000" dirty="0" smtClean="0"/>
              <a:t>Increase Canada’s capability to carry out </a:t>
            </a:r>
            <a:r>
              <a:rPr lang="en-US" sz="2000" b="1" i="1" u="sng" dirty="0" smtClean="0">
                <a:solidFill>
                  <a:srgbClr val="00B050"/>
                </a:solidFill>
              </a:rPr>
              <a:t>world-class</a:t>
            </a:r>
            <a:r>
              <a:rPr lang="en-US" sz="2000" b="1" i="1" dirty="0" smtClean="0">
                <a:solidFill>
                  <a:srgbClr val="00B050"/>
                </a:solidFill>
              </a:rPr>
              <a:t> </a:t>
            </a:r>
            <a:r>
              <a:rPr lang="en-US" sz="2000" b="1" dirty="0" smtClean="0"/>
              <a:t>scientific research and technology development</a:t>
            </a:r>
          </a:p>
          <a:p>
            <a:pPr marL="346075" lvl="1" indent="-342900">
              <a:spcBef>
                <a:spcPts val="0"/>
              </a:spcBef>
              <a:spcAft>
                <a:spcPts val="1800"/>
              </a:spcAft>
              <a:buFont typeface="Arial" panose="020B0604020202020204" pitchFamily="34" charset="0"/>
              <a:buChar char="•"/>
            </a:pPr>
            <a:r>
              <a:rPr lang="en-US" sz="2000" dirty="0" smtClean="0"/>
              <a:t>Support </a:t>
            </a:r>
            <a:r>
              <a:rPr lang="en-US" sz="2000" b="1" dirty="0" smtClean="0"/>
              <a:t>economic growth and job creation</a:t>
            </a:r>
            <a:r>
              <a:rPr lang="en-US" sz="2000" dirty="0" smtClean="0"/>
              <a:t>, as well as </a:t>
            </a:r>
            <a:r>
              <a:rPr lang="en-US" sz="2000" b="1" dirty="0" smtClean="0"/>
              <a:t>health and environmental quality </a:t>
            </a:r>
            <a:r>
              <a:rPr lang="en-US" sz="2000" b="1" i="1" u="sng" dirty="0" smtClean="0">
                <a:solidFill>
                  <a:srgbClr val="00B050"/>
                </a:solidFill>
              </a:rPr>
              <a:t>through innovation</a:t>
            </a:r>
          </a:p>
          <a:p>
            <a:pPr marL="346075" lvl="1" indent="-342900">
              <a:spcBef>
                <a:spcPts val="0"/>
              </a:spcBef>
              <a:spcAft>
                <a:spcPts val="1800"/>
              </a:spcAft>
              <a:buFont typeface="Arial" panose="020B0604020202020204" pitchFamily="34" charset="0"/>
              <a:buChar char="•"/>
            </a:pPr>
            <a:r>
              <a:rPr lang="en-US" sz="2000" dirty="0" smtClean="0"/>
              <a:t>Expand </a:t>
            </a:r>
            <a:r>
              <a:rPr lang="en-US" sz="2000" b="1" dirty="0" smtClean="0"/>
              <a:t>research </a:t>
            </a:r>
            <a:r>
              <a:rPr lang="en-US" sz="2000" dirty="0" smtClean="0"/>
              <a:t>and </a:t>
            </a:r>
            <a:r>
              <a:rPr lang="en-US" sz="2000" b="1" dirty="0" smtClean="0"/>
              <a:t>job opportunities </a:t>
            </a:r>
            <a:r>
              <a:rPr lang="en-US" sz="2000" dirty="0" smtClean="0"/>
              <a:t>by providing support through research infrastructure for the development of </a:t>
            </a:r>
            <a:r>
              <a:rPr lang="en-US" sz="2000" b="1" i="1" u="sng" dirty="0" smtClean="0">
                <a:solidFill>
                  <a:srgbClr val="00B050"/>
                </a:solidFill>
              </a:rPr>
              <a:t>highly qualified personnel</a:t>
            </a:r>
          </a:p>
          <a:p>
            <a:pPr marL="346075" lvl="1" indent="-342900">
              <a:spcBef>
                <a:spcPts val="0"/>
              </a:spcBef>
              <a:spcAft>
                <a:spcPts val="1800"/>
              </a:spcAft>
              <a:buFont typeface="Arial" panose="020B0604020202020204" pitchFamily="34" charset="0"/>
              <a:buChar char="•"/>
            </a:pPr>
            <a:r>
              <a:rPr lang="en-US" sz="2000" dirty="0" smtClean="0"/>
              <a:t>Promote productive networks and </a:t>
            </a:r>
            <a:r>
              <a:rPr lang="en-US" sz="2000" b="1" i="1" u="sng" dirty="0" smtClean="0">
                <a:solidFill>
                  <a:srgbClr val="00B050"/>
                </a:solidFill>
              </a:rPr>
              <a:t>collaboration</a:t>
            </a:r>
            <a:r>
              <a:rPr lang="en-US" sz="2000" dirty="0" smtClean="0"/>
              <a:t> among Canadian institutions and the private sector</a:t>
            </a:r>
            <a:endParaRPr lang="en-US" sz="2000" dirty="0"/>
          </a:p>
        </p:txBody>
      </p:sp>
      <p:sp>
        <p:nvSpPr>
          <p:cNvPr id="2" name="Title 1"/>
          <p:cNvSpPr>
            <a:spLocks noGrp="1"/>
          </p:cNvSpPr>
          <p:nvPr>
            <p:ph type="title"/>
          </p:nvPr>
        </p:nvSpPr>
        <p:spPr>
          <a:xfrm>
            <a:off x="1905000" y="189520"/>
            <a:ext cx="7162800" cy="496280"/>
          </a:xfrm>
        </p:spPr>
        <p:txBody>
          <a:bodyPr/>
          <a:lstStyle/>
          <a:p>
            <a:r>
              <a:rPr lang="en-US" sz="2400" dirty="0"/>
              <a:t>Canada Foundation for </a:t>
            </a:r>
            <a:r>
              <a:rPr lang="en-US" sz="2400" dirty="0" smtClean="0"/>
              <a:t>Innovation: Objectives</a:t>
            </a:r>
            <a:endParaRPr lang="en-US" sz="2400" dirty="0"/>
          </a:p>
        </p:txBody>
      </p:sp>
      <p:sp>
        <p:nvSpPr>
          <p:cNvPr id="7" name="Title 1"/>
          <p:cNvSpPr txBox="1">
            <a:spLocks/>
          </p:cNvSpPr>
          <p:nvPr/>
        </p:nvSpPr>
        <p:spPr>
          <a:xfrm>
            <a:off x="609600" y="762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a:p>
        </p:txBody>
      </p:sp>
    </p:spTree>
    <p:extLst>
      <p:ext uri="{BB962C8B-B14F-4D97-AF65-F5344CB8AC3E}">
        <p14:creationId xmlns:p14="http://schemas.microsoft.com/office/powerpoint/2010/main" val="2243526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6"/>
          </p:nvPr>
        </p:nvSpPr>
        <p:spPr/>
        <p:txBody>
          <a:bodyPr>
            <a:normAutofit fontScale="92500" lnSpcReduction="10000"/>
          </a:bodyPr>
          <a:lstStyle/>
          <a:p>
            <a:pPr marL="342900" indent="-342900">
              <a:buFont typeface="Arial" panose="020B0604020202020204" pitchFamily="34" charset="0"/>
              <a:buChar char="•"/>
            </a:pPr>
            <a:r>
              <a:rPr lang="en-US" sz="2000" b="1" dirty="0" smtClean="0"/>
              <a:t>CFI projects are awarded to the institution</a:t>
            </a:r>
            <a:r>
              <a:rPr lang="en-US" sz="2000" dirty="0" smtClean="0"/>
              <a:t>, rather than to faculty members</a:t>
            </a:r>
          </a:p>
          <a:p>
            <a:pPr marL="800100" lvl="3" indent="-285750"/>
            <a:r>
              <a:rPr lang="en-US" sz="1900" dirty="0" smtClean="0"/>
              <a:t>The PI is the Project Leader</a:t>
            </a:r>
          </a:p>
          <a:p>
            <a:pPr marL="800100" lvl="3" indent="-285750"/>
            <a:r>
              <a:rPr lang="en-US" sz="1900" dirty="0" smtClean="0"/>
              <a:t>Vice President (Research) is the Project Holder</a:t>
            </a:r>
            <a:endParaRPr lang="en-US" sz="2000" dirty="0" smtClean="0"/>
          </a:p>
          <a:p>
            <a:pPr marL="342900" indent="-342900">
              <a:buFont typeface="Arial" panose="020B0604020202020204" pitchFamily="34" charset="0"/>
              <a:buChar char="•"/>
            </a:pPr>
            <a:r>
              <a:rPr lang="en-US" sz="2000" dirty="0" smtClean="0"/>
              <a:t>CFI funds the acquisition of infrastructure, </a:t>
            </a:r>
            <a:r>
              <a:rPr lang="en-US" sz="2000" b="1" dirty="0" smtClean="0"/>
              <a:t>not</a:t>
            </a:r>
            <a:r>
              <a:rPr lang="en-US" sz="2000" dirty="0" smtClean="0"/>
              <a:t> research</a:t>
            </a:r>
          </a:p>
          <a:p>
            <a:pPr marL="342900" indent="-342900">
              <a:buFont typeface="Arial" panose="020B0604020202020204" pitchFamily="34" charset="0"/>
              <a:buChar char="•"/>
            </a:pPr>
            <a:r>
              <a:rPr lang="en-US" sz="2000" dirty="0" smtClean="0"/>
              <a:t>The Institution has a contractual obligation to manage all CFI funds in accordance with CFI policies</a:t>
            </a:r>
          </a:p>
          <a:p>
            <a:pPr marL="857250" lvl="3" indent="-342900"/>
            <a:r>
              <a:rPr lang="en-US" sz="1900" dirty="0" smtClean="0"/>
              <a:t>CFI carries out regular audits and monitoring visits</a:t>
            </a:r>
          </a:p>
          <a:p>
            <a:pPr marL="342900" indent="-342900">
              <a:buFont typeface="Arial" panose="020B0604020202020204" pitchFamily="34" charset="0"/>
              <a:buChar char="•"/>
            </a:pPr>
            <a:r>
              <a:rPr lang="en-US" sz="2000" dirty="0" smtClean="0"/>
              <a:t>Non-compliance on a single project can result in widespread effects on all institutional CFI funding</a:t>
            </a:r>
            <a:endParaRPr lang="en-US" sz="1600" dirty="0" smtClean="0"/>
          </a:p>
        </p:txBody>
      </p:sp>
      <p:sp>
        <p:nvSpPr>
          <p:cNvPr id="2" name="Title 1"/>
          <p:cNvSpPr>
            <a:spLocks noGrp="1"/>
          </p:cNvSpPr>
          <p:nvPr>
            <p:ph type="title"/>
          </p:nvPr>
        </p:nvSpPr>
        <p:spPr>
          <a:xfrm>
            <a:off x="1447800" y="228600"/>
            <a:ext cx="7562850" cy="481134"/>
          </a:xfrm>
        </p:spPr>
        <p:txBody>
          <a:bodyPr/>
          <a:lstStyle/>
          <a:p>
            <a:pPr algn="r"/>
            <a:r>
              <a:rPr lang="en-US" dirty="0" smtClean="0">
                <a:solidFill>
                  <a:schemeClr val="bg1"/>
                </a:solidFill>
              </a:rPr>
              <a:t>CFI Awards are </a:t>
            </a:r>
            <a:r>
              <a:rPr lang="en-US" i="1" u="sng" dirty="0" smtClean="0">
                <a:solidFill>
                  <a:schemeClr val="bg1"/>
                </a:solidFill>
              </a:rPr>
              <a:t>Institutional Awards</a:t>
            </a:r>
            <a:endParaRPr lang="en-US" dirty="0">
              <a:solidFill>
                <a:schemeClr val="bg1"/>
              </a:solidFill>
            </a:endParaRPr>
          </a:p>
        </p:txBody>
      </p:sp>
    </p:spTree>
    <p:extLst>
      <p:ext uri="{BB962C8B-B14F-4D97-AF65-F5344CB8AC3E}">
        <p14:creationId xmlns:p14="http://schemas.microsoft.com/office/powerpoint/2010/main" val="802024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4572000" y="1270770"/>
            <a:ext cx="3957638" cy="4977630"/>
          </a:xfrm>
        </p:spPr>
        <p:txBody>
          <a:bodyPr/>
          <a:lstStyle/>
          <a:p>
            <a:pPr marL="342900" indent="-342900">
              <a:buFont typeface="Arial" panose="020B0604020202020204" pitchFamily="34" charset="0"/>
              <a:buChar char="•"/>
            </a:pPr>
            <a:r>
              <a:rPr lang="en-US" sz="2000" dirty="0" smtClean="0"/>
              <a:t>CFI funds maximum 40% of Total Project Costs (TPC)</a:t>
            </a:r>
          </a:p>
          <a:p>
            <a:pPr marL="342900" indent="-342900">
              <a:buFont typeface="Arial" panose="020B0604020202020204" pitchFamily="34" charset="0"/>
              <a:buChar char="•"/>
            </a:pPr>
            <a:r>
              <a:rPr lang="en-US" sz="2000" dirty="0" smtClean="0"/>
              <a:t>Request can be made to Ministry of Economic Development and Trade (EDT) for additional 40% of TPC</a:t>
            </a:r>
          </a:p>
          <a:p>
            <a:pPr marL="342900" indent="-342900">
              <a:buFont typeface="Arial" panose="020B0604020202020204" pitchFamily="34" charset="0"/>
              <a:buChar char="•"/>
            </a:pPr>
            <a:r>
              <a:rPr lang="en-US" sz="2000" dirty="0" smtClean="0"/>
              <a:t>Remaining 20% to come from other sources:</a:t>
            </a:r>
          </a:p>
          <a:p>
            <a:pPr marL="571500" lvl="2" indent="-342900"/>
            <a:r>
              <a:rPr lang="en-US" sz="1600" dirty="0" smtClean="0"/>
              <a:t>Eligible partners</a:t>
            </a:r>
          </a:p>
          <a:p>
            <a:pPr marL="571500" lvl="2" indent="-342900"/>
            <a:r>
              <a:rPr lang="en-US" sz="1600" dirty="0" smtClean="0"/>
              <a:t>Vendor in-kind contributions</a:t>
            </a:r>
          </a:p>
          <a:p>
            <a:pPr marL="571500" lvl="2" indent="-342900"/>
            <a:r>
              <a:rPr lang="en-US" sz="1600" dirty="0" smtClean="0"/>
              <a:t>Institutional contributions</a:t>
            </a:r>
            <a:endParaRPr lang="en-US" sz="1600" dirty="0"/>
          </a:p>
        </p:txBody>
      </p:sp>
      <p:sp>
        <p:nvSpPr>
          <p:cNvPr id="5" name="Title 4"/>
          <p:cNvSpPr>
            <a:spLocks noGrp="1"/>
          </p:cNvSpPr>
          <p:nvPr>
            <p:ph type="title"/>
          </p:nvPr>
        </p:nvSpPr>
        <p:spPr>
          <a:xfrm>
            <a:off x="2432242" y="152400"/>
            <a:ext cx="6387748" cy="307777"/>
          </a:xfrm>
        </p:spPr>
        <p:txBody>
          <a:bodyPr/>
          <a:lstStyle/>
          <a:p>
            <a:r>
              <a:rPr lang="en-US" sz="2400" dirty="0" smtClean="0"/>
              <a:t>CFI Award Funding Structure</a:t>
            </a:r>
            <a:br>
              <a:rPr lang="en-US" sz="2400" dirty="0" smtClean="0"/>
            </a:br>
            <a:endParaRPr lang="en-US" sz="2400" dirty="0"/>
          </a:p>
        </p:txBody>
      </p:sp>
      <p:pic>
        <p:nvPicPr>
          <p:cNvPr id="1026" name="Picture 2"/>
          <p:cNvPicPr>
            <a:picLocks noGrp="1" noChangeAspect="1" noChangeArrowheads="1"/>
          </p:cNvPicPr>
          <p:nvPr>
            <p:ph type="pic" sz="quarter" idx="4294967295"/>
          </p:nvPr>
        </p:nvPicPr>
        <p:blipFill rotWithShape="1">
          <a:blip r:embed="rId2">
            <a:extLst>
              <a:ext uri="{28A0092B-C50C-407E-A947-70E740481C1C}">
                <a14:useLocalDpi xmlns:a14="http://schemas.microsoft.com/office/drawing/2010/main" val="0"/>
              </a:ext>
            </a:extLst>
          </a:blip>
          <a:srcRect l="15856" t="1471" r="14955" b="1471"/>
          <a:stretch/>
        </p:blipFill>
        <p:spPr bwMode="auto">
          <a:xfrm>
            <a:off x="113109" y="1828800"/>
            <a:ext cx="407789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226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Uof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4355</TotalTime>
  <Words>2208</Words>
  <Application>Microsoft Office PowerPoint</Application>
  <PresentationFormat>On-screen Show (4:3)</PresentationFormat>
  <Paragraphs>536</Paragraphs>
  <Slides>49</Slides>
  <Notes>19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UofA1</vt:lpstr>
      <vt:lpstr>What Makes a CFI Proposal or Award so “Special”?  Research Administration Day, May 31, 2017 “Today’s Research, Our Future”  Partnership and Institutional Projects, Research Services Office Kara Allanach, Manager Institutional Projects Nancy Klimczak, Assistant Director</vt:lpstr>
      <vt:lpstr>Topics:</vt:lpstr>
      <vt:lpstr>Who are we?   The Institutional Projects Team</vt:lpstr>
      <vt:lpstr>Who are we?   The Institutional Projects Team</vt:lpstr>
      <vt:lpstr>What is CFI?</vt:lpstr>
      <vt:lpstr>Canada Foundation for Innovation</vt:lpstr>
      <vt:lpstr>Canada Foundation for Innovation: Objectives</vt:lpstr>
      <vt:lpstr>CFI Awards are Institutional Awards</vt:lpstr>
      <vt:lpstr>CFI Award Funding Structure </vt:lpstr>
      <vt:lpstr>Partner Contributions </vt:lpstr>
      <vt:lpstr>Canada Foundation for Innovation Key Guidelines</vt:lpstr>
      <vt:lpstr>Canada Foundation for Innovation  Key Guidelines</vt:lpstr>
      <vt:lpstr>Comparison:   Typical Operating Proposal vs. CFI Proposal</vt:lpstr>
      <vt:lpstr>For detailed information about CFI JELF proposal development: http://www.rso.ualberta.ca/Applying/SponsorsPrograms/CFI/JELF.aspx</vt:lpstr>
      <vt:lpstr>Proposal Development Process:  “Typical” (operating) Grant</vt:lpstr>
      <vt:lpstr>Proposal Development Process:  CFI Projects</vt:lpstr>
      <vt:lpstr>Proposal Development Process:  CFI Projects</vt:lpstr>
      <vt:lpstr>Space Modifications: CFI Process From a Planning Perspective</vt:lpstr>
      <vt:lpstr>Proposal Development Process: CFI Projects</vt:lpstr>
      <vt:lpstr>PowerPoint Presentation</vt:lpstr>
      <vt:lpstr>PowerPoint Presentation</vt:lpstr>
      <vt:lpstr>https://www.innovation.ca/sites/default/files/vpupdate/cfi-vp-update-july-2016.pdf</vt:lpstr>
      <vt:lpstr>PowerPoint Presentation</vt:lpstr>
      <vt:lpstr>Proposal Development Process: CFI Projects</vt:lpstr>
      <vt:lpstr>Proposal Development Process: CFI Projects</vt:lpstr>
      <vt:lpstr>Proposal Development Process: CFI Projects</vt:lpstr>
      <vt:lpstr>Proposal Development Process: CFI Projects</vt:lpstr>
      <vt:lpstr>www.rso.ualberta.ca/Applying/SponsorsPrograms/CFI/OM.aspx</vt:lpstr>
      <vt:lpstr>Infrastructure Operating Funds (IOF)</vt:lpstr>
      <vt:lpstr>Proposal Development Process: CFI projects</vt:lpstr>
      <vt:lpstr>PowerPoint Presentation</vt:lpstr>
      <vt:lpstr>CFI Proposal Development: Communications</vt:lpstr>
      <vt:lpstr>Post-Award Activities</vt:lpstr>
      <vt:lpstr>PowerPoint Presentation</vt:lpstr>
      <vt:lpstr>Expenditure Monitoring</vt:lpstr>
      <vt:lpstr>Annual Reporting</vt:lpstr>
      <vt:lpstr>Annual Reporting</vt:lpstr>
      <vt:lpstr>PowerPoint Presentation</vt:lpstr>
      <vt:lpstr>Lessons Learned from  CFI Reviewer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 Foundation for Innovation John R. Evans Leaders Fund</dc:title>
  <dc:creator>Vilas, Gonzalo</dc:creator>
  <cp:lastModifiedBy>efmadsen</cp:lastModifiedBy>
  <cp:revision>305</cp:revision>
  <cp:lastPrinted>2017-03-03T15:51:45Z</cp:lastPrinted>
  <dcterms:created xsi:type="dcterms:W3CDTF">2016-11-07T20:42:45Z</dcterms:created>
  <dcterms:modified xsi:type="dcterms:W3CDTF">2017-06-13T21:34:06Z</dcterms:modified>
</cp:coreProperties>
</file>