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47"/>
  </p:notesMasterIdLst>
  <p:sldIdLst>
    <p:sldId id="256" r:id="rId2"/>
    <p:sldId id="258" r:id="rId3"/>
    <p:sldId id="259" r:id="rId4"/>
    <p:sldId id="274" r:id="rId5"/>
    <p:sldId id="260" r:id="rId6"/>
    <p:sldId id="275" r:id="rId7"/>
    <p:sldId id="276" r:id="rId8"/>
    <p:sldId id="263" r:id="rId9"/>
    <p:sldId id="277" r:id="rId10"/>
    <p:sldId id="278" r:id="rId11"/>
    <p:sldId id="261" r:id="rId12"/>
    <p:sldId id="264" r:id="rId13"/>
    <p:sldId id="279" r:id="rId14"/>
    <p:sldId id="281" r:id="rId15"/>
    <p:sldId id="280" r:id="rId16"/>
    <p:sldId id="282" r:id="rId17"/>
    <p:sldId id="283" r:id="rId18"/>
    <p:sldId id="262" r:id="rId19"/>
    <p:sldId id="265" r:id="rId20"/>
    <p:sldId id="286" r:id="rId21"/>
    <p:sldId id="285" r:id="rId22"/>
    <p:sldId id="296" r:id="rId23"/>
    <p:sldId id="266" r:id="rId24"/>
    <p:sldId id="292" r:id="rId25"/>
    <p:sldId id="269" r:id="rId26"/>
    <p:sldId id="287" r:id="rId27"/>
    <p:sldId id="267" r:id="rId28"/>
    <p:sldId id="288" r:id="rId29"/>
    <p:sldId id="268" r:id="rId30"/>
    <p:sldId id="270" r:id="rId31"/>
    <p:sldId id="291" r:id="rId32"/>
    <p:sldId id="299" r:id="rId33"/>
    <p:sldId id="300" r:id="rId34"/>
    <p:sldId id="301" r:id="rId35"/>
    <p:sldId id="293" r:id="rId36"/>
    <p:sldId id="289" r:id="rId37"/>
    <p:sldId id="302" r:id="rId38"/>
    <p:sldId id="303" r:id="rId39"/>
    <p:sldId id="304" r:id="rId40"/>
    <p:sldId id="305" r:id="rId41"/>
    <p:sldId id="310" r:id="rId42"/>
    <p:sldId id="307" r:id="rId43"/>
    <p:sldId id="308" r:id="rId44"/>
    <p:sldId id="271" r:id="rId45"/>
    <p:sldId id="30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8"/>
    <p:restoredTop sz="94749"/>
  </p:normalViewPr>
  <p:slideViewPr>
    <p:cSldViewPr snapToGrid="0" snapToObjects="1">
      <p:cViewPr varScale="1">
        <p:scale>
          <a:sx n="142" d="100"/>
          <a:sy n="142" d="100"/>
        </p:scale>
        <p:origin x="24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6805B-9184-7645-98A3-11582F331E6D}" type="datetimeFigureOut">
              <a:rPr lang="en-US" smtClean="0"/>
              <a:t>11/27/17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9845-F4C0-A640-A0ED-0EAD61BA1D3B}" type="slidenum">
              <a:rPr lang="en-US" smtClean="0"/>
              <a:t>‹#›</a:t>
            </a:fld>
            <a:endParaRPr lang="en-US"/>
          </a:p>
        </p:txBody>
      </p:sp>
    </p:spTree>
    <p:extLst>
      <p:ext uri="{BB962C8B-B14F-4D97-AF65-F5344CB8AC3E}">
        <p14:creationId xmlns:p14="http://schemas.microsoft.com/office/powerpoint/2010/main" val="51339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Been</a:t>
            </a:r>
            <a:r>
              <a:rPr lang="en-US" baseline="0" dirty="0" smtClean="0"/>
              <a:t> around since 2015, this will be our 5</a:t>
            </a:r>
            <a:r>
              <a:rPr lang="en-US" baseline="30000" dirty="0" smtClean="0"/>
              <a:t>th</a:t>
            </a:r>
            <a:r>
              <a:rPr lang="en-US" baseline="0" dirty="0" smtClean="0"/>
              <a:t> field season</a:t>
            </a:r>
          </a:p>
          <a:p>
            <a:r>
              <a:rPr lang="en-US" baseline="0" dirty="0" smtClean="0"/>
              <a:t>Did run one Winter semester module, ran into issues because it is summer there</a:t>
            </a:r>
          </a:p>
          <a:p>
            <a:r>
              <a:rPr lang="en-US" baseline="0" dirty="0" smtClean="0"/>
              <a:t>Also more difficult to fit in schedule with required courses</a:t>
            </a:r>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2</a:t>
            </a:fld>
            <a:endParaRPr lang="en-US"/>
          </a:p>
        </p:txBody>
      </p:sp>
    </p:spTree>
    <p:extLst>
      <p:ext uri="{BB962C8B-B14F-4D97-AF65-F5344CB8AC3E}">
        <p14:creationId xmlns:p14="http://schemas.microsoft.com/office/powerpoint/2010/main" val="205052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Forms</a:t>
            </a:r>
          </a:p>
          <a:p>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44</a:t>
            </a:fld>
            <a:endParaRPr lang="en-US"/>
          </a:p>
        </p:txBody>
      </p:sp>
    </p:spTree>
    <p:extLst>
      <p:ext uri="{BB962C8B-B14F-4D97-AF65-F5344CB8AC3E}">
        <p14:creationId xmlns:p14="http://schemas.microsoft.com/office/powerpoint/2010/main" val="165443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Placements, </a:t>
            </a:r>
            <a:r>
              <a:rPr lang="en-US" dirty="0" err="1" smtClean="0"/>
              <a:t>Robbin</a:t>
            </a:r>
            <a:r>
              <a:rPr lang="en-US" baseline="0" dirty="0" smtClean="0"/>
              <a:t> Island</a:t>
            </a:r>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21</a:t>
            </a:fld>
            <a:endParaRPr lang="en-US"/>
          </a:p>
        </p:txBody>
      </p:sp>
    </p:spTree>
    <p:extLst>
      <p:ext uri="{BB962C8B-B14F-4D97-AF65-F5344CB8AC3E}">
        <p14:creationId xmlns:p14="http://schemas.microsoft.com/office/powerpoint/2010/main" val="61158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Petty crime</a:t>
            </a:r>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24</a:t>
            </a:fld>
            <a:endParaRPr lang="en-US"/>
          </a:p>
        </p:txBody>
      </p:sp>
    </p:spTree>
    <p:extLst>
      <p:ext uri="{BB962C8B-B14F-4D97-AF65-F5344CB8AC3E}">
        <p14:creationId xmlns:p14="http://schemas.microsoft.com/office/powerpoint/2010/main" val="342491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 risk management session presented by Travel Abroad. This session will give you the knowledge about University of Alberta procedures for risk management and for emergencies. You will be asked to finish a short online course on risk management to be completed before departure.</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 intercultural training session presented by Travel Abroad. This session  is structured to give you a general idea about what you may feel as you encounter a different culture during your travels. You will additionally receive information about Southern African culture, and about some of the cultural expectations and differences you may encounter.</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 animal-ethics and small-mammal handling session, to prepare you for fieldwork at the Savannah Research Centre in Module 1. This session is optional, though highly required for all students who would like to help with small-mammal research during Module 1.</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 opportunity for you to meet your fellow SAFS students, and to meet your future instructors. </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29</a:t>
            </a:fld>
            <a:endParaRPr lang="en-US"/>
          </a:p>
        </p:txBody>
      </p:sp>
    </p:spTree>
    <p:extLst>
      <p:ext uri="{BB962C8B-B14F-4D97-AF65-F5344CB8AC3E}">
        <p14:creationId xmlns:p14="http://schemas.microsoft.com/office/powerpoint/2010/main" val="55206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 packing</a:t>
            </a:r>
            <a:r>
              <a:rPr lang="en-US" baseline="0" dirty="0" smtClean="0"/>
              <a:t> list upon acceptance into the program. </a:t>
            </a:r>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30</a:t>
            </a:fld>
            <a:endParaRPr lang="en-US"/>
          </a:p>
        </p:txBody>
      </p:sp>
    </p:spTree>
    <p:extLst>
      <p:ext uri="{BB962C8B-B14F-4D97-AF65-F5344CB8AC3E}">
        <p14:creationId xmlns:p14="http://schemas.microsoft.com/office/powerpoint/2010/main" val="2509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 recovery, we don’t make money on this</a:t>
            </a:r>
          </a:p>
          <a:p>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31</a:t>
            </a:fld>
            <a:endParaRPr lang="en-US"/>
          </a:p>
        </p:txBody>
      </p:sp>
    </p:spTree>
    <p:extLst>
      <p:ext uri="{BB962C8B-B14F-4D97-AF65-F5344CB8AC3E}">
        <p14:creationId xmlns:p14="http://schemas.microsoft.com/office/powerpoint/2010/main" val="2826363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participating in Module One, will apply in person in Swaziland, if not participating in Module One, will need to apply upon arrival in Mozambique)</a:t>
            </a:r>
          </a:p>
          <a:p>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33</a:t>
            </a:fld>
            <a:endParaRPr lang="en-US"/>
          </a:p>
        </p:txBody>
      </p:sp>
    </p:spTree>
    <p:extLst>
      <p:ext uri="{BB962C8B-B14F-4D97-AF65-F5344CB8AC3E}">
        <p14:creationId xmlns:p14="http://schemas.microsoft.com/office/powerpoint/2010/main" val="177839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CTL and CIL, CSL</a:t>
            </a:r>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35</a:t>
            </a:fld>
            <a:endParaRPr lang="en-US"/>
          </a:p>
        </p:txBody>
      </p:sp>
    </p:spTree>
    <p:extLst>
      <p:ext uri="{BB962C8B-B14F-4D97-AF65-F5344CB8AC3E}">
        <p14:creationId xmlns:p14="http://schemas.microsoft.com/office/powerpoint/2010/main" val="376331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Applications Are Reviewed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Degree requirements, talk to program advisors in home faculty</a:t>
            </a:r>
          </a:p>
          <a:p>
            <a:endParaRPr lang="en-US" dirty="0"/>
          </a:p>
        </p:txBody>
      </p:sp>
      <p:sp>
        <p:nvSpPr>
          <p:cNvPr id="4" name="Slide Number Placeholder 3"/>
          <p:cNvSpPr>
            <a:spLocks noGrp="1"/>
          </p:cNvSpPr>
          <p:nvPr>
            <p:ph type="sldNum" sz="quarter" idx="10"/>
          </p:nvPr>
        </p:nvSpPr>
        <p:spPr/>
        <p:txBody>
          <a:bodyPr/>
          <a:lstStyle/>
          <a:p>
            <a:fld id="{C29E9845-F4C0-A640-A0ED-0EAD61BA1D3B}" type="slidenum">
              <a:rPr lang="en-US" smtClean="0"/>
              <a:t>36</a:t>
            </a:fld>
            <a:endParaRPr lang="en-US"/>
          </a:p>
        </p:txBody>
      </p:sp>
    </p:spTree>
    <p:extLst>
      <p:ext uri="{BB962C8B-B14F-4D97-AF65-F5344CB8AC3E}">
        <p14:creationId xmlns:p14="http://schemas.microsoft.com/office/powerpoint/2010/main" val="332470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11/27/17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11/27/17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11/27/17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11/27/17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11/27/17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11/27/17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11/27/17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9589924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s://alloutafrica.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hyperlink" Target="http://www.globaled.ualberta.ca/CertificateinInternationalLearning.aspx" TargetMode="External"/><Relationship Id="rId4" Type="http://schemas.openxmlformats.org/officeDocument/2006/relationships/hyperlink" Target="https://www.ualberta.ca/community-service-learning/csl-student-info/certificate-program"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alberta.ca/african-field-studies/how-to-appl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alberta.ca/african-field-studies/how-to-apply" TargetMode="External"/><Relationship Id="rId3" Type="http://schemas.openxmlformats.org/officeDocument/2006/relationships/hyperlink" Target="mailto:safs@ualberta.c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andalf.registrar.ualberta.ca/Admission/Application/start-pag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600" dirty="0" smtClean="0"/>
              <a:t>Southern African </a:t>
            </a:r>
            <a:br>
              <a:rPr lang="en-US" sz="6600" dirty="0" smtClean="0"/>
            </a:br>
            <a:r>
              <a:rPr lang="en-US" sz="6600" dirty="0" smtClean="0"/>
              <a:t>Field School</a:t>
            </a:r>
            <a:endParaRPr lang="en-US" sz="6600" dirty="0"/>
          </a:p>
        </p:txBody>
      </p:sp>
      <p:sp>
        <p:nvSpPr>
          <p:cNvPr id="3" name="Subtitle 2"/>
          <p:cNvSpPr>
            <a:spLocks noGrp="1"/>
          </p:cNvSpPr>
          <p:nvPr>
            <p:ph type="subTitle" idx="1"/>
          </p:nvPr>
        </p:nvSpPr>
        <p:spPr>
          <a:xfrm>
            <a:off x="2209799" y="3339549"/>
            <a:ext cx="9144000" cy="1108852"/>
          </a:xfrm>
        </p:spPr>
        <p:txBody>
          <a:bodyPr>
            <a:normAutofit fontScale="70000" lnSpcReduction="20000"/>
          </a:bodyPr>
          <a:lstStyle/>
          <a:p>
            <a:r>
              <a:rPr lang="en-US" dirty="0" smtClean="0"/>
              <a:t>University of Alberta</a:t>
            </a:r>
          </a:p>
          <a:p>
            <a:r>
              <a:rPr lang="en-US" dirty="0" smtClean="0"/>
              <a:t>Faculty of Science</a:t>
            </a:r>
          </a:p>
          <a:p>
            <a:r>
              <a:rPr lang="en-US" dirty="0" smtClean="0"/>
              <a:t>Department of Biological Sciences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6422" y="631187"/>
            <a:ext cx="10448658" cy="2708362"/>
          </a:xfrm>
          <a:prstGeom prst="rect">
            <a:avLst/>
          </a:prstGeom>
        </p:spPr>
      </p:pic>
    </p:spTree>
    <p:extLst>
      <p:ext uri="{BB962C8B-B14F-4D97-AF65-F5344CB8AC3E}">
        <p14:creationId xmlns:p14="http://schemas.microsoft.com/office/powerpoint/2010/main" val="142939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Safari in Kruger National Park</a:t>
            </a:r>
            <a:endParaRPr lang="en-US" dirty="0"/>
          </a:p>
        </p:txBody>
      </p:sp>
      <p:sp>
        <p:nvSpPr>
          <p:cNvPr id="3" name="Content Placeholder 2"/>
          <p:cNvSpPr>
            <a:spLocks noGrp="1"/>
          </p:cNvSpPr>
          <p:nvPr>
            <p:ph sz="half" idx="1"/>
          </p:nvPr>
        </p:nvSpPr>
        <p:spPr/>
        <p:txBody>
          <a:bodyPr/>
          <a:lstStyle/>
          <a:p>
            <a:r>
              <a:rPr lang="en-US" dirty="0" smtClean="0"/>
              <a:t>Capstone to Module One</a:t>
            </a:r>
          </a:p>
          <a:p>
            <a:r>
              <a:rPr lang="en-US" dirty="0" smtClean="0"/>
              <a:t>Three day safari </a:t>
            </a:r>
            <a:endParaRPr lang="en-US" dirty="0"/>
          </a:p>
          <a:p>
            <a:r>
              <a:rPr lang="en-US" dirty="0" smtClean="0"/>
              <a:t>Small course assignments associated with this trip</a:t>
            </a:r>
            <a:endParaRPr lang="en-US" dirty="0"/>
          </a:p>
        </p:txBody>
      </p:sp>
      <p:pic>
        <p:nvPicPr>
          <p:cNvPr id="5" name="Content Placeholder 4" descr="IMG_1165.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pic>
        <p:nvPicPr>
          <p:cNvPr id="6" name="Picture 5" descr="IMG_114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4862" y="3824940"/>
            <a:ext cx="3805020" cy="2853765"/>
          </a:xfrm>
          <a:prstGeom prst="rect">
            <a:avLst/>
          </a:prstGeom>
        </p:spPr>
      </p:pic>
    </p:spTree>
    <p:extLst>
      <p:ext uri="{BB962C8B-B14F-4D97-AF65-F5344CB8AC3E}">
        <p14:creationId xmlns:p14="http://schemas.microsoft.com/office/powerpoint/2010/main" val="390793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Module Two: Praia do </a:t>
            </a:r>
            <a:r>
              <a:rPr lang="en-US" sz="4800" dirty="0" err="1" smtClean="0"/>
              <a:t>Tofo</a:t>
            </a:r>
            <a:r>
              <a:rPr lang="en-US" sz="4800" dirty="0" smtClean="0"/>
              <a:t>, Mozambique</a:t>
            </a:r>
            <a:endParaRPr lang="en-US" sz="4800" dirty="0"/>
          </a:p>
        </p:txBody>
      </p:sp>
      <p:sp>
        <p:nvSpPr>
          <p:cNvPr id="4" name="Content Placeholder 3"/>
          <p:cNvSpPr>
            <a:spLocks noGrp="1"/>
          </p:cNvSpPr>
          <p:nvPr>
            <p:ph sz="half" idx="1"/>
          </p:nvPr>
        </p:nvSpPr>
        <p:spPr/>
        <p:txBody>
          <a:bodyPr anchor="ctr">
            <a:normAutofit/>
          </a:bodyPr>
          <a:lstStyle/>
          <a:p>
            <a:pPr marL="0" indent="0">
              <a:buNone/>
            </a:pPr>
            <a:r>
              <a:rPr lang="en-US" sz="3200" dirty="0" smtClean="0"/>
              <a:t>Road trip (~ 9-10 hours) from Kruger National Park to Praia do </a:t>
            </a:r>
            <a:r>
              <a:rPr lang="en-US" sz="3200" dirty="0" err="1" smtClean="0"/>
              <a:t>Tofo</a:t>
            </a:r>
            <a:r>
              <a:rPr lang="en-US" sz="3200" dirty="0" smtClean="0"/>
              <a:t>, Mozambique</a:t>
            </a:r>
          </a:p>
          <a:p>
            <a:pPr marL="0" indent="0">
              <a:buNone/>
            </a:pPr>
            <a:endParaRPr lang="en-US" sz="3200" dirty="0" smtClean="0"/>
          </a:p>
          <a:p>
            <a:pPr marL="0" indent="0">
              <a:buNone/>
            </a:pPr>
            <a:r>
              <a:rPr lang="en-US" sz="3200" dirty="0" smtClean="0"/>
              <a:t>Live and work in the small village of Praia do </a:t>
            </a:r>
            <a:r>
              <a:rPr lang="en-US" sz="3200" dirty="0" err="1" smtClean="0"/>
              <a:t>Tofo</a:t>
            </a:r>
            <a:r>
              <a:rPr lang="en-US" sz="3200" dirty="0" smtClean="0"/>
              <a:t>, on the coast of the Indian Ocean</a:t>
            </a:r>
            <a:endParaRPr lang="en-US" sz="3200" dirty="0"/>
          </a:p>
        </p:txBody>
      </p:sp>
      <p:pic>
        <p:nvPicPr>
          <p:cNvPr id="6" name="Content Placeholder 5" descr="IMG_5294.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324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Two: Coursework</a:t>
            </a:r>
            <a:endParaRPr lang="en-US" dirty="0"/>
          </a:p>
        </p:txBody>
      </p:sp>
      <p:sp>
        <p:nvSpPr>
          <p:cNvPr id="4" name="Content Placeholder 3"/>
          <p:cNvSpPr>
            <a:spLocks noGrp="1"/>
          </p:cNvSpPr>
          <p:nvPr>
            <p:ph sz="half" idx="1"/>
          </p:nvPr>
        </p:nvSpPr>
        <p:spPr>
          <a:xfrm>
            <a:off x="1120000" y="1825624"/>
            <a:ext cx="5025216" cy="4823199"/>
          </a:xfrm>
        </p:spPr>
        <p:txBody>
          <a:bodyPr>
            <a:normAutofit fontScale="77500" lnSpcReduction="20000"/>
          </a:bodyPr>
          <a:lstStyle/>
          <a:p>
            <a:r>
              <a:rPr lang="en-US" b="1" dirty="0" smtClean="0"/>
              <a:t>BIOL 361: Marine Science</a:t>
            </a:r>
          </a:p>
          <a:p>
            <a:r>
              <a:rPr lang="en-US" b="1" dirty="0" smtClean="0"/>
              <a:t>BIOL 495: Field Methods in Marine Ecology</a:t>
            </a:r>
          </a:p>
          <a:p>
            <a:r>
              <a:rPr lang="en-US" b="1" dirty="0" smtClean="0"/>
              <a:t>BIOL 498: Independent Research Project </a:t>
            </a:r>
          </a:p>
          <a:p>
            <a:pPr lvl="1"/>
            <a:r>
              <a:rPr lang="en-US" dirty="0" smtClean="0"/>
              <a:t>Only for students who have completed BIOL 361</a:t>
            </a:r>
            <a:endParaRPr lang="en-US" sz="3100" dirty="0"/>
          </a:p>
          <a:p>
            <a:r>
              <a:rPr lang="en-US" dirty="0" smtClean="0"/>
              <a:t>Additionally, students may complete SCUBA Open Water or SCUBA Advanced Open Water certifications</a:t>
            </a:r>
            <a:endParaRPr lang="en-US" sz="1000" dirty="0" smtClean="0"/>
          </a:p>
          <a:p>
            <a:r>
              <a:rPr lang="en-US" b="1" dirty="0" smtClean="0"/>
              <a:t>Note</a:t>
            </a:r>
            <a:r>
              <a:rPr lang="en-US" dirty="0" smtClean="0"/>
              <a:t>: SCUBA certification</a:t>
            </a:r>
            <a:r>
              <a:rPr lang="en-US" b="1" dirty="0" smtClean="0"/>
              <a:t> is not</a:t>
            </a:r>
            <a:r>
              <a:rPr lang="en-US" dirty="0" smtClean="0"/>
              <a:t> required for this course</a:t>
            </a:r>
          </a:p>
          <a:p>
            <a:endParaRPr lang="en-US" sz="1300" dirty="0"/>
          </a:p>
          <a:p>
            <a:r>
              <a:rPr lang="en-US" dirty="0"/>
              <a:t>Students are also required to complete </a:t>
            </a:r>
            <a:r>
              <a:rPr lang="en-US" dirty="0" smtClean="0"/>
              <a:t>a Community Service Learning (CSL) project, assigning with ongoing research with All Out Africa. </a:t>
            </a:r>
            <a:endParaRPr lang="en-US" dirty="0"/>
          </a:p>
          <a:p>
            <a:endParaRPr lang="en-US" dirty="0"/>
          </a:p>
        </p:txBody>
      </p:sp>
      <p:sp>
        <p:nvSpPr>
          <p:cNvPr id="5" name="Content Placeholder 4"/>
          <p:cNvSpPr>
            <a:spLocks noGrp="1"/>
          </p:cNvSpPr>
          <p:nvPr>
            <p:ph sz="half" idx="2"/>
          </p:nvPr>
        </p:nvSpPr>
        <p:spPr>
          <a:xfrm>
            <a:off x="6319840" y="1553882"/>
            <a:ext cx="5033960" cy="4623081"/>
          </a:xfrm>
        </p:spPr>
        <p:txBody>
          <a:bodyPr anchor="ctr">
            <a:normAutofit fontScale="77500" lnSpcReduction="20000"/>
          </a:bodyPr>
          <a:lstStyle/>
          <a:p>
            <a:pPr marL="0" indent="0">
              <a:buNone/>
            </a:pPr>
            <a:r>
              <a:rPr lang="en-US" dirty="0" smtClean="0"/>
              <a:t>Some of </a:t>
            </a:r>
            <a:r>
              <a:rPr lang="en-US" dirty="0"/>
              <a:t>these courses have field </a:t>
            </a:r>
            <a:r>
              <a:rPr lang="en-US" dirty="0" smtClean="0"/>
              <a:t>work/observation and CSL requirements</a:t>
            </a:r>
            <a:r>
              <a:rPr lang="en-US" dirty="0"/>
              <a:t>, in addition to normal assignments and exams. </a:t>
            </a:r>
          </a:p>
          <a:p>
            <a:pPr marL="0" indent="0">
              <a:buNone/>
            </a:pPr>
            <a:endParaRPr lang="en-US" sz="1400" u="sng" dirty="0" smtClean="0"/>
          </a:p>
          <a:p>
            <a:pPr marL="0" indent="0" algn="ctr">
              <a:buNone/>
            </a:pPr>
            <a:r>
              <a:rPr lang="en-US" u="sng" dirty="0" smtClean="0"/>
              <a:t>Typical Schedule</a:t>
            </a:r>
          </a:p>
          <a:p>
            <a:pPr marL="0" indent="0" algn="ctr">
              <a:buNone/>
            </a:pPr>
            <a:endParaRPr lang="en-US" sz="1100" u="sng" dirty="0" smtClean="0"/>
          </a:p>
          <a:p>
            <a:pPr marL="0" indent="0">
              <a:buNone/>
            </a:pPr>
            <a:r>
              <a:rPr lang="en-US" dirty="0" smtClean="0"/>
              <a:t>7:00 – 9:00 am: Class</a:t>
            </a:r>
          </a:p>
          <a:p>
            <a:pPr marL="0" indent="0">
              <a:buNone/>
            </a:pPr>
            <a:r>
              <a:rPr lang="en-US" dirty="0" smtClean="0"/>
              <a:t>9:00 am – 12:00 pm: SCUBA training, or coursework</a:t>
            </a:r>
          </a:p>
          <a:p>
            <a:pPr marL="0" indent="0">
              <a:buNone/>
            </a:pPr>
            <a:r>
              <a:rPr lang="en-US" dirty="0" smtClean="0"/>
              <a:t>12:00-1:00 pm: Lunch</a:t>
            </a:r>
          </a:p>
          <a:p>
            <a:pPr marL="0" indent="0">
              <a:buNone/>
            </a:pPr>
            <a:r>
              <a:rPr lang="en-US" dirty="0" smtClean="0"/>
              <a:t>1:00 pm – 5:00 pm: SCUBA training, field work</a:t>
            </a:r>
          </a:p>
          <a:p>
            <a:pPr marL="0" indent="0">
              <a:buNone/>
            </a:pPr>
            <a:r>
              <a:rPr lang="en-US" dirty="0" smtClean="0"/>
              <a:t>5:00 pm: Dinner</a:t>
            </a:r>
          </a:p>
          <a:p>
            <a:pPr marL="0" indent="0">
              <a:buNone/>
            </a:pPr>
            <a:r>
              <a:rPr lang="en-US" dirty="0" smtClean="0"/>
              <a:t>6:00 pm - ?: “Free” time</a:t>
            </a:r>
            <a:endParaRPr lang="en-US" dirty="0"/>
          </a:p>
        </p:txBody>
      </p:sp>
      <p:sp>
        <p:nvSpPr>
          <p:cNvPr id="6" name="TextBox 5"/>
          <p:cNvSpPr txBox="1"/>
          <p:nvPr/>
        </p:nvSpPr>
        <p:spPr>
          <a:xfrm>
            <a:off x="8251372" y="230188"/>
            <a:ext cx="3842657" cy="954107"/>
          </a:xfrm>
          <a:prstGeom prst="rect">
            <a:avLst/>
          </a:prstGeom>
          <a:noFill/>
          <a:ln w="38100">
            <a:solidFill>
              <a:schemeClr val="tx2"/>
            </a:solidFill>
          </a:ln>
        </p:spPr>
        <p:txBody>
          <a:bodyPr wrap="square" rtlCol="0">
            <a:spAutoFit/>
          </a:bodyPr>
          <a:lstStyle/>
          <a:p>
            <a:pPr algn="ctr"/>
            <a:r>
              <a:rPr lang="en-US" sz="2800" dirty="0" smtClean="0">
                <a:solidFill>
                  <a:schemeClr val="tx2"/>
                </a:solidFill>
              </a:rPr>
              <a:t>Students must register for two courses</a:t>
            </a:r>
            <a:endParaRPr lang="en-US" sz="2800" dirty="0">
              <a:solidFill>
                <a:schemeClr val="tx2"/>
              </a:solidFill>
            </a:endParaRPr>
          </a:p>
        </p:txBody>
      </p:sp>
    </p:spTree>
    <p:extLst>
      <p:ext uri="{BB962C8B-B14F-4D97-AF65-F5344CB8AC3E}">
        <p14:creationId xmlns:p14="http://schemas.microsoft.com/office/powerpoint/2010/main" val="16522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 About Module Two</a:t>
            </a:r>
            <a:endParaRPr lang="en-US" dirty="0"/>
          </a:p>
        </p:txBody>
      </p:sp>
      <p:sp>
        <p:nvSpPr>
          <p:cNvPr id="3" name="Content Placeholder 2"/>
          <p:cNvSpPr>
            <a:spLocks noGrp="1"/>
          </p:cNvSpPr>
          <p:nvPr>
            <p:ph sz="half" idx="1"/>
          </p:nvPr>
        </p:nvSpPr>
        <p:spPr>
          <a:xfrm>
            <a:off x="1120000" y="1825625"/>
            <a:ext cx="5025216" cy="4673146"/>
          </a:xfrm>
        </p:spPr>
        <p:txBody>
          <a:bodyPr anchor="ctr">
            <a:normAutofit/>
          </a:bodyPr>
          <a:lstStyle/>
          <a:p>
            <a:r>
              <a:rPr lang="en-US" dirty="0" smtClean="0"/>
              <a:t>Do I need to be able to SCUBA?</a:t>
            </a:r>
          </a:p>
          <a:p>
            <a:pPr lvl="1"/>
            <a:r>
              <a:rPr lang="en-US" dirty="0" smtClean="0"/>
              <a:t>No! There are many different projects to work on, though SCUBA does allow for a lot more opportunities</a:t>
            </a:r>
          </a:p>
          <a:p>
            <a:pPr lvl="1"/>
            <a:endParaRPr lang="en-US" sz="1100" dirty="0" smtClean="0"/>
          </a:p>
          <a:p>
            <a:r>
              <a:rPr lang="en-US" dirty="0"/>
              <a:t>Can I prep for SCUBA training before departure?</a:t>
            </a:r>
          </a:p>
          <a:p>
            <a:pPr lvl="1"/>
            <a:r>
              <a:rPr lang="en-US" dirty="0"/>
              <a:t>Yes! Free (via the </a:t>
            </a:r>
            <a:r>
              <a:rPr lang="en-US" dirty="0" err="1"/>
              <a:t>UofA</a:t>
            </a:r>
            <a:r>
              <a:rPr lang="en-US" dirty="0"/>
              <a:t> SCUBA Club) in-class coursework is available, though not required for this module. </a:t>
            </a:r>
          </a:p>
          <a:p>
            <a:pPr lvl="1"/>
            <a:endParaRPr lang="en-US" dirty="0" smtClean="0"/>
          </a:p>
        </p:txBody>
      </p:sp>
      <p:sp>
        <p:nvSpPr>
          <p:cNvPr id="4" name="Content Placeholder 3"/>
          <p:cNvSpPr>
            <a:spLocks noGrp="1"/>
          </p:cNvSpPr>
          <p:nvPr>
            <p:ph sz="half" idx="2"/>
          </p:nvPr>
        </p:nvSpPr>
        <p:spPr>
          <a:xfrm>
            <a:off x="6319840" y="1825625"/>
            <a:ext cx="5033960" cy="4793316"/>
          </a:xfrm>
        </p:spPr>
        <p:txBody>
          <a:bodyPr anchor="b">
            <a:normAutofit/>
          </a:bodyPr>
          <a:lstStyle/>
          <a:p>
            <a:r>
              <a:rPr lang="en-US" dirty="0" smtClean="0"/>
              <a:t>Will I have weekends off?</a:t>
            </a:r>
          </a:p>
          <a:p>
            <a:pPr lvl="1"/>
            <a:r>
              <a:rPr lang="en-US" dirty="0" smtClean="0"/>
              <a:t>Maybe? Field activities for this module are more weather dependent than for other modules. You may have to be in class or in the field on weekends.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3077" y="1690688"/>
            <a:ext cx="3287486" cy="2465615"/>
          </a:xfrm>
          <a:prstGeom prst="rect">
            <a:avLst/>
          </a:prstGeom>
        </p:spPr>
      </p:pic>
    </p:spTree>
    <p:extLst>
      <p:ext uri="{BB962C8B-B14F-4D97-AF65-F5344CB8AC3E}">
        <p14:creationId xmlns:p14="http://schemas.microsoft.com/office/powerpoint/2010/main" val="253253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Accommodations</a:t>
            </a:r>
            <a:endParaRPr lang="en-US" dirty="0"/>
          </a:p>
        </p:txBody>
      </p:sp>
      <p:pic>
        <p:nvPicPr>
          <p:cNvPr id="4" name="Content Placeholder 3" descr="IMG_5308.JPG"/>
          <p:cNvPicPr>
            <a:picLocks noGrp="1" noChangeAspect="1"/>
          </p:cNvPicPr>
          <p:nvPr>
            <p:ph idx="1"/>
          </p:nvPr>
        </p:nvPicPr>
        <p:blipFill>
          <a:blip r:embed="rId2" cstate="print">
            <a:extLst>
              <a:ext uri="{28A0092B-C50C-407E-A947-70E740481C1C}">
                <a14:useLocalDpi xmlns:a14="http://schemas.microsoft.com/office/drawing/2010/main"/>
              </a:ext>
            </a:extLst>
          </a:blip>
          <a:srcRect l="-38195" r="-38195"/>
          <a:stretch>
            <a:fillRect/>
          </a:stretch>
        </p:blipFill>
        <p:spPr>
          <a:xfrm>
            <a:off x="-1300471" y="1825625"/>
            <a:ext cx="10233800" cy="4351338"/>
          </a:xfrm>
        </p:spPr>
      </p:pic>
      <p:pic>
        <p:nvPicPr>
          <p:cNvPr id="5" name="Picture 4" descr="IMG_530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067" y="3711669"/>
            <a:ext cx="4388285" cy="2465294"/>
          </a:xfrm>
          <a:prstGeom prst="rect">
            <a:avLst/>
          </a:prstGeom>
        </p:spPr>
      </p:pic>
      <p:pic>
        <p:nvPicPr>
          <p:cNvPr id="6" name="Picture 5" descr="P615473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6066" y="220243"/>
            <a:ext cx="4388285" cy="3291214"/>
          </a:xfrm>
          <a:prstGeom prst="rect">
            <a:avLst/>
          </a:prstGeom>
        </p:spPr>
      </p:pic>
    </p:spTree>
    <p:extLst>
      <p:ext uri="{BB962C8B-B14F-4D97-AF65-F5344CB8AC3E}">
        <p14:creationId xmlns:p14="http://schemas.microsoft.com/office/powerpoint/2010/main" val="403101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29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648" y="1382055"/>
            <a:ext cx="5916706" cy="4437529"/>
          </a:xfrm>
          <a:prstGeom prst="rect">
            <a:avLst/>
          </a:prstGeom>
        </p:spPr>
      </p:pic>
      <p:pic>
        <p:nvPicPr>
          <p:cNvPr id="3" name="Picture 2" descr="P629476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6980" y="3600820"/>
            <a:ext cx="4163608" cy="3122707"/>
          </a:xfrm>
          <a:prstGeom prst="rect">
            <a:avLst/>
          </a:prstGeom>
        </p:spPr>
      </p:pic>
      <p:pic>
        <p:nvPicPr>
          <p:cNvPr id="4" name="Picture 3" descr="DSCF168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6980" y="134470"/>
            <a:ext cx="4163607" cy="3122705"/>
          </a:xfrm>
          <a:prstGeom prst="rect">
            <a:avLst/>
          </a:prstGeom>
        </p:spPr>
      </p:pic>
    </p:spTree>
    <p:extLst>
      <p:ext uri="{BB962C8B-B14F-4D97-AF65-F5344CB8AC3E}">
        <p14:creationId xmlns:p14="http://schemas.microsoft.com/office/powerpoint/2010/main" val="3556290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trip to Cape Town</a:t>
            </a:r>
            <a:endParaRPr lang="en-US" dirty="0"/>
          </a:p>
        </p:txBody>
      </p:sp>
      <p:sp>
        <p:nvSpPr>
          <p:cNvPr id="3" name="Content Placeholder 2"/>
          <p:cNvSpPr>
            <a:spLocks noGrp="1"/>
          </p:cNvSpPr>
          <p:nvPr>
            <p:ph sz="half" idx="1"/>
          </p:nvPr>
        </p:nvSpPr>
        <p:spPr/>
        <p:txBody>
          <a:bodyPr anchor="ctr"/>
          <a:lstStyle/>
          <a:p>
            <a:pPr marL="0" indent="0">
              <a:buNone/>
            </a:pPr>
            <a:r>
              <a:rPr lang="en-US" dirty="0" smtClean="0"/>
              <a:t>After completing Module Two, students continuing to Module Three will take a six day road trip to Cape Town, making many stops along the way.</a:t>
            </a:r>
          </a:p>
          <a:p>
            <a:pPr marL="0" indent="0">
              <a:buNone/>
            </a:pPr>
            <a:endParaRPr lang="en-US" dirty="0"/>
          </a:p>
          <a:p>
            <a:pPr marL="0" indent="0">
              <a:buNone/>
            </a:pPr>
            <a:r>
              <a:rPr lang="en-US" dirty="0" smtClean="0"/>
              <a:t>Why a road trip? Driving is more reliable than flying from Mozambique. </a:t>
            </a:r>
            <a:endParaRPr lang="en-US" dirty="0"/>
          </a:p>
        </p:txBody>
      </p:sp>
      <p:pic>
        <p:nvPicPr>
          <p:cNvPr id="5" name="Content Placeholder 4" descr="Mine.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5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Road Trip Stops</a:t>
            </a:r>
            <a:endParaRPr lang="en-US" dirty="0"/>
          </a:p>
        </p:txBody>
      </p:sp>
      <p:pic>
        <p:nvPicPr>
          <p:cNvPr id="5" name="Content Placeholder 4" descr="P7064872.JPG"/>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p:pic>
      <p:sp>
        <p:nvSpPr>
          <p:cNvPr id="4" name="Content Placeholder 3"/>
          <p:cNvSpPr>
            <a:spLocks noGrp="1"/>
          </p:cNvSpPr>
          <p:nvPr>
            <p:ph sz="half" idx="2"/>
          </p:nvPr>
        </p:nvSpPr>
        <p:spPr/>
        <p:txBody>
          <a:bodyPr anchor="ctr"/>
          <a:lstStyle/>
          <a:p>
            <a:r>
              <a:rPr lang="en-US" dirty="0" smtClean="0"/>
              <a:t>St. Lucia Estuary</a:t>
            </a:r>
          </a:p>
          <a:p>
            <a:r>
              <a:rPr lang="en-US" dirty="0" smtClean="0"/>
              <a:t>Swazi Cultural Village</a:t>
            </a:r>
          </a:p>
          <a:p>
            <a:r>
              <a:rPr lang="en-US" dirty="0" smtClean="0"/>
              <a:t>Durban, SA</a:t>
            </a:r>
          </a:p>
          <a:p>
            <a:r>
              <a:rPr lang="en-US" dirty="0" smtClean="0"/>
              <a:t>Wild Coast [South Africa]</a:t>
            </a:r>
          </a:p>
          <a:p>
            <a:r>
              <a:rPr lang="en-US" dirty="0" smtClean="0"/>
              <a:t>Port Elizabeth, SA</a:t>
            </a:r>
          </a:p>
          <a:p>
            <a:r>
              <a:rPr lang="en-US" dirty="0" err="1" smtClean="0"/>
              <a:t>Tsitsikamma</a:t>
            </a:r>
            <a:r>
              <a:rPr lang="en-US" dirty="0" smtClean="0"/>
              <a:t> National Park</a:t>
            </a:r>
          </a:p>
          <a:p>
            <a:r>
              <a:rPr lang="en-US" dirty="0" smtClean="0"/>
              <a:t>Garden Route [South Africa]</a:t>
            </a:r>
            <a:endParaRPr lang="en-US" dirty="0"/>
          </a:p>
        </p:txBody>
      </p:sp>
    </p:spTree>
    <p:extLst>
      <p:ext uri="{BB962C8B-B14F-4D97-AF65-F5344CB8AC3E}">
        <p14:creationId xmlns:p14="http://schemas.microsoft.com/office/powerpoint/2010/main" val="2899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Three: Cape Town, South Africa</a:t>
            </a:r>
            <a:endParaRPr lang="en-US" dirty="0"/>
          </a:p>
        </p:txBody>
      </p:sp>
      <p:sp>
        <p:nvSpPr>
          <p:cNvPr id="4" name="Content Placeholder 3"/>
          <p:cNvSpPr>
            <a:spLocks noGrp="1"/>
          </p:cNvSpPr>
          <p:nvPr>
            <p:ph sz="half" idx="1"/>
          </p:nvPr>
        </p:nvSpPr>
        <p:spPr/>
        <p:txBody>
          <a:bodyPr anchor="ctr"/>
          <a:lstStyle/>
          <a:p>
            <a:pPr marL="0" indent="0" algn="ctr">
              <a:buNone/>
            </a:pPr>
            <a:r>
              <a:rPr lang="en-US" dirty="0" smtClean="0"/>
              <a:t>After completing your road trip SAFS is capped off with one month in Cape Town, South Africa.</a:t>
            </a:r>
          </a:p>
          <a:p>
            <a:pPr marL="0" indent="0" algn="ctr">
              <a:buNone/>
            </a:pPr>
            <a:r>
              <a:rPr lang="en-US" dirty="0" smtClean="0"/>
              <a:t> </a:t>
            </a:r>
          </a:p>
          <a:p>
            <a:pPr marL="0" indent="0" algn="ctr">
              <a:buNone/>
            </a:pPr>
            <a:r>
              <a:rPr lang="en-US" dirty="0"/>
              <a:t>Y</a:t>
            </a:r>
            <a:r>
              <a:rPr lang="en-US" dirty="0" smtClean="0"/>
              <a:t>ou will live and study in the suburb of </a:t>
            </a:r>
            <a:r>
              <a:rPr lang="en-US" dirty="0" err="1" smtClean="0"/>
              <a:t>Hout</a:t>
            </a:r>
            <a:r>
              <a:rPr lang="en-US" dirty="0" smtClean="0"/>
              <a:t> Bay, and volunteer in various Township communities</a:t>
            </a:r>
            <a:endParaRPr lang="en-US" dirty="0"/>
          </a:p>
        </p:txBody>
      </p:sp>
      <p:pic>
        <p:nvPicPr>
          <p:cNvPr id="6" name="Content Placeholder 5" descr="P7095124.JPG"/>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1513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Three: Coursework </a:t>
            </a:r>
            <a:endParaRPr lang="en-US" dirty="0"/>
          </a:p>
        </p:txBody>
      </p:sp>
      <p:sp>
        <p:nvSpPr>
          <p:cNvPr id="4" name="Content Placeholder 3"/>
          <p:cNvSpPr>
            <a:spLocks noGrp="1"/>
          </p:cNvSpPr>
          <p:nvPr>
            <p:ph sz="half" idx="1"/>
          </p:nvPr>
        </p:nvSpPr>
        <p:spPr/>
        <p:txBody>
          <a:bodyPr anchor="ctr">
            <a:normAutofit fontScale="92500" lnSpcReduction="20000"/>
          </a:bodyPr>
          <a:lstStyle/>
          <a:p>
            <a:r>
              <a:rPr lang="en-US" b="1" dirty="0" smtClean="0"/>
              <a:t>BIOL 495: One Health: Zoonotic Disease</a:t>
            </a:r>
          </a:p>
          <a:p>
            <a:endParaRPr lang="en-US" dirty="0"/>
          </a:p>
          <a:p>
            <a:r>
              <a:rPr lang="en-US" dirty="0" smtClean="0"/>
              <a:t>Students will also complete Community Service Learning (CSL) projects, assisting with ongoing community development and education with All Out Africa.  </a:t>
            </a:r>
            <a:endParaRPr lang="en-US" dirty="0"/>
          </a:p>
        </p:txBody>
      </p:sp>
      <p:sp>
        <p:nvSpPr>
          <p:cNvPr id="7" name="Content Placeholder 6"/>
          <p:cNvSpPr>
            <a:spLocks noGrp="1"/>
          </p:cNvSpPr>
          <p:nvPr>
            <p:ph sz="half" idx="2"/>
          </p:nvPr>
        </p:nvSpPr>
        <p:spPr/>
        <p:txBody>
          <a:bodyPr>
            <a:normAutofit fontScale="92500" lnSpcReduction="20000"/>
          </a:bodyPr>
          <a:lstStyle/>
          <a:p>
            <a:pPr marL="0" indent="0">
              <a:buNone/>
            </a:pPr>
            <a:r>
              <a:rPr lang="en-US" dirty="0" smtClean="0"/>
              <a:t>This course requires CSL work, in addition to normal assignments and exams</a:t>
            </a:r>
          </a:p>
          <a:p>
            <a:pPr marL="0" indent="0" algn="ctr">
              <a:buNone/>
            </a:pPr>
            <a:endParaRPr lang="en-US" sz="1200" u="sng" dirty="0"/>
          </a:p>
          <a:p>
            <a:pPr marL="0" indent="0" algn="ctr">
              <a:buNone/>
            </a:pPr>
            <a:r>
              <a:rPr lang="en-US" u="sng" dirty="0" smtClean="0"/>
              <a:t>Typical Schedule</a:t>
            </a:r>
          </a:p>
          <a:p>
            <a:pPr marL="0" indent="0">
              <a:buNone/>
            </a:pPr>
            <a:endParaRPr lang="en-US" sz="1000" dirty="0"/>
          </a:p>
          <a:p>
            <a:pPr marL="0" indent="0">
              <a:buNone/>
            </a:pPr>
            <a:r>
              <a:rPr lang="en-US" dirty="0" smtClean="0"/>
              <a:t>7:00 am – 12:00 pm: CSL placement</a:t>
            </a:r>
          </a:p>
          <a:p>
            <a:pPr marL="0" indent="0">
              <a:buNone/>
            </a:pPr>
            <a:r>
              <a:rPr lang="en-US" dirty="0" smtClean="0"/>
              <a:t>12:00-1:00 pm - Lunch</a:t>
            </a:r>
          </a:p>
          <a:p>
            <a:pPr marL="0" indent="0">
              <a:buNone/>
            </a:pPr>
            <a:r>
              <a:rPr lang="en-US" dirty="0" smtClean="0"/>
              <a:t>1:00-3:00 pm: Class</a:t>
            </a:r>
          </a:p>
          <a:p>
            <a:pPr marL="0" indent="0">
              <a:buNone/>
            </a:pPr>
            <a:r>
              <a:rPr lang="en-US" dirty="0" smtClean="0"/>
              <a:t>3:00-5:00 pm: Coursework time</a:t>
            </a:r>
          </a:p>
          <a:p>
            <a:pPr marL="0" indent="0">
              <a:buNone/>
            </a:pPr>
            <a:r>
              <a:rPr lang="en-US" dirty="0" smtClean="0"/>
              <a:t>5:00 pm: Dinner</a:t>
            </a:r>
          </a:p>
          <a:p>
            <a:pPr marL="0" indent="0">
              <a:buNone/>
            </a:pPr>
            <a:r>
              <a:rPr lang="en-US" dirty="0" smtClean="0"/>
              <a:t>6:00pm - ?: “Free” time</a:t>
            </a:r>
            <a:endParaRPr lang="en-US" dirty="0"/>
          </a:p>
        </p:txBody>
      </p:sp>
    </p:spTree>
    <p:extLst>
      <p:ext uri="{BB962C8B-B14F-4D97-AF65-F5344CB8AC3E}">
        <p14:creationId xmlns:p14="http://schemas.microsoft.com/office/powerpoint/2010/main" val="19303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SAFS?</a:t>
            </a:r>
            <a:endParaRPr lang="en-US" dirty="0"/>
          </a:p>
        </p:txBody>
      </p:sp>
      <p:sp>
        <p:nvSpPr>
          <p:cNvPr id="3" name="Content Placeholder 2"/>
          <p:cNvSpPr>
            <a:spLocks noGrp="1"/>
          </p:cNvSpPr>
          <p:nvPr>
            <p:ph idx="1"/>
          </p:nvPr>
        </p:nvSpPr>
        <p:spPr/>
        <p:txBody>
          <a:bodyPr anchor="ctr">
            <a:normAutofit/>
          </a:bodyPr>
          <a:lstStyle/>
          <a:p>
            <a:pPr>
              <a:lnSpc>
                <a:spcPct val="100000"/>
              </a:lnSpc>
              <a:spcBef>
                <a:spcPts val="0"/>
              </a:spcBef>
              <a:defRPr/>
            </a:pPr>
            <a:r>
              <a:rPr lang="en-US" sz="3200" dirty="0" smtClean="0"/>
              <a:t>A University of Alberta study abroad program</a:t>
            </a:r>
          </a:p>
          <a:p>
            <a:pPr>
              <a:lnSpc>
                <a:spcPct val="100000"/>
              </a:lnSpc>
              <a:spcBef>
                <a:spcPts val="0"/>
              </a:spcBef>
              <a:defRPr/>
            </a:pPr>
            <a:endParaRPr lang="en-US" sz="3200" dirty="0" smtClean="0"/>
          </a:p>
          <a:p>
            <a:pPr>
              <a:lnSpc>
                <a:spcPct val="100000"/>
              </a:lnSpc>
              <a:spcBef>
                <a:spcPts val="0"/>
              </a:spcBef>
              <a:defRPr/>
            </a:pPr>
            <a:r>
              <a:rPr lang="en-US" sz="3200" dirty="0" smtClean="0"/>
              <a:t>Contains three modules (months), each in Swaziland, Mozambique, and South Africa</a:t>
            </a:r>
          </a:p>
          <a:p>
            <a:pPr>
              <a:lnSpc>
                <a:spcPct val="100000"/>
              </a:lnSpc>
              <a:spcBef>
                <a:spcPts val="0"/>
              </a:spcBef>
              <a:defRPr/>
            </a:pPr>
            <a:endParaRPr lang="en-US" sz="3200" dirty="0" smtClean="0"/>
          </a:p>
          <a:p>
            <a:pPr>
              <a:lnSpc>
                <a:spcPct val="100000"/>
              </a:lnSpc>
              <a:spcBef>
                <a:spcPts val="0"/>
              </a:spcBef>
              <a:defRPr/>
            </a:pPr>
            <a:r>
              <a:rPr lang="en-US" sz="3200" dirty="0" smtClean="0"/>
              <a:t>Runs during the Spring/Summer semester, May – July</a:t>
            </a:r>
          </a:p>
          <a:p>
            <a:pPr lvl="1">
              <a:lnSpc>
                <a:spcPct val="100000"/>
              </a:lnSpc>
              <a:spcBef>
                <a:spcPts val="0"/>
              </a:spcBef>
              <a:defRPr/>
            </a:pPr>
            <a:r>
              <a:rPr lang="en-US" sz="2800" dirty="0" smtClean="0"/>
              <a:t>Students don’t have to attend all three modules, can pick and choose</a:t>
            </a:r>
            <a:endParaRPr lang="en-US" sz="2800" dirty="0"/>
          </a:p>
        </p:txBody>
      </p:sp>
      <p:pic>
        <p:nvPicPr>
          <p:cNvPr id="4" name="Picture 3" descr="safs-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0353" y="138579"/>
            <a:ext cx="1831787" cy="1691709"/>
          </a:xfrm>
          <a:prstGeom prst="rect">
            <a:avLst/>
          </a:prstGeom>
        </p:spPr>
      </p:pic>
    </p:spTree>
    <p:extLst>
      <p:ext uri="{BB962C8B-B14F-4D97-AF65-F5344CB8AC3E}">
        <p14:creationId xmlns:p14="http://schemas.microsoft.com/office/powerpoint/2010/main" val="17527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Accommodations</a:t>
            </a:r>
            <a:endParaRPr lang="en-US" dirty="0"/>
          </a:p>
        </p:txBody>
      </p:sp>
      <p:pic>
        <p:nvPicPr>
          <p:cNvPr id="5" name="Content Placeholder 4" descr="P7285964.JPG"/>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p:pic>
      <p:pic>
        <p:nvPicPr>
          <p:cNvPr id="6" name="Content Placeholder 5" descr="P7285962.JPG"/>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40068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0725_11193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76050" y="1684979"/>
            <a:ext cx="6456246" cy="3631639"/>
          </a:xfrm>
          <a:prstGeom prst="rect">
            <a:avLst/>
          </a:prstGeom>
        </p:spPr>
      </p:pic>
      <p:pic>
        <p:nvPicPr>
          <p:cNvPr id="3" name="Picture 2" descr="IMG_580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0001" y="268942"/>
            <a:ext cx="4158626" cy="3118969"/>
          </a:xfrm>
          <a:prstGeom prst="rect">
            <a:avLst/>
          </a:prstGeom>
        </p:spPr>
      </p:pic>
      <p:pic>
        <p:nvPicPr>
          <p:cNvPr id="4" name="Picture 3" descr="P710521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0001" y="3604560"/>
            <a:ext cx="4158626" cy="3118970"/>
          </a:xfrm>
          <a:prstGeom prst="rect">
            <a:avLst/>
          </a:prstGeom>
        </p:spPr>
      </p:pic>
    </p:spTree>
    <p:extLst>
      <p:ext uri="{BB962C8B-B14F-4D97-AF65-F5344CB8AC3E}">
        <p14:creationId xmlns:p14="http://schemas.microsoft.com/office/powerpoint/2010/main" val="3913910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Frequently Asked Program Questions</a:t>
            </a:r>
            <a:endParaRPr lang="en-US" dirty="0"/>
          </a:p>
        </p:txBody>
      </p:sp>
    </p:spTree>
    <p:extLst>
      <p:ext uri="{BB962C8B-B14F-4D97-AF65-F5344CB8AC3E}">
        <p14:creationId xmlns:p14="http://schemas.microsoft.com/office/powerpoint/2010/main" val="115698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it safe?</a:t>
            </a:r>
            <a:endParaRPr lang="en-US" dirty="0"/>
          </a:p>
        </p:txBody>
      </p:sp>
      <p:sp>
        <p:nvSpPr>
          <p:cNvPr id="3" name="Content Placeholder 2"/>
          <p:cNvSpPr>
            <a:spLocks noGrp="1"/>
          </p:cNvSpPr>
          <p:nvPr>
            <p:ph idx="1"/>
          </p:nvPr>
        </p:nvSpPr>
        <p:spPr/>
        <p:txBody>
          <a:bodyPr/>
          <a:lstStyle/>
          <a:p>
            <a:pPr marL="0" indent="0" algn="ctr">
              <a:buNone/>
            </a:pPr>
            <a:r>
              <a:rPr lang="en-US" sz="3600" b="1" dirty="0" smtClean="0"/>
              <a:t>In short, yes! </a:t>
            </a:r>
          </a:p>
          <a:p>
            <a:pPr marL="0" indent="0">
              <a:buNone/>
            </a:pPr>
            <a:r>
              <a:rPr lang="en-US" dirty="0" smtClean="0"/>
              <a:t>SAFS and the University of Alberta take many precautions in preparing for and implementing this program. Before departure we complete a Field Activity Plan with Environmental Health and Safety at </a:t>
            </a:r>
            <a:r>
              <a:rPr lang="en-US" dirty="0" err="1" smtClean="0"/>
              <a:t>UofA</a:t>
            </a:r>
            <a:r>
              <a:rPr lang="en-US" dirty="0" smtClean="0"/>
              <a:t>. </a:t>
            </a:r>
          </a:p>
          <a:p>
            <a:pPr marL="0" indent="0">
              <a:buNone/>
            </a:pPr>
            <a:endParaRPr lang="en-US" sz="1000" dirty="0"/>
          </a:p>
          <a:p>
            <a:pPr marL="0" indent="0">
              <a:buNone/>
            </a:pPr>
            <a:r>
              <a:rPr lang="en-US" dirty="0" smtClean="0"/>
              <a:t>Additionally, we work with All Out Africa to regularly assess situations while we are on the ground. All Out Africa staff are familiar with the risks associated with the areas we work, and help us maintain a safe program. </a:t>
            </a:r>
            <a:endParaRPr lang="en-US" dirty="0"/>
          </a:p>
        </p:txBody>
      </p:sp>
    </p:spTree>
    <p:extLst>
      <p:ext uri="{BB962C8B-B14F-4D97-AF65-F5344CB8AC3E}">
        <p14:creationId xmlns:p14="http://schemas.microsoft.com/office/powerpoint/2010/main" val="7392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safe?</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Like anywhere, petty crime does occur.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b="1" u="sng" dirty="0" smtClean="0"/>
              <a:t>Precautions We (and you should!) Take to Reduce Petty Crime</a:t>
            </a:r>
          </a:p>
          <a:p>
            <a:pPr lvl="1">
              <a:lnSpc>
                <a:spcPct val="100000"/>
              </a:lnSpc>
              <a:spcBef>
                <a:spcPts val="0"/>
              </a:spcBef>
            </a:pPr>
            <a:r>
              <a:rPr lang="en-US" sz="2800" dirty="0" smtClean="0"/>
              <a:t>Limit mobile device use in public spaces, especially in urban areas</a:t>
            </a:r>
          </a:p>
          <a:p>
            <a:pPr lvl="1">
              <a:lnSpc>
                <a:spcPct val="100000"/>
              </a:lnSpc>
              <a:spcBef>
                <a:spcPts val="0"/>
              </a:spcBef>
            </a:pPr>
            <a:r>
              <a:rPr lang="en-US" sz="2800" dirty="0" smtClean="0"/>
              <a:t>Carry minimal cash on your person</a:t>
            </a:r>
          </a:p>
          <a:p>
            <a:pPr lvl="1">
              <a:lnSpc>
                <a:spcPct val="100000"/>
              </a:lnSpc>
              <a:spcBef>
                <a:spcPts val="0"/>
              </a:spcBef>
            </a:pPr>
            <a:r>
              <a:rPr lang="en-US" sz="2800" dirty="0" smtClean="0"/>
              <a:t>Keep valuables stored or locked up in accommodations</a:t>
            </a:r>
          </a:p>
          <a:p>
            <a:pPr lvl="1">
              <a:lnSpc>
                <a:spcPct val="100000"/>
              </a:lnSpc>
              <a:spcBef>
                <a:spcPts val="0"/>
              </a:spcBef>
            </a:pPr>
            <a:r>
              <a:rPr lang="en-US" sz="2800" dirty="0" smtClean="0"/>
              <a:t>Don’t dress flashy</a:t>
            </a:r>
          </a:p>
          <a:p>
            <a:pPr lvl="1">
              <a:lnSpc>
                <a:spcPct val="100000"/>
              </a:lnSpc>
              <a:spcBef>
                <a:spcPts val="0"/>
              </a:spcBef>
            </a:pPr>
            <a:r>
              <a:rPr lang="en-US" sz="2800" dirty="0" smtClean="0"/>
              <a:t>Stay aware of your surroundings</a:t>
            </a:r>
            <a:endParaRPr lang="en-US" sz="2800" dirty="0"/>
          </a:p>
        </p:txBody>
      </p:sp>
    </p:spTree>
    <p:extLst>
      <p:ext uri="{BB962C8B-B14F-4D97-AF65-F5344CB8AC3E}">
        <p14:creationId xmlns:p14="http://schemas.microsoft.com/office/powerpoint/2010/main" val="41154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I have internet and/or electricity?</a:t>
            </a:r>
            <a:endParaRPr lang="en-US" dirty="0"/>
          </a:p>
        </p:txBody>
      </p:sp>
      <p:sp>
        <p:nvSpPr>
          <p:cNvPr id="3" name="Content Placeholder 2"/>
          <p:cNvSpPr>
            <a:spLocks noGrp="1"/>
          </p:cNvSpPr>
          <p:nvPr>
            <p:ph idx="1"/>
          </p:nvPr>
        </p:nvSpPr>
        <p:spPr/>
        <p:txBody>
          <a:bodyPr/>
          <a:lstStyle/>
          <a:p>
            <a:pPr marL="0" indent="0" algn="ctr">
              <a:buNone/>
            </a:pPr>
            <a:r>
              <a:rPr lang="en-US" sz="3600" b="1" dirty="0" smtClean="0"/>
              <a:t>Maybe? </a:t>
            </a:r>
          </a:p>
          <a:p>
            <a:pPr marL="0" indent="0">
              <a:buNone/>
            </a:pPr>
            <a:r>
              <a:rPr lang="en-US" b="1" dirty="0" smtClean="0"/>
              <a:t>Module One</a:t>
            </a:r>
          </a:p>
          <a:p>
            <a:pPr marL="0" indent="0">
              <a:buNone/>
            </a:pPr>
            <a:r>
              <a:rPr lang="en-US" dirty="0"/>
              <a:t>	</a:t>
            </a:r>
            <a:r>
              <a:rPr lang="en-US" dirty="0" err="1" smtClean="0"/>
              <a:t>Ezulwini</a:t>
            </a:r>
            <a:r>
              <a:rPr lang="en-US" dirty="0" smtClean="0"/>
              <a:t> – Reliable electricity, unreliable </a:t>
            </a:r>
            <a:r>
              <a:rPr lang="en-US" dirty="0" err="1" smtClean="0"/>
              <a:t>wifi</a:t>
            </a:r>
            <a:endParaRPr lang="en-US" dirty="0" smtClean="0"/>
          </a:p>
          <a:p>
            <a:pPr marL="0" indent="0">
              <a:buNone/>
            </a:pPr>
            <a:r>
              <a:rPr lang="en-US" dirty="0"/>
              <a:t>	</a:t>
            </a:r>
            <a:r>
              <a:rPr lang="en-US" dirty="0" smtClean="0"/>
              <a:t>Field work – Generator/solar electricity, no </a:t>
            </a:r>
            <a:r>
              <a:rPr lang="en-US" dirty="0" err="1" smtClean="0"/>
              <a:t>wifi</a:t>
            </a:r>
            <a:endParaRPr lang="en-US" dirty="0" smtClean="0"/>
          </a:p>
          <a:p>
            <a:pPr marL="0" indent="0">
              <a:buNone/>
            </a:pPr>
            <a:r>
              <a:rPr lang="en-US" b="1" dirty="0" smtClean="0"/>
              <a:t>Module Two</a:t>
            </a:r>
          </a:p>
          <a:p>
            <a:pPr marL="0" indent="0">
              <a:buNone/>
            </a:pPr>
            <a:r>
              <a:rPr lang="en-US" dirty="0"/>
              <a:t>	</a:t>
            </a:r>
            <a:r>
              <a:rPr lang="en-US" dirty="0" smtClean="0"/>
              <a:t>Praia do </a:t>
            </a:r>
            <a:r>
              <a:rPr lang="en-US" dirty="0" err="1" smtClean="0"/>
              <a:t>Tofo</a:t>
            </a:r>
            <a:r>
              <a:rPr lang="en-US" dirty="0" smtClean="0"/>
              <a:t> – Mostly reliable electricity, semi-reliable </a:t>
            </a:r>
            <a:r>
              <a:rPr lang="en-US" dirty="0" err="1" smtClean="0"/>
              <a:t>wifi</a:t>
            </a:r>
            <a:endParaRPr lang="en-US" dirty="0" smtClean="0"/>
          </a:p>
          <a:p>
            <a:pPr marL="0" indent="0">
              <a:buNone/>
            </a:pPr>
            <a:r>
              <a:rPr lang="en-US" b="1" dirty="0" smtClean="0"/>
              <a:t>Module Three</a:t>
            </a:r>
          </a:p>
          <a:p>
            <a:pPr marL="0" indent="0">
              <a:buNone/>
            </a:pPr>
            <a:r>
              <a:rPr lang="en-US" dirty="0"/>
              <a:t>	</a:t>
            </a:r>
            <a:r>
              <a:rPr lang="en-US" dirty="0" err="1" smtClean="0"/>
              <a:t>Hout</a:t>
            </a:r>
            <a:r>
              <a:rPr lang="en-US" dirty="0" smtClean="0"/>
              <a:t> Bay – Reliable electricity and </a:t>
            </a:r>
            <a:r>
              <a:rPr lang="en-US" dirty="0" err="1" smtClean="0"/>
              <a:t>wifi</a:t>
            </a:r>
            <a:endParaRPr lang="en-US" dirty="0"/>
          </a:p>
        </p:txBody>
      </p:sp>
    </p:spTree>
    <p:extLst>
      <p:ext uri="{BB962C8B-B14F-4D97-AF65-F5344CB8AC3E}">
        <p14:creationId xmlns:p14="http://schemas.microsoft.com/office/powerpoint/2010/main" val="1818937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a:t>
            </a:r>
            <a:r>
              <a:rPr lang="en-US" dirty="0"/>
              <a:t>I have internet and/or electricity?</a:t>
            </a:r>
          </a:p>
        </p:txBody>
      </p:sp>
      <p:sp>
        <p:nvSpPr>
          <p:cNvPr id="3" name="Content Placeholder 2"/>
          <p:cNvSpPr>
            <a:spLocks noGrp="1"/>
          </p:cNvSpPr>
          <p:nvPr>
            <p:ph sz="half" idx="1"/>
          </p:nvPr>
        </p:nvSpPr>
        <p:spPr>
          <a:xfrm>
            <a:off x="1120000" y="1825625"/>
            <a:ext cx="5025216" cy="4868022"/>
          </a:xfrm>
        </p:spPr>
        <p:txBody>
          <a:bodyPr>
            <a:normAutofit/>
          </a:bodyPr>
          <a:lstStyle/>
          <a:p>
            <a:pPr marL="0" indent="0">
              <a:buNone/>
            </a:pPr>
            <a:r>
              <a:rPr lang="en-US" dirty="0" smtClean="0"/>
              <a:t>To cope with uncertainties with electricity and internet, we recommend that students:</a:t>
            </a:r>
          </a:p>
          <a:p>
            <a:r>
              <a:rPr lang="en-US" dirty="0" smtClean="0"/>
              <a:t>Unlock their cell phones, and purchase local SIM cards for cellular data (it’s cheap!)</a:t>
            </a:r>
          </a:p>
          <a:p>
            <a:r>
              <a:rPr lang="en-US" dirty="0" smtClean="0"/>
              <a:t>Bring an external power bank for mobile devices</a:t>
            </a:r>
          </a:p>
          <a:p>
            <a:r>
              <a:rPr lang="en-US" dirty="0" smtClean="0"/>
              <a:t>Download and create an account for </a:t>
            </a:r>
            <a:r>
              <a:rPr lang="en-US" i="1" dirty="0" err="1" smtClean="0"/>
              <a:t>WhatsApp</a:t>
            </a:r>
            <a:r>
              <a:rPr lang="en-US" dirty="0" smtClean="0"/>
              <a:t> prior to departure</a:t>
            </a:r>
          </a:p>
        </p:txBody>
      </p:sp>
      <p:pic>
        <p:nvPicPr>
          <p:cNvPr id="5" name="Content Placeholder 4"/>
          <p:cNvPicPr>
            <a:picLocks noGrp="1" noChangeAspect="1"/>
          </p:cNvPicPr>
          <p:nvPr>
            <p:ph sz="half" idx="2"/>
          </p:nvPr>
        </p:nvPicPr>
        <p:blipFill>
          <a:blip r:embed="rId2" cstate="hqprint">
            <a:extLst>
              <a:ext uri="{28A0092B-C50C-407E-A947-70E740481C1C}">
                <a14:useLocalDpi xmlns:a14="http://schemas.microsoft.com/office/drawing/2010/main"/>
              </a:ext>
            </a:extLst>
          </a:blip>
          <a:srcRect/>
          <a:stretch>
            <a:fillRect/>
          </a:stretch>
        </p:blipFill>
        <p:spPr>
          <a:xfrm>
            <a:off x="6529016" y="1986203"/>
            <a:ext cx="2346042" cy="2027911"/>
          </a:xfrm>
        </p:spPr>
      </p:pic>
      <p:pic>
        <p:nvPicPr>
          <p:cNvPr id="6" name="Picture 5"/>
          <p:cNvPicPr>
            <a:picLocks noChangeAspect="1"/>
          </p:cNvPicPr>
          <p:nvPr/>
        </p:nvPicPr>
        <p:blipFill>
          <a:blip r:embed="rId3"/>
          <a:stretch>
            <a:fillRect/>
          </a:stretch>
        </p:blipFill>
        <p:spPr>
          <a:xfrm>
            <a:off x="9451041" y="1986203"/>
            <a:ext cx="1902759" cy="1902759"/>
          </a:xfrm>
          <a:prstGeom prst="rect">
            <a:avLst/>
          </a:prstGeom>
        </p:spPr>
      </p:pic>
      <p:pic>
        <p:nvPicPr>
          <p:cNvPr id="7" name="Picture 6"/>
          <p:cNvPicPr>
            <a:picLocks noChangeAspect="1"/>
          </p:cNvPicPr>
          <p:nvPr/>
        </p:nvPicPr>
        <p:blipFill>
          <a:blip r:embed="rId4"/>
          <a:stretch>
            <a:fillRect/>
          </a:stretch>
        </p:blipFill>
        <p:spPr>
          <a:xfrm>
            <a:off x="6578509" y="4228353"/>
            <a:ext cx="2286000" cy="2286000"/>
          </a:xfrm>
          <a:prstGeom prst="rect">
            <a:avLst/>
          </a:prstGeom>
        </p:spPr>
      </p:pic>
      <p:pic>
        <p:nvPicPr>
          <p:cNvPr id="8" name="Picture 7"/>
          <p:cNvPicPr>
            <a:picLocks noChangeAspect="1"/>
          </p:cNvPicPr>
          <p:nvPr/>
        </p:nvPicPr>
        <p:blipFill>
          <a:blip r:embed="rId5"/>
          <a:stretch>
            <a:fillRect/>
          </a:stretch>
        </p:blipFill>
        <p:spPr>
          <a:xfrm>
            <a:off x="9140054" y="4452471"/>
            <a:ext cx="2612972" cy="1829081"/>
          </a:xfrm>
          <a:prstGeom prst="rect">
            <a:avLst/>
          </a:prstGeom>
        </p:spPr>
      </p:pic>
    </p:spTree>
    <p:extLst>
      <p:ext uri="{BB962C8B-B14F-4D97-AF65-F5344CB8AC3E}">
        <p14:creationId xmlns:p14="http://schemas.microsoft.com/office/powerpoint/2010/main" val="30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What vaccines and medication will I need?</a:t>
            </a:r>
            <a:endParaRPr lang="en-US" sz="4400" dirty="0"/>
          </a:p>
        </p:txBody>
      </p:sp>
      <p:sp>
        <p:nvSpPr>
          <p:cNvPr id="3" name="Content Placeholder 2"/>
          <p:cNvSpPr>
            <a:spLocks noGrp="1"/>
          </p:cNvSpPr>
          <p:nvPr>
            <p:ph idx="1"/>
          </p:nvPr>
        </p:nvSpPr>
        <p:spPr>
          <a:xfrm>
            <a:off x="1120000" y="1825625"/>
            <a:ext cx="10233800" cy="4614022"/>
          </a:xfrm>
        </p:spPr>
        <p:txBody>
          <a:bodyPr>
            <a:normAutofit/>
          </a:bodyPr>
          <a:lstStyle/>
          <a:p>
            <a:pPr marL="0" indent="0" algn="ctr">
              <a:buNone/>
            </a:pPr>
            <a:r>
              <a:rPr lang="en-US" sz="3600" b="1" dirty="0" smtClean="0"/>
              <a:t>Talk to Alberta Health Services</a:t>
            </a:r>
          </a:p>
          <a:p>
            <a:r>
              <a:rPr lang="en-US" sz="3200" dirty="0" smtClean="0"/>
              <a:t>SAFS organizes a series of vaccines clinics with AHS to assist students in receiving their vaccines.</a:t>
            </a:r>
          </a:p>
          <a:p>
            <a:r>
              <a:rPr lang="en-US" sz="3200" dirty="0" smtClean="0"/>
              <a:t>Students usually take anti-malarial medications for Modules One and Two</a:t>
            </a:r>
          </a:p>
          <a:p>
            <a:r>
              <a:rPr lang="en-US" sz="3200" dirty="0" smtClean="0"/>
              <a:t>Additionally, we recommend that students talk to their doctors and/or AHS about bringing antibiotics with them, specifically for African Tick Bite Fever, and for “travelers tummy’. </a:t>
            </a:r>
            <a:endParaRPr lang="en-US" sz="3200" dirty="0"/>
          </a:p>
        </p:txBody>
      </p:sp>
    </p:spTree>
    <p:extLst>
      <p:ext uri="{BB962C8B-B14F-4D97-AF65-F5344CB8AC3E}">
        <p14:creationId xmlns:p14="http://schemas.microsoft.com/office/powerpoint/2010/main" val="8886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Health Concerns</a:t>
            </a:r>
            <a:endParaRPr lang="en-US" dirty="0"/>
          </a:p>
        </p:txBody>
      </p:sp>
      <p:sp>
        <p:nvSpPr>
          <p:cNvPr id="3" name="Content Placeholder 2"/>
          <p:cNvSpPr>
            <a:spLocks noGrp="1"/>
          </p:cNvSpPr>
          <p:nvPr>
            <p:ph idx="1"/>
          </p:nvPr>
        </p:nvSpPr>
        <p:spPr>
          <a:xfrm>
            <a:off x="877163" y="1690688"/>
            <a:ext cx="10233800" cy="4351338"/>
          </a:xfrm>
        </p:spPr>
        <p:txBody>
          <a:bodyPr anchor="ctr">
            <a:normAutofit fontScale="92500" lnSpcReduction="10000"/>
          </a:bodyPr>
          <a:lstStyle/>
          <a:p>
            <a:pPr marL="0" indent="0">
              <a:buNone/>
            </a:pPr>
            <a:r>
              <a:rPr lang="en-US" sz="3200" dirty="0" smtClean="0"/>
              <a:t>SAFS provides students with special insect repellant to treat their field clothing before departure, to treat their field clothing. This helps reduce cases of African Tick Bite Fever, an (easily treatable) bacterial infection similar to Rocky Mountain Spotted Fever. </a:t>
            </a:r>
          </a:p>
          <a:p>
            <a:pPr marL="0" indent="0">
              <a:buNone/>
            </a:pPr>
            <a:r>
              <a:rPr lang="en-US" sz="3200" dirty="0" smtClean="0"/>
              <a:t>Students should also religiously use insect repellant on their skin, either DEET or </a:t>
            </a:r>
            <a:r>
              <a:rPr lang="en-US" sz="3200" dirty="0" err="1" smtClean="0"/>
              <a:t>Icaridin</a:t>
            </a:r>
            <a:r>
              <a:rPr lang="en-US" sz="3200" dirty="0" smtClean="0"/>
              <a:t>-based, especially in Mozambique.  </a:t>
            </a:r>
          </a:p>
          <a:p>
            <a:pPr marL="0" indent="0">
              <a:buNone/>
            </a:pPr>
            <a:endParaRPr lang="en-US" sz="2200" dirty="0"/>
          </a:p>
          <a:p>
            <a:pPr marL="0" indent="0">
              <a:buNone/>
            </a:pPr>
            <a:r>
              <a:rPr lang="en-US" sz="3200" dirty="0" smtClean="0"/>
              <a:t>HIV is also prevalent throughout Southern Africa. Students are recommended to take appropriate precautions. </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8488" y="190917"/>
            <a:ext cx="1396093" cy="2034791"/>
          </a:xfrm>
          <a:prstGeom prst="rect">
            <a:avLst/>
          </a:prstGeom>
        </p:spPr>
      </p:pic>
    </p:spTree>
    <p:extLst>
      <p:ext uri="{BB962C8B-B14F-4D97-AF65-F5344CB8AC3E}">
        <p14:creationId xmlns:p14="http://schemas.microsoft.com/office/powerpoint/2010/main" val="25814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What kind of pre-launch training will there be?</a:t>
            </a:r>
            <a:endParaRPr lang="en-US" sz="4000" dirty="0"/>
          </a:p>
        </p:txBody>
      </p:sp>
      <p:sp>
        <p:nvSpPr>
          <p:cNvPr id="3" name="Content Placeholder 2"/>
          <p:cNvSpPr>
            <a:spLocks noGrp="1"/>
          </p:cNvSpPr>
          <p:nvPr>
            <p:ph idx="1"/>
          </p:nvPr>
        </p:nvSpPr>
        <p:spPr/>
        <p:txBody>
          <a:bodyPr anchor="ctr">
            <a:normAutofit lnSpcReduction="10000"/>
          </a:bodyPr>
          <a:lstStyle/>
          <a:p>
            <a:pPr lvl="0"/>
            <a:r>
              <a:rPr lang="en-US" sz="3200" dirty="0"/>
              <a:t>A risk management session presented by </a:t>
            </a:r>
            <a:r>
              <a:rPr lang="en-US" sz="3200" dirty="0" err="1" smtClean="0"/>
              <a:t>UAlberta</a:t>
            </a:r>
            <a:r>
              <a:rPr lang="en-US" sz="3200" dirty="0" smtClean="0"/>
              <a:t> International. </a:t>
            </a:r>
            <a:endParaRPr lang="en-CA" sz="3200" dirty="0"/>
          </a:p>
          <a:p>
            <a:pPr lvl="0"/>
            <a:r>
              <a:rPr lang="en-US" sz="3200" dirty="0"/>
              <a:t>An intercultural training session presented by </a:t>
            </a:r>
            <a:r>
              <a:rPr lang="en-US" sz="3200" dirty="0" err="1"/>
              <a:t>UAlberta</a:t>
            </a:r>
            <a:r>
              <a:rPr lang="en-US" sz="3200" dirty="0"/>
              <a:t> International</a:t>
            </a:r>
            <a:r>
              <a:rPr lang="en-US" sz="3200" dirty="0" smtClean="0"/>
              <a:t>. </a:t>
            </a:r>
            <a:r>
              <a:rPr lang="en-US" sz="3200" dirty="0"/>
              <a:t> </a:t>
            </a:r>
            <a:endParaRPr lang="en-CA" sz="3200" dirty="0"/>
          </a:p>
          <a:p>
            <a:pPr lvl="0"/>
            <a:r>
              <a:rPr lang="en-US" sz="3200" dirty="0"/>
              <a:t>An animal-ethics and small-mammal handling session, to prepare </a:t>
            </a:r>
            <a:r>
              <a:rPr lang="en-US" sz="3200" dirty="0" smtClean="0"/>
              <a:t>students for fieldwork in Module 1. </a:t>
            </a:r>
          </a:p>
          <a:p>
            <a:pPr lvl="1"/>
            <a:r>
              <a:rPr lang="en-US" dirty="0" smtClean="0"/>
              <a:t>Students will receive a certificate for completing this handling </a:t>
            </a:r>
          </a:p>
          <a:p>
            <a:pPr lvl="0"/>
            <a:r>
              <a:rPr lang="en-US" sz="3200" dirty="0" smtClean="0"/>
              <a:t>A series of three vaccine clinics with Alberta Health Services</a:t>
            </a:r>
            <a:endParaRPr lang="en-CA" sz="3200" dirty="0" smtClean="0"/>
          </a:p>
        </p:txBody>
      </p:sp>
    </p:spTree>
    <p:extLst>
      <p:ext uri="{BB962C8B-B14F-4D97-AF65-F5344CB8AC3E}">
        <p14:creationId xmlns:p14="http://schemas.microsoft.com/office/powerpoint/2010/main" val="4055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Partners</a:t>
            </a:r>
            <a:endParaRPr lang="en-US" dirty="0"/>
          </a:p>
        </p:txBody>
      </p:sp>
      <p:sp>
        <p:nvSpPr>
          <p:cNvPr id="6" name="Content Placeholder 5"/>
          <p:cNvSpPr>
            <a:spLocks noGrp="1"/>
          </p:cNvSpPr>
          <p:nvPr>
            <p:ph idx="1"/>
          </p:nvPr>
        </p:nvSpPr>
        <p:spPr>
          <a:xfrm>
            <a:off x="1120000" y="1825624"/>
            <a:ext cx="10233800" cy="4262935"/>
          </a:xfrm>
        </p:spPr>
        <p:txBody>
          <a:bodyPr>
            <a:noAutofit/>
          </a:bodyPr>
          <a:lstStyle/>
          <a:p>
            <a:pPr marL="0" indent="0">
              <a:buNone/>
            </a:pPr>
            <a:r>
              <a:rPr lang="en-US" sz="3600" dirty="0" smtClean="0"/>
              <a:t>We work with </a:t>
            </a:r>
            <a:r>
              <a:rPr lang="en-US" sz="3600" b="1" dirty="0" smtClean="0"/>
              <a:t>All Out Africa</a:t>
            </a:r>
            <a:r>
              <a:rPr lang="en-US" sz="3600" dirty="0" smtClean="0"/>
              <a:t>, a group of companies based in Swaziland that operates a non-profit foundation focused on conservation research and social development, and a for-profit responsible tourism business. </a:t>
            </a:r>
          </a:p>
          <a:p>
            <a:pPr marL="0" indent="0">
              <a:buNone/>
            </a:pPr>
            <a:endParaRPr lang="en-US" sz="1000" dirty="0"/>
          </a:p>
          <a:p>
            <a:pPr marL="0" indent="0">
              <a:buNone/>
            </a:pPr>
            <a:r>
              <a:rPr lang="en-US" sz="3600" b="1" dirty="0" smtClean="0"/>
              <a:t>All Out Africa </a:t>
            </a:r>
            <a:r>
              <a:rPr lang="en-US" sz="3600" dirty="0" smtClean="0"/>
              <a:t>provides SAFS with logistical and research support. </a:t>
            </a:r>
            <a:endParaRPr lang="en-US" sz="3600" dirty="0"/>
          </a:p>
        </p:txBody>
      </p:sp>
      <p:sp>
        <p:nvSpPr>
          <p:cNvPr id="7" name="Rectangle 6"/>
          <p:cNvSpPr/>
          <p:nvPr/>
        </p:nvSpPr>
        <p:spPr>
          <a:xfrm>
            <a:off x="3090527" y="5842061"/>
            <a:ext cx="5921814" cy="769441"/>
          </a:xfrm>
          <a:prstGeom prst="rect">
            <a:avLst/>
          </a:prstGeom>
        </p:spPr>
        <p:txBody>
          <a:bodyPr wrap="none">
            <a:spAutoFit/>
          </a:bodyPr>
          <a:lstStyle/>
          <a:p>
            <a:r>
              <a:rPr lang="en-US" sz="4400" dirty="0">
                <a:solidFill>
                  <a:schemeClr val="tx2"/>
                </a:solidFill>
                <a:hlinkClick r:id="rId2"/>
              </a:rPr>
              <a:t>https://alloutafrica.com</a:t>
            </a:r>
            <a:r>
              <a:rPr lang="en-US" sz="4400" dirty="0" smtClean="0">
                <a:solidFill>
                  <a:schemeClr val="tx2"/>
                </a:solidFill>
                <a:hlinkClick r:id="rId2"/>
              </a:rPr>
              <a:t>/</a:t>
            </a:r>
            <a:r>
              <a:rPr lang="en-US" sz="4400" dirty="0" smtClean="0">
                <a:solidFill>
                  <a:schemeClr val="tx2"/>
                </a:solidFill>
              </a:rPr>
              <a:t> </a:t>
            </a:r>
            <a:endParaRPr lang="en-US" sz="4400" dirty="0">
              <a:solidFill>
                <a:schemeClr val="tx2"/>
              </a:solidFill>
            </a:endParaRPr>
          </a:p>
        </p:txBody>
      </p:sp>
      <p:pic>
        <p:nvPicPr>
          <p:cNvPr id="10" name="Picture 9"/>
          <p:cNvPicPr>
            <a:picLocks noChangeAspect="1"/>
          </p:cNvPicPr>
          <p:nvPr/>
        </p:nvPicPr>
        <p:blipFill>
          <a:blip r:embed="rId3"/>
          <a:stretch>
            <a:fillRect/>
          </a:stretch>
        </p:blipFill>
        <p:spPr>
          <a:xfrm>
            <a:off x="9024469" y="336945"/>
            <a:ext cx="2956859" cy="1353743"/>
          </a:xfrm>
          <a:prstGeom prst="rect">
            <a:avLst/>
          </a:prstGeom>
        </p:spPr>
      </p:pic>
      <p:pic>
        <p:nvPicPr>
          <p:cNvPr id="11" name="Picture 10"/>
          <p:cNvPicPr>
            <a:picLocks noChangeAspect="1"/>
          </p:cNvPicPr>
          <p:nvPr/>
        </p:nvPicPr>
        <p:blipFill>
          <a:blip r:embed="rId4"/>
          <a:stretch>
            <a:fillRect/>
          </a:stretch>
        </p:blipFill>
        <p:spPr>
          <a:xfrm>
            <a:off x="6297555" y="365125"/>
            <a:ext cx="2607384" cy="1329766"/>
          </a:xfrm>
          <a:prstGeom prst="rect">
            <a:avLst/>
          </a:prstGeom>
        </p:spPr>
      </p:pic>
    </p:spTree>
    <p:extLst>
      <p:ext uri="{BB962C8B-B14F-4D97-AF65-F5344CB8AC3E}">
        <p14:creationId xmlns:p14="http://schemas.microsoft.com/office/powerpoint/2010/main" val="17971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I need to bring?</a:t>
            </a:r>
            <a:endParaRPr lang="en-US" dirty="0"/>
          </a:p>
        </p:txBody>
      </p:sp>
      <p:sp>
        <p:nvSpPr>
          <p:cNvPr id="3" name="Content Placeholder 2"/>
          <p:cNvSpPr>
            <a:spLocks noGrp="1"/>
          </p:cNvSpPr>
          <p:nvPr>
            <p:ph idx="1"/>
          </p:nvPr>
        </p:nvSpPr>
        <p:spPr>
          <a:xfrm>
            <a:off x="1120000" y="1825625"/>
            <a:ext cx="10233800" cy="4539316"/>
          </a:xfrm>
        </p:spPr>
        <p:txBody>
          <a:bodyPr>
            <a:normAutofit lnSpcReduction="10000"/>
          </a:bodyPr>
          <a:lstStyle/>
          <a:p>
            <a:r>
              <a:rPr lang="en-US" dirty="0" smtClean="0"/>
              <a:t>Don’t worry, we’ll give you a list once you’re accepted into the program</a:t>
            </a:r>
          </a:p>
          <a:p>
            <a:r>
              <a:rPr lang="en-US" dirty="0" smtClean="0"/>
              <a:t>In general, you should bring:</a:t>
            </a:r>
          </a:p>
          <a:p>
            <a:pPr lvl="1"/>
            <a:r>
              <a:rPr lang="en-US" dirty="0" smtClean="0"/>
              <a:t>Some camping gear, including a sleeping bag and quick-dry towels</a:t>
            </a:r>
          </a:p>
          <a:p>
            <a:pPr lvl="1"/>
            <a:r>
              <a:rPr lang="en-US" dirty="0" smtClean="0"/>
              <a:t>Easy to wash (by hand) clothing, that can withstand  field work</a:t>
            </a:r>
          </a:p>
          <a:p>
            <a:pPr lvl="1"/>
            <a:r>
              <a:rPr lang="en-US" dirty="0" smtClean="0"/>
              <a:t>Swim/surf wear, for Module Two</a:t>
            </a:r>
          </a:p>
          <a:p>
            <a:pPr lvl="1"/>
            <a:r>
              <a:rPr lang="en-US" dirty="0" smtClean="0"/>
              <a:t>Warm clothing for Module Three (think September/October in Edmonton)</a:t>
            </a:r>
          </a:p>
          <a:p>
            <a:pPr lvl="1"/>
            <a:r>
              <a:rPr lang="en-US" dirty="0" smtClean="0"/>
              <a:t>Some easily portable electronics, including a laptop for assignments/exams, and a camera for all of the amazing wildlife you will see! </a:t>
            </a:r>
          </a:p>
          <a:p>
            <a:r>
              <a:rPr lang="en-US" dirty="0" smtClean="0"/>
              <a:t>Regardless of what you bring, it should roughly fit in a large frame pack or roller duffel.</a:t>
            </a:r>
            <a:endParaRPr lang="en-US" dirty="0"/>
          </a:p>
        </p:txBody>
      </p:sp>
    </p:spTree>
    <p:extLst>
      <p:ext uri="{BB962C8B-B14F-4D97-AF65-F5344CB8AC3E}">
        <p14:creationId xmlns:p14="http://schemas.microsoft.com/office/powerpoint/2010/main" val="15027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 (in CAD)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4445180"/>
              </p:ext>
            </p:extLst>
          </p:nvPr>
        </p:nvGraphicFramePr>
        <p:xfrm>
          <a:off x="697611" y="2164216"/>
          <a:ext cx="10960608" cy="2499360"/>
        </p:xfrm>
        <a:graphic>
          <a:graphicData uri="http://schemas.openxmlformats.org/drawingml/2006/table">
            <a:tbl>
              <a:tblPr firstRow="1" bandRow="1">
                <a:tableStyleId>{F5AB1C69-6EDB-4FF4-983F-18BD219EF322}</a:tableStyleId>
              </a:tblPr>
              <a:tblGrid>
                <a:gridCol w="2046605"/>
                <a:gridCol w="2346071"/>
                <a:gridCol w="2112137"/>
                <a:gridCol w="2104771"/>
                <a:gridCol w="2351024"/>
              </a:tblGrid>
              <a:tr h="370840">
                <a:tc>
                  <a:txBody>
                    <a:bodyPr/>
                    <a:lstStyle/>
                    <a:p>
                      <a:endParaRPr lang="en-US" sz="2800" dirty="0"/>
                    </a:p>
                  </a:txBody>
                  <a:tcPr/>
                </a:tc>
                <a:tc>
                  <a:txBody>
                    <a:bodyPr/>
                    <a:lstStyle/>
                    <a:p>
                      <a:r>
                        <a:rPr lang="en-US" sz="2800" dirty="0" smtClean="0"/>
                        <a:t>Full</a:t>
                      </a:r>
                      <a:r>
                        <a:rPr lang="en-US" sz="2800" baseline="0" dirty="0" smtClean="0"/>
                        <a:t> Semester</a:t>
                      </a:r>
                      <a:endParaRPr lang="en-US" sz="2800" dirty="0"/>
                    </a:p>
                  </a:txBody>
                  <a:tcPr/>
                </a:tc>
                <a:tc>
                  <a:txBody>
                    <a:bodyPr/>
                    <a:lstStyle/>
                    <a:p>
                      <a:r>
                        <a:rPr lang="en-US" sz="2800" dirty="0" smtClean="0"/>
                        <a:t>Module One</a:t>
                      </a:r>
                      <a:endParaRPr lang="en-US" sz="2800" dirty="0"/>
                    </a:p>
                  </a:txBody>
                  <a:tcPr/>
                </a:tc>
                <a:tc>
                  <a:txBody>
                    <a:bodyPr/>
                    <a:lstStyle/>
                    <a:p>
                      <a:r>
                        <a:rPr lang="en-US" sz="2800" dirty="0" smtClean="0"/>
                        <a:t>Module</a:t>
                      </a:r>
                      <a:r>
                        <a:rPr lang="en-US" sz="2800" baseline="0" dirty="0" smtClean="0"/>
                        <a:t> Two</a:t>
                      </a:r>
                      <a:endParaRPr lang="en-US" sz="2800" dirty="0"/>
                    </a:p>
                  </a:txBody>
                  <a:tcPr/>
                </a:tc>
                <a:tc>
                  <a:txBody>
                    <a:bodyPr/>
                    <a:lstStyle/>
                    <a:p>
                      <a:r>
                        <a:rPr lang="en-US" sz="2800" dirty="0" smtClean="0"/>
                        <a:t>Module Three</a:t>
                      </a:r>
                      <a:endParaRPr lang="en-US" sz="2800" dirty="0"/>
                    </a:p>
                  </a:txBody>
                  <a:tcPr/>
                </a:tc>
              </a:tr>
              <a:tr h="370840">
                <a:tc>
                  <a:txBody>
                    <a:bodyPr/>
                    <a:lstStyle/>
                    <a:p>
                      <a:r>
                        <a:rPr lang="en-US" sz="2800" dirty="0" smtClean="0"/>
                        <a:t>Program Fee</a:t>
                      </a:r>
                      <a:endParaRPr lang="en-US" sz="2800" dirty="0"/>
                    </a:p>
                  </a:txBody>
                  <a:tcPr/>
                </a:tc>
                <a:tc>
                  <a:txBody>
                    <a:bodyPr/>
                    <a:lstStyle/>
                    <a:p>
                      <a:r>
                        <a:rPr lang="en-US" sz="2800" dirty="0" smtClean="0"/>
                        <a:t>$10,000</a:t>
                      </a:r>
                      <a:endParaRPr lang="en-US" sz="2800" dirty="0"/>
                    </a:p>
                  </a:txBody>
                  <a:tcPr/>
                </a:tc>
                <a:tc>
                  <a:txBody>
                    <a:bodyPr/>
                    <a:lstStyle/>
                    <a:p>
                      <a:r>
                        <a:rPr lang="en-US" sz="2800" dirty="0" smtClean="0"/>
                        <a:t>$5,000</a:t>
                      </a:r>
                      <a:endParaRPr lang="en-US" sz="2800" dirty="0"/>
                    </a:p>
                  </a:txBody>
                  <a:tcPr/>
                </a:tc>
                <a:tc>
                  <a:txBody>
                    <a:bodyPr/>
                    <a:lstStyle/>
                    <a:p>
                      <a:r>
                        <a:rPr lang="en-US" sz="2800" dirty="0" smtClean="0"/>
                        <a:t>$5,000</a:t>
                      </a:r>
                      <a:endParaRPr lang="en-US" sz="2800" dirty="0"/>
                    </a:p>
                  </a:txBody>
                  <a:tcPr/>
                </a:tc>
                <a:tc>
                  <a:txBody>
                    <a:bodyPr/>
                    <a:lstStyle/>
                    <a:p>
                      <a:r>
                        <a:rPr lang="en-US" sz="2800" dirty="0" smtClean="0"/>
                        <a:t>$4,000</a:t>
                      </a:r>
                      <a:endParaRPr lang="en-US" sz="2800" dirty="0"/>
                    </a:p>
                  </a:txBody>
                  <a:tcPr/>
                </a:tc>
              </a:tr>
              <a:tr h="370840">
                <a:tc>
                  <a:txBody>
                    <a:bodyPr/>
                    <a:lstStyle/>
                    <a:p>
                      <a:r>
                        <a:rPr lang="en-US" sz="2800" dirty="0" smtClean="0"/>
                        <a:t>Ground Fee</a:t>
                      </a:r>
                      <a:endParaRPr lang="en-US" sz="2800" dirty="0"/>
                    </a:p>
                  </a:txBody>
                  <a:tcPr/>
                </a:tc>
                <a:tc>
                  <a:txBody>
                    <a:bodyPr/>
                    <a:lstStyle/>
                    <a:p>
                      <a:r>
                        <a:rPr lang="en-US" sz="2800" dirty="0" smtClean="0"/>
                        <a:t>$6,040</a:t>
                      </a:r>
                      <a:endParaRPr lang="en-US" sz="2800" dirty="0"/>
                    </a:p>
                  </a:txBody>
                  <a:tcPr/>
                </a:tc>
                <a:tc>
                  <a:txBody>
                    <a:bodyPr/>
                    <a:lstStyle/>
                    <a:p>
                      <a:r>
                        <a:rPr lang="en-US" sz="2800" dirty="0" smtClean="0"/>
                        <a:t>$3,164</a:t>
                      </a:r>
                      <a:endParaRPr lang="en-US" sz="2800" dirty="0"/>
                    </a:p>
                  </a:txBody>
                  <a:tcPr/>
                </a:tc>
                <a:tc>
                  <a:txBody>
                    <a:bodyPr/>
                    <a:lstStyle/>
                    <a:p>
                      <a:r>
                        <a:rPr lang="en-US" sz="2800" dirty="0" smtClean="0"/>
                        <a:t>$2,956</a:t>
                      </a:r>
                      <a:endParaRPr lang="en-US" sz="2800" dirty="0"/>
                    </a:p>
                  </a:txBody>
                  <a:tcPr/>
                </a:tc>
                <a:tc>
                  <a:txBody>
                    <a:bodyPr/>
                    <a:lstStyle/>
                    <a:p>
                      <a:r>
                        <a:rPr lang="en-US" sz="2800" dirty="0" smtClean="0"/>
                        <a:t>$1,556</a:t>
                      </a:r>
                      <a:endParaRPr lang="en-US" sz="2800" dirty="0"/>
                    </a:p>
                  </a:txBody>
                  <a:tcPr/>
                </a:tc>
              </a:tr>
              <a:tr h="370840">
                <a:tc>
                  <a:txBody>
                    <a:bodyPr/>
                    <a:lstStyle/>
                    <a:p>
                      <a:r>
                        <a:rPr lang="en-US" sz="2800" dirty="0" smtClean="0"/>
                        <a:t>Total</a:t>
                      </a:r>
                      <a:endParaRPr lang="en-US" sz="2800" dirty="0"/>
                    </a:p>
                  </a:txBody>
                  <a:tcPr/>
                </a:tc>
                <a:tc>
                  <a:txBody>
                    <a:bodyPr/>
                    <a:lstStyle/>
                    <a:p>
                      <a:r>
                        <a:rPr lang="en-US" sz="2800" dirty="0" smtClean="0"/>
                        <a:t>$16,</a:t>
                      </a:r>
                      <a:r>
                        <a:rPr lang="en-US" sz="2800" baseline="0" dirty="0" smtClean="0"/>
                        <a:t>040</a:t>
                      </a:r>
                      <a:endParaRPr lang="en-US" sz="2800" dirty="0"/>
                    </a:p>
                  </a:txBody>
                  <a:tcPr/>
                </a:tc>
                <a:tc>
                  <a:txBody>
                    <a:bodyPr/>
                    <a:lstStyle/>
                    <a:p>
                      <a:r>
                        <a:rPr lang="en-US" sz="2800" dirty="0" smtClean="0"/>
                        <a:t>$8,164</a:t>
                      </a:r>
                      <a:endParaRPr lang="en-US" sz="2800" dirty="0"/>
                    </a:p>
                  </a:txBody>
                  <a:tcPr/>
                </a:tc>
                <a:tc>
                  <a:txBody>
                    <a:bodyPr/>
                    <a:lstStyle/>
                    <a:p>
                      <a:r>
                        <a:rPr lang="en-US" sz="2800" dirty="0" smtClean="0"/>
                        <a:t>$7,956</a:t>
                      </a:r>
                      <a:endParaRPr lang="en-US" sz="2800" dirty="0"/>
                    </a:p>
                  </a:txBody>
                  <a:tcPr/>
                </a:tc>
                <a:tc>
                  <a:txBody>
                    <a:bodyPr/>
                    <a:lstStyle/>
                    <a:p>
                      <a:r>
                        <a:rPr lang="en-US" sz="2800" dirty="0" smtClean="0"/>
                        <a:t>$5,556</a:t>
                      </a:r>
                      <a:endParaRPr lang="en-US" sz="2800" dirty="0"/>
                    </a:p>
                  </a:txBody>
                  <a:tcPr/>
                </a:tc>
              </a:tr>
            </a:tbl>
          </a:graphicData>
        </a:graphic>
      </p:graphicFrame>
      <p:sp>
        <p:nvSpPr>
          <p:cNvPr id="5" name="TextBox 4"/>
          <p:cNvSpPr txBox="1"/>
          <p:nvPr/>
        </p:nvSpPr>
        <p:spPr>
          <a:xfrm>
            <a:off x="697610" y="5137104"/>
            <a:ext cx="10960609" cy="1384995"/>
          </a:xfrm>
          <a:prstGeom prst="rect">
            <a:avLst/>
          </a:prstGeom>
          <a:noFill/>
        </p:spPr>
        <p:txBody>
          <a:bodyPr wrap="square" rtlCol="0">
            <a:spAutoFit/>
          </a:bodyPr>
          <a:lstStyle/>
          <a:p>
            <a:pPr algn="ctr"/>
            <a:r>
              <a:rPr lang="en-US" sz="2800" b="1" dirty="0" smtClean="0"/>
              <a:t>Additionally, students are responsible for booking their own flights (with assistance from SAFS). Flights to Southern Africa range from $1,700-2,000 CAD. </a:t>
            </a:r>
            <a:endParaRPr lang="en-US" sz="2800" b="1" dirty="0"/>
          </a:p>
        </p:txBody>
      </p:sp>
    </p:spTree>
    <p:extLst>
      <p:ext uri="{BB962C8B-B14F-4D97-AF65-F5344CB8AC3E}">
        <p14:creationId xmlns:p14="http://schemas.microsoft.com/office/powerpoint/2010/main" val="201238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a lot of money!</a:t>
            </a:r>
            <a:endParaRPr lang="en-US" dirty="0"/>
          </a:p>
        </p:txBody>
      </p:sp>
      <p:sp>
        <p:nvSpPr>
          <p:cNvPr id="3" name="Content Placeholder 2"/>
          <p:cNvSpPr>
            <a:spLocks noGrp="1"/>
          </p:cNvSpPr>
          <p:nvPr>
            <p:ph idx="1"/>
          </p:nvPr>
        </p:nvSpPr>
        <p:spPr>
          <a:xfrm>
            <a:off x="1120000" y="1825624"/>
            <a:ext cx="10233800" cy="474599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Yes it is.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Remember though, that this includes (if you take all three modules):</a:t>
            </a:r>
          </a:p>
          <a:p>
            <a:pPr lvl="1">
              <a:lnSpc>
                <a:spcPct val="100000"/>
              </a:lnSpc>
              <a:spcBef>
                <a:spcPts val="0"/>
              </a:spcBef>
            </a:pPr>
            <a:r>
              <a:rPr lang="en-US" sz="2800" dirty="0" smtClean="0"/>
              <a:t>Tuition for one semester (*15 credits!)</a:t>
            </a:r>
          </a:p>
          <a:p>
            <a:pPr lvl="1">
              <a:lnSpc>
                <a:spcPct val="100000"/>
              </a:lnSpc>
              <a:spcBef>
                <a:spcPts val="0"/>
              </a:spcBef>
            </a:pPr>
            <a:r>
              <a:rPr lang="en-US" sz="2800" dirty="0" smtClean="0"/>
              <a:t>Room and board for three months</a:t>
            </a:r>
          </a:p>
          <a:p>
            <a:pPr lvl="1">
              <a:lnSpc>
                <a:spcPct val="100000"/>
              </a:lnSpc>
              <a:spcBef>
                <a:spcPts val="0"/>
              </a:spcBef>
            </a:pPr>
            <a:r>
              <a:rPr lang="en-US" sz="2800" dirty="0" smtClean="0"/>
              <a:t>Ground transportation throughout Southern Africa</a:t>
            </a:r>
          </a:p>
          <a:p>
            <a:pPr lvl="1">
              <a:lnSpc>
                <a:spcPct val="100000"/>
              </a:lnSpc>
              <a:spcBef>
                <a:spcPts val="0"/>
              </a:spcBef>
            </a:pPr>
            <a:r>
              <a:rPr lang="en-US" sz="2800" dirty="0" smtClean="0"/>
              <a:t>Admission to museums and tours in each study location</a:t>
            </a:r>
          </a:p>
          <a:p>
            <a:pPr lvl="1">
              <a:lnSpc>
                <a:spcPct val="100000"/>
              </a:lnSpc>
              <a:spcBef>
                <a:spcPts val="0"/>
              </a:spcBef>
            </a:pPr>
            <a:r>
              <a:rPr lang="en-US" sz="2800" dirty="0" smtClean="0"/>
              <a:t>SCUBA Open Water or Advanced Open Water Certification</a:t>
            </a:r>
          </a:p>
          <a:p>
            <a:pPr lvl="1">
              <a:lnSpc>
                <a:spcPct val="100000"/>
              </a:lnSpc>
              <a:spcBef>
                <a:spcPts val="0"/>
              </a:spcBef>
            </a:pPr>
            <a:r>
              <a:rPr lang="en-US" sz="2800" dirty="0" smtClean="0"/>
              <a:t>Up to ten SCUBA dives</a:t>
            </a:r>
          </a:p>
          <a:p>
            <a:pPr lvl="1">
              <a:lnSpc>
                <a:spcPct val="100000"/>
              </a:lnSpc>
              <a:spcBef>
                <a:spcPts val="0"/>
              </a:spcBef>
            </a:pPr>
            <a:r>
              <a:rPr lang="en-US" sz="2800" dirty="0" smtClean="0"/>
              <a:t>A three-day safari in Kruger National Park</a:t>
            </a:r>
          </a:p>
          <a:p>
            <a:pPr lvl="1">
              <a:lnSpc>
                <a:spcPct val="100000"/>
              </a:lnSpc>
              <a:spcBef>
                <a:spcPts val="0"/>
              </a:spcBef>
            </a:pPr>
            <a:r>
              <a:rPr lang="en-US" sz="2800" dirty="0" smtClean="0"/>
              <a:t>A seven-day road trip from Praia do </a:t>
            </a:r>
            <a:r>
              <a:rPr lang="en-US" sz="2800" dirty="0" err="1" smtClean="0"/>
              <a:t>Tofo</a:t>
            </a:r>
            <a:r>
              <a:rPr lang="en-US" sz="2800" dirty="0" smtClean="0"/>
              <a:t> to Cape Town</a:t>
            </a:r>
          </a:p>
          <a:p>
            <a:pPr>
              <a:lnSpc>
                <a:spcPct val="100000"/>
              </a:lnSpc>
              <a:spcBef>
                <a:spcPts val="0"/>
              </a:spcBef>
            </a:pPr>
            <a:endParaRPr lang="en-US" dirty="0"/>
          </a:p>
        </p:txBody>
      </p:sp>
    </p:spTree>
    <p:extLst>
      <p:ext uri="{BB962C8B-B14F-4D97-AF65-F5344CB8AC3E}">
        <p14:creationId xmlns:p14="http://schemas.microsoft.com/office/powerpoint/2010/main" val="18921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Other Costs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a:t>Airport transportation </a:t>
            </a:r>
          </a:p>
          <a:p>
            <a:pPr lvl="1"/>
            <a:r>
              <a:rPr lang="en-US" sz="2800" dirty="0"/>
              <a:t>If departing after Module One: $70 CAD</a:t>
            </a:r>
          </a:p>
          <a:p>
            <a:pPr lvl="1"/>
            <a:r>
              <a:rPr lang="en-US" sz="2800" dirty="0"/>
              <a:t>If departing after Module Two: 600 </a:t>
            </a:r>
            <a:r>
              <a:rPr lang="en-US" sz="2800" dirty="0" err="1"/>
              <a:t>meticals</a:t>
            </a:r>
            <a:r>
              <a:rPr lang="en-US" sz="2800" dirty="0"/>
              <a:t> ($12 CAD)</a:t>
            </a:r>
          </a:p>
          <a:p>
            <a:pPr lvl="1"/>
            <a:r>
              <a:rPr lang="en-US" sz="2800" dirty="0"/>
              <a:t>If arriving for Module Two: 600 </a:t>
            </a:r>
            <a:r>
              <a:rPr lang="en-US" sz="2800" dirty="0" err="1"/>
              <a:t>meticals</a:t>
            </a:r>
            <a:r>
              <a:rPr lang="en-US" sz="2800" dirty="0"/>
              <a:t> ($12 </a:t>
            </a:r>
            <a:r>
              <a:rPr lang="en-US" sz="2800" dirty="0" smtClean="0"/>
              <a:t>CAD)</a:t>
            </a:r>
          </a:p>
          <a:p>
            <a:pPr lvl="1"/>
            <a:endParaRPr lang="en-US" sz="2800" dirty="0"/>
          </a:p>
          <a:p>
            <a:pPr marL="0" indent="0">
              <a:buNone/>
            </a:pPr>
            <a:r>
              <a:rPr lang="en-US" sz="3200" dirty="0" smtClean="0"/>
              <a:t>Mozambique </a:t>
            </a:r>
            <a:r>
              <a:rPr lang="en-US" sz="3200" dirty="0"/>
              <a:t>Visa </a:t>
            </a:r>
            <a:r>
              <a:rPr lang="en-US" sz="3200" dirty="0" smtClean="0"/>
              <a:t>(</a:t>
            </a:r>
            <a:r>
              <a:rPr lang="en-US" sz="3200" dirty="0"/>
              <a:t>f</a:t>
            </a:r>
            <a:r>
              <a:rPr lang="en-US" sz="3200" dirty="0" smtClean="0"/>
              <a:t>or </a:t>
            </a:r>
            <a:r>
              <a:rPr lang="en-US" sz="3200" dirty="0"/>
              <a:t>students participating in Module </a:t>
            </a:r>
            <a:r>
              <a:rPr lang="en-US" sz="3200" dirty="0" smtClean="0"/>
              <a:t>Two)</a:t>
            </a:r>
            <a:endParaRPr lang="en-US" sz="3200" dirty="0"/>
          </a:p>
          <a:p>
            <a:pPr lvl="1"/>
            <a:r>
              <a:rPr lang="en-US" sz="2800" dirty="0" smtClean="0"/>
              <a:t>In </a:t>
            </a:r>
            <a:r>
              <a:rPr lang="en-US" sz="2800" dirty="0"/>
              <a:t>Swaziland: $70 CAD (paid in ZAR cash)</a:t>
            </a:r>
          </a:p>
          <a:p>
            <a:pPr lvl="1"/>
            <a:r>
              <a:rPr lang="en-US" sz="2800" dirty="0"/>
              <a:t>Upon arrival: $70-90 </a:t>
            </a:r>
            <a:r>
              <a:rPr lang="en-US" sz="2800" dirty="0" smtClean="0"/>
              <a:t>CAD</a:t>
            </a:r>
            <a:r>
              <a:rPr lang="en-US" sz="2800" dirty="0"/>
              <a:t/>
            </a:r>
            <a:br>
              <a:rPr lang="en-US" sz="2800" dirty="0"/>
            </a:br>
            <a:endParaRPr lang="en-US" sz="2800" dirty="0"/>
          </a:p>
        </p:txBody>
      </p:sp>
    </p:spTree>
    <p:extLst>
      <p:ext uri="{BB962C8B-B14F-4D97-AF65-F5344CB8AC3E}">
        <p14:creationId xmlns:p14="http://schemas.microsoft.com/office/powerpoint/2010/main" val="99819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Other Costs</a:t>
            </a:r>
            <a:endParaRPr lang="en-US" dirty="0"/>
          </a:p>
        </p:txBody>
      </p:sp>
      <p:sp>
        <p:nvSpPr>
          <p:cNvPr id="3" name="Content Placeholder 2"/>
          <p:cNvSpPr>
            <a:spLocks noGrp="1"/>
          </p:cNvSpPr>
          <p:nvPr>
            <p:ph idx="1"/>
          </p:nvPr>
        </p:nvSpPr>
        <p:spPr>
          <a:xfrm>
            <a:off x="1120000" y="1825625"/>
            <a:ext cx="10701886" cy="4351338"/>
          </a:xfrm>
        </p:spPr>
        <p:txBody>
          <a:bodyPr>
            <a:normAutofit fontScale="92500"/>
          </a:bodyPr>
          <a:lstStyle/>
          <a:p>
            <a:pPr marL="0" indent="0">
              <a:buNone/>
            </a:pPr>
            <a:r>
              <a:rPr lang="en-US" sz="3900" b="1" dirty="0"/>
              <a:t>Potential Additional Activities </a:t>
            </a:r>
            <a:endParaRPr lang="en-US" sz="3900" b="1" dirty="0" smtClean="0"/>
          </a:p>
          <a:p>
            <a:pPr marL="0" indent="0">
              <a:buNone/>
            </a:pPr>
            <a:r>
              <a:rPr lang="en-US" dirty="0" smtClean="0"/>
              <a:t>(</a:t>
            </a:r>
            <a:r>
              <a:rPr lang="en-US" dirty="0"/>
              <a:t>booked through All Out Africa, not endorsed by </a:t>
            </a:r>
            <a:r>
              <a:rPr lang="en-US" dirty="0" err="1"/>
              <a:t>UofA</a:t>
            </a:r>
            <a:r>
              <a:rPr lang="en-US" dirty="0"/>
              <a:t>)</a:t>
            </a:r>
          </a:p>
          <a:p>
            <a:pPr marL="0" indent="0">
              <a:buNone/>
            </a:pPr>
            <a:r>
              <a:rPr lang="en-US" sz="2400" dirty="0"/>
              <a:t>*not all activities are listed, availability subject to </a:t>
            </a:r>
            <a:r>
              <a:rPr lang="en-US" sz="2400" dirty="0" smtClean="0"/>
              <a:t>change</a:t>
            </a:r>
          </a:p>
          <a:p>
            <a:pPr marL="0" indent="0">
              <a:buNone/>
            </a:pPr>
            <a:endParaRPr lang="en-US" sz="900" dirty="0"/>
          </a:p>
          <a:p>
            <a:pPr lvl="1"/>
            <a:r>
              <a:rPr lang="en-US" sz="3000" dirty="0"/>
              <a:t>Bushfire Music </a:t>
            </a:r>
            <a:r>
              <a:rPr lang="en-US" sz="3000" dirty="0" smtClean="0"/>
              <a:t>Festival ($350 CAD)</a:t>
            </a:r>
          </a:p>
          <a:p>
            <a:pPr marL="914400" lvl="2" indent="0">
              <a:buNone/>
            </a:pPr>
            <a:r>
              <a:rPr lang="en-US" sz="2200" dirty="0" smtClean="0"/>
              <a:t>Round-trip </a:t>
            </a:r>
            <a:r>
              <a:rPr lang="en-US" sz="2200" dirty="0"/>
              <a:t>transportation, tent accommodation, 3-day festival </a:t>
            </a:r>
            <a:r>
              <a:rPr lang="en-US" sz="2200" dirty="0" smtClean="0"/>
              <a:t>pass</a:t>
            </a:r>
          </a:p>
          <a:p>
            <a:pPr lvl="1"/>
            <a:r>
              <a:rPr lang="en-US" sz="3000" dirty="0" err="1" smtClean="0"/>
              <a:t>Ziplining</a:t>
            </a:r>
            <a:r>
              <a:rPr lang="en-US" sz="3000" dirty="0" smtClean="0"/>
              <a:t> </a:t>
            </a:r>
            <a:r>
              <a:rPr lang="en-US" sz="3000" dirty="0"/>
              <a:t>Tour and visit to </a:t>
            </a:r>
            <a:r>
              <a:rPr lang="en-US" sz="3000" dirty="0" err="1"/>
              <a:t>Ngwena</a:t>
            </a:r>
            <a:r>
              <a:rPr lang="en-US" sz="3000" dirty="0"/>
              <a:t> Mines in Swaziland: ~$</a:t>
            </a:r>
            <a:r>
              <a:rPr lang="en-US" sz="3000" dirty="0" smtClean="0"/>
              <a:t>100 CAD</a:t>
            </a:r>
            <a:endParaRPr lang="en-US" sz="3000" dirty="0"/>
          </a:p>
          <a:p>
            <a:pPr lvl="1"/>
            <a:r>
              <a:rPr lang="en-US" sz="3000" dirty="0"/>
              <a:t>Guided morning walk in Kruger National Park: 500 ZAR (~$45 CAD)</a:t>
            </a:r>
          </a:p>
          <a:p>
            <a:pPr lvl="1"/>
            <a:r>
              <a:rPr lang="en-US" sz="3000" dirty="0"/>
              <a:t>Guided sunset drive in Kruger National Park: 280 ZAR (~$25 CAD)</a:t>
            </a:r>
          </a:p>
          <a:p>
            <a:pPr lvl="1"/>
            <a:r>
              <a:rPr lang="en-US" sz="3000" dirty="0"/>
              <a:t>Guided night drive in Kruger National Park: 230 ZAR (~$20 </a:t>
            </a:r>
            <a:r>
              <a:rPr lang="en-US" sz="3000" dirty="0" smtClean="0"/>
              <a:t>CAD</a:t>
            </a:r>
            <a:r>
              <a:rPr lang="en-US" sz="3000" dirty="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849783" y="1104598"/>
            <a:ext cx="2861733" cy="2146300"/>
          </a:xfrm>
          <a:prstGeom prst="rect">
            <a:avLst/>
          </a:prstGeom>
        </p:spPr>
      </p:pic>
    </p:spTree>
    <p:extLst>
      <p:ext uri="{BB962C8B-B14F-4D97-AF65-F5344CB8AC3E}">
        <p14:creationId xmlns:p14="http://schemas.microsoft.com/office/powerpoint/2010/main" val="129713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Certificates</a:t>
            </a:r>
            <a:endParaRPr lang="en-US" dirty="0"/>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Participation in SAFS fulfils several of the requirements for two </a:t>
            </a:r>
            <a:r>
              <a:rPr lang="en-US" dirty="0" err="1" smtClean="0"/>
              <a:t>UofA</a:t>
            </a:r>
            <a:r>
              <a:rPr lang="en-US" dirty="0" smtClean="0"/>
              <a:t> embedded certificate programs.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Certificate for International Learning (CIL)</a:t>
            </a:r>
          </a:p>
          <a:p>
            <a:pPr marL="0" lvl="0" indent="0">
              <a:lnSpc>
                <a:spcPct val="100000"/>
              </a:lnSpc>
              <a:spcBef>
                <a:spcPts val="0"/>
              </a:spcBef>
              <a:buNone/>
            </a:pPr>
            <a:r>
              <a:rPr lang="en-US" dirty="0">
                <a:hlinkClick r:id="rId3"/>
              </a:rPr>
              <a:t>http://</a:t>
            </a:r>
            <a:r>
              <a:rPr lang="en-US" dirty="0" smtClean="0">
                <a:hlinkClick r:id="rId3"/>
              </a:rPr>
              <a:t>www.globaled.ualberta.ca/CertificateinInternationalLearning.aspx</a:t>
            </a:r>
            <a:endParaRPr lang="en-US" dirty="0" smtClean="0"/>
          </a:p>
          <a:p>
            <a:pPr marL="0" lvl="0" indent="0">
              <a:lnSpc>
                <a:spcPct val="100000"/>
              </a:lnSpc>
              <a:spcBef>
                <a:spcPts val="0"/>
              </a:spcBef>
              <a:buNone/>
            </a:pPr>
            <a:endParaRPr lang="en-US" dirty="0"/>
          </a:p>
          <a:p>
            <a:pPr marL="0" lvl="0" indent="0">
              <a:lnSpc>
                <a:spcPct val="100000"/>
              </a:lnSpc>
              <a:spcBef>
                <a:spcPts val="0"/>
              </a:spcBef>
              <a:buNone/>
            </a:pPr>
            <a:r>
              <a:rPr lang="en-US" b="1" dirty="0" smtClean="0"/>
              <a:t>Certificate in Engagement and Service-Learning (CSL)</a:t>
            </a:r>
          </a:p>
          <a:p>
            <a:pPr marL="0" lvl="0" indent="0">
              <a:lnSpc>
                <a:spcPct val="100000"/>
              </a:lnSpc>
              <a:spcBef>
                <a:spcPts val="0"/>
              </a:spcBef>
              <a:buNone/>
            </a:pPr>
            <a:r>
              <a:rPr lang="en-US" dirty="0">
                <a:hlinkClick r:id="rId4"/>
              </a:rPr>
              <a:t>https://</a:t>
            </a:r>
            <a:r>
              <a:rPr lang="en-US" dirty="0" smtClean="0">
                <a:hlinkClick r:id="rId4"/>
              </a:rPr>
              <a:t>www.ualberta.ca/community-service-learning/csl-student-info/certificate-program</a:t>
            </a:r>
            <a:r>
              <a:rPr lang="en-US" dirty="0" smtClean="0"/>
              <a:t> </a:t>
            </a:r>
            <a:endParaRPr lang="en-US" dirty="0"/>
          </a:p>
        </p:txBody>
      </p:sp>
      <p:sp>
        <p:nvSpPr>
          <p:cNvPr id="4" name="TextBox 3"/>
          <p:cNvSpPr txBox="1"/>
          <p:nvPr/>
        </p:nvSpPr>
        <p:spPr>
          <a:xfrm>
            <a:off x="7788729" y="365125"/>
            <a:ext cx="3967842" cy="954107"/>
          </a:xfrm>
          <a:prstGeom prst="rect">
            <a:avLst/>
          </a:prstGeom>
          <a:noFill/>
          <a:ln w="38100">
            <a:solidFill>
              <a:schemeClr val="tx1"/>
            </a:solidFill>
          </a:ln>
        </p:spPr>
        <p:txBody>
          <a:bodyPr wrap="square" rtlCol="0">
            <a:spAutoFit/>
          </a:bodyPr>
          <a:lstStyle/>
          <a:p>
            <a:pPr algn="ctr"/>
            <a:r>
              <a:rPr lang="en-US" sz="2800" dirty="0"/>
              <a:t>E</a:t>
            </a:r>
            <a:r>
              <a:rPr lang="en-US" sz="2800" dirty="0" smtClean="0"/>
              <a:t>arned in conjunction with your major/minor.</a:t>
            </a:r>
            <a:endParaRPr lang="en-US" sz="2800" dirty="0"/>
          </a:p>
        </p:txBody>
      </p:sp>
    </p:spTree>
    <p:extLst>
      <p:ext uri="{BB962C8B-B14F-4D97-AF65-F5344CB8AC3E}">
        <p14:creationId xmlns:p14="http://schemas.microsoft.com/office/powerpoint/2010/main" val="137659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Requirements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All faculties and disciplines are welcome! </a:t>
            </a:r>
          </a:p>
          <a:p>
            <a:pPr marL="0" marR="0" lvl="0" indent="0" defTabSz="914400" eaLnBrk="1" fontAlgn="auto" latinLnBrk="0" hangingPunct="1">
              <a:lnSpc>
                <a:spcPct val="100000"/>
              </a:lnSpc>
              <a:spcBef>
                <a:spcPts val="0"/>
              </a:spcBef>
              <a:spcAft>
                <a:spcPts val="0"/>
              </a:spcAft>
              <a:buClrTx/>
              <a:buSzTx/>
              <a:buFontTx/>
              <a:buNone/>
              <a:tabLst/>
              <a:defRPr/>
            </a:pPr>
            <a:endParaRPr lang="en-US" sz="1100" dirty="0"/>
          </a:p>
          <a:p>
            <a:r>
              <a:rPr lang="en-US" dirty="0"/>
              <a:t>Have a minimum GPA of 2.3 or higher in the last Fall/Winter semesters</a:t>
            </a:r>
          </a:p>
          <a:p>
            <a:r>
              <a:rPr lang="en-US" dirty="0"/>
              <a:t>Have successfully completed at least *15, or more as required by their home Faculty/Institution, by the start of the SAFS program</a:t>
            </a:r>
          </a:p>
          <a:p>
            <a:r>
              <a:rPr lang="en-US" dirty="0"/>
              <a:t>Have successfully completed BIOL </a:t>
            </a:r>
            <a:r>
              <a:rPr lang="en-US" dirty="0" smtClean="0"/>
              <a:t>108*</a:t>
            </a:r>
            <a:endParaRPr lang="en-US" dirty="0"/>
          </a:p>
          <a:p>
            <a:r>
              <a:rPr lang="en-US" dirty="0"/>
              <a:t>Have a valid passport and or visas to study in South Africa, Mozambique and Swaziland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TextBox 3"/>
          <p:cNvSpPr txBox="1"/>
          <p:nvPr/>
        </p:nvSpPr>
        <p:spPr>
          <a:xfrm>
            <a:off x="162046" y="6053559"/>
            <a:ext cx="11910349" cy="646331"/>
          </a:xfrm>
          <a:prstGeom prst="rect">
            <a:avLst/>
          </a:prstGeom>
          <a:noFill/>
        </p:spPr>
        <p:txBody>
          <a:bodyPr wrap="square" rtlCol="0">
            <a:spAutoFit/>
          </a:bodyPr>
          <a:lstStyle/>
          <a:p>
            <a:r>
              <a:rPr lang="en-US" dirty="0" smtClean="0"/>
              <a:t>*students without BIOL 108 but who are enrolled in the BScN program may be enroll in Module Three, pending approval from the Faculty of Science</a:t>
            </a:r>
            <a:endParaRPr lang="en-US" dirty="0"/>
          </a:p>
        </p:txBody>
      </p:sp>
    </p:spTree>
    <p:extLst>
      <p:ext uri="{BB962C8B-B14F-4D97-AF65-F5344CB8AC3E}">
        <p14:creationId xmlns:p14="http://schemas.microsoft.com/office/powerpoint/2010/main" val="2400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Instructions How to Apply </a:t>
            </a:r>
            <a:br>
              <a:rPr lang="en-US" dirty="0" smtClean="0"/>
            </a:br>
            <a:r>
              <a:rPr lang="en-US" dirty="0" smtClean="0"/>
              <a:t>(</a:t>
            </a:r>
            <a:r>
              <a:rPr lang="en-US" dirty="0" err="1" smtClean="0"/>
              <a:t>UofA</a:t>
            </a:r>
            <a:r>
              <a:rPr lang="en-US" dirty="0" smtClean="0"/>
              <a:t> Students)</a:t>
            </a:r>
            <a:endParaRPr lang="en-US" dirty="0"/>
          </a:p>
        </p:txBody>
      </p:sp>
      <p:sp>
        <p:nvSpPr>
          <p:cNvPr id="3" name="Content Placeholder 2"/>
          <p:cNvSpPr>
            <a:spLocks noGrp="1"/>
          </p:cNvSpPr>
          <p:nvPr>
            <p:ph idx="1"/>
          </p:nvPr>
        </p:nvSpPr>
        <p:spPr/>
        <p:txBody>
          <a:bodyPr anchor="ctr">
            <a:normAutofit/>
          </a:bodyPr>
          <a:lstStyle/>
          <a:p>
            <a:pPr marL="514350" indent="-514350">
              <a:buFont typeface="+mj-lt"/>
              <a:buAutoNum type="arabicPeriod"/>
            </a:pPr>
            <a:r>
              <a:rPr lang="en-US" sz="3200" dirty="0" smtClean="0"/>
              <a:t>Fill out the </a:t>
            </a:r>
            <a:r>
              <a:rPr lang="en-US" sz="3200" dirty="0"/>
              <a:t>fillable application: </a:t>
            </a:r>
            <a:r>
              <a:rPr lang="en-US" dirty="0" smtClean="0">
                <a:hlinkClick r:id="rId2"/>
              </a:rPr>
              <a:t>https</a:t>
            </a:r>
            <a:r>
              <a:rPr lang="en-US" dirty="0">
                <a:hlinkClick r:id="rId2"/>
              </a:rPr>
              <a:t>://</a:t>
            </a:r>
            <a:r>
              <a:rPr lang="en-US" dirty="0" smtClean="0">
                <a:hlinkClick r:id="rId2"/>
              </a:rPr>
              <a:t>www.ualberta.ca/african-field-studies/how-to-apply</a:t>
            </a:r>
            <a:r>
              <a:rPr lang="en-US" dirty="0" smtClean="0"/>
              <a:t> </a:t>
            </a:r>
          </a:p>
          <a:p>
            <a:pPr marL="514350" indent="-514350">
              <a:buFont typeface="+mj-lt"/>
              <a:buAutoNum type="arabicPeriod"/>
            </a:pPr>
            <a:r>
              <a:rPr lang="en-US" sz="3200" dirty="0" smtClean="0"/>
              <a:t>Upload a single PDF file with a cover letter and CV/resume</a:t>
            </a:r>
          </a:p>
          <a:p>
            <a:pPr marL="514350" indent="-514350">
              <a:buFont typeface="+mj-lt"/>
              <a:buAutoNum type="arabicPeriod"/>
            </a:pPr>
            <a:r>
              <a:rPr lang="en-US" sz="3200" dirty="0" smtClean="0"/>
              <a:t>Upload a PDF copy of your transcript from Bear Tracks</a:t>
            </a:r>
            <a:endParaRPr lang="en-US" sz="3200" dirty="0"/>
          </a:p>
        </p:txBody>
      </p:sp>
    </p:spTree>
    <p:extLst>
      <p:ext uri="{BB962C8B-B14F-4D97-AF65-F5344CB8AC3E}">
        <p14:creationId xmlns:p14="http://schemas.microsoft.com/office/powerpoint/2010/main" val="7295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Instructions How to Apply </a:t>
            </a:r>
            <a:br>
              <a:rPr lang="en-US" dirty="0" smtClean="0"/>
            </a:br>
            <a:r>
              <a:rPr lang="en-US" dirty="0" smtClean="0"/>
              <a:t>(non-</a:t>
            </a:r>
            <a:r>
              <a:rPr lang="en-US" dirty="0" err="1" smtClean="0"/>
              <a:t>UofA</a:t>
            </a:r>
            <a:r>
              <a:rPr lang="en-US" dirty="0" smtClean="0"/>
              <a:t> Students)</a:t>
            </a:r>
            <a:endParaRPr lang="en-US" dirty="0"/>
          </a:p>
        </p:txBody>
      </p:sp>
      <p:sp>
        <p:nvSpPr>
          <p:cNvPr id="3" name="Content Placeholder 2"/>
          <p:cNvSpPr>
            <a:spLocks noGrp="1"/>
          </p:cNvSpPr>
          <p:nvPr>
            <p:ph idx="1"/>
          </p:nvPr>
        </p:nvSpPr>
        <p:spPr/>
        <p:txBody>
          <a:bodyPr anchor="ctr">
            <a:normAutofit/>
          </a:bodyPr>
          <a:lstStyle/>
          <a:p>
            <a:pPr marL="514350" indent="-514350">
              <a:buFont typeface="+mj-lt"/>
              <a:buAutoNum type="arabicPeriod"/>
            </a:pPr>
            <a:r>
              <a:rPr lang="en-US" sz="3200" dirty="0" smtClean="0"/>
              <a:t>Fill out the </a:t>
            </a:r>
            <a:r>
              <a:rPr lang="en-US" sz="3200" dirty="0"/>
              <a:t>fillable </a:t>
            </a:r>
            <a:r>
              <a:rPr lang="en-US" sz="3200" dirty="0" smtClean="0"/>
              <a:t>application, and save it: </a:t>
            </a:r>
            <a:r>
              <a:rPr lang="en-US" dirty="0" smtClean="0">
                <a:hlinkClick r:id="rId2"/>
              </a:rPr>
              <a:t>https</a:t>
            </a:r>
            <a:r>
              <a:rPr lang="en-US" dirty="0">
                <a:hlinkClick r:id="rId2"/>
              </a:rPr>
              <a:t>://</a:t>
            </a:r>
            <a:r>
              <a:rPr lang="en-US" dirty="0" smtClean="0">
                <a:hlinkClick r:id="rId2"/>
              </a:rPr>
              <a:t>www.ualberta.ca/african-field-studies/how-to-apply</a:t>
            </a:r>
            <a:r>
              <a:rPr lang="en-US" dirty="0" smtClean="0"/>
              <a:t> </a:t>
            </a:r>
          </a:p>
          <a:p>
            <a:pPr marL="514350" indent="-514350">
              <a:buFont typeface="+mj-lt"/>
              <a:buAutoNum type="arabicPeriod"/>
            </a:pPr>
            <a:r>
              <a:rPr lang="en-US" sz="3200" dirty="0" smtClean="0"/>
              <a:t>Apply to the University of Alberta as a visiting student (you will have to meet admission requirements and deadlines)</a:t>
            </a:r>
          </a:p>
          <a:p>
            <a:pPr marL="514350" indent="-514350">
              <a:buFont typeface="+mj-lt"/>
              <a:buAutoNum type="arabicPeriod"/>
            </a:pPr>
            <a:r>
              <a:rPr lang="en-US" sz="3200" dirty="0" smtClean="0"/>
              <a:t>Email </a:t>
            </a:r>
            <a:r>
              <a:rPr lang="en-US" sz="3200" dirty="0" smtClean="0">
                <a:hlinkClick r:id="rId3"/>
              </a:rPr>
              <a:t>safs@ualberta.ca</a:t>
            </a:r>
            <a:r>
              <a:rPr lang="en-US" sz="3200" dirty="0" smtClean="0"/>
              <a:t> with</a:t>
            </a:r>
          </a:p>
          <a:p>
            <a:pPr marL="971550" lvl="1" indent="-514350">
              <a:buFont typeface="+mj-lt"/>
              <a:buAutoNum type="arabicPeriod"/>
            </a:pPr>
            <a:r>
              <a:rPr lang="en-US" dirty="0" smtClean="0"/>
              <a:t>Application</a:t>
            </a:r>
          </a:p>
          <a:p>
            <a:pPr marL="971550" lvl="1" indent="-514350">
              <a:buFont typeface="+mj-lt"/>
              <a:buAutoNum type="arabicPeriod"/>
            </a:pPr>
            <a:r>
              <a:rPr lang="en-US" dirty="0" smtClean="0"/>
              <a:t>PDF file with a cover letter and CV/resume</a:t>
            </a:r>
          </a:p>
          <a:p>
            <a:pPr marL="971550" lvl="1" indent="-514350">
              <a:buFont typeface="+mj-lt"/>
              <a:buAutoNum type="arabicPeriod"/>
            </a:pPr>
            <a:r>
              <a:rPr lang="en-US" dirty="0" smtClean="0"/>
              <a:t>PDF file of your transcript</a:t>
            </a:r>
            <a:endParaRPr lang="en-US" dirty="0"/>
          </a:p>
        </p:txBody>
      </p:sp>
    </p:spTree>
    <p:extLst>
      <p:ext uri="{BB962C8B-B14F-4D97-AF65-F5344CB8AC3E}">
        <p14:creationId xmlns:p14="http://schemas.microsoft.com/office/powerpoint/2010/main" val="2100289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Requirements for </a:t>
            </a:r>
            <a:br>
              <a:rPr lang="en-US" dirty="0" smtClean="0"/>
            </a:br>
            <a:r>
              <a:rPr lang="en-US" dirty="0" smtClean="0"/>
              <a:t>Non-</a:t>
            </a:r>
            <a:r>
              <a:rPr lang="en-US" dirty="0" err="1" smtClean="0"/>
              <a:t>UofA</a:t>
            </a:r>
            <a:r>
              <a:rPr lang="en-US" dirty="0" smtClean="0"/>
              <a:t> Students</a:t>
            </a:r>
            <a:endParaRPr lang="en-US" dirty="0"/>
          </a:p>
        </p:txBody>
      </p:sp>
      <p:sp>
        <p:nvSpPr>
          <p:cNvPr id="3" name="Content Placeholder 2"/>
          <p:cNvSpPr>
            <a:spLocks noGrp="1"/>
          </p:cNvSpPr>
          <p:nvPr>
            <p:ph idx="1"/>
          </p:nvPr>
        </p:nvSpPr>
        <p:spPr>
          <a:xfrm>
            <a:off x="1120000" y="1825624"/>
            <a:ext cx="10233800" cy="4738461"/>
          </a:xfrm>
        </p:spPr>
        <p:txBody>
          <a:bodyPr>
            <a:normAutofit fontScale="92500" lnSpcReduction="10000"/>
          </a:bodyPr>
          <a:lstStyle/>
          <a:p>
            <a:r>
              <a:rPr lang="en-US" dirty="0" smtClean="0"/>
              <a:t>Enrolment in a degree program at your home institution</a:t>
            </a:r>
          </a:p>
          <a:p>
            <a:r>
              <a:rPr lang="en-US" dirty="0" smtClean="0"/>
              <a:t>A letter of permission from your home institution</a:t>
            </a:r>
          </a:p>
          <a:p>
            <a:r>
              <a:rPr lang="en-US" dirty="0" smtClean="0"/>
              <a:t>Have completed 24 credits (*24) at your home institution</a:t>
            </a:r>
          </a:p>
          <a:p>
            <a:r>
              <a:rPr lang="en-US" dirty="0" smtClean="0"/>
              <a:t>Satisfactory academic standing at your home institution</a:t>
            </a:r>
          </a:p>
          <a:p>
            <a:endParaRPr lang="en-US" sz="1900" dirty="0"/>
          </a:p>
          <a:p>
            <a:r>
              <a:rPr lang="en-US" dirty="0" smtClean="0"/>
              <a:t>Students applying to the University of Alberta, Faculty of Science, as a </a:t>
            </a:r>
            <a:r>
              <a:rPr lang="en-US" i="1" dirty="0" smtClean="0"/>
              <a:t>Visiting Student</a:t>
            </a:r>
            <a:r>
              <a:rPr lang="en-US" dirty="0" smtClean="0"/>
              <a:t> must apply by February 1</a:t>
            </a:r>
            <a:r>
              <a:rPr lang="en-US" baseline="30000" dirty="0" smtClean="0"/>
              <a:t>st</a:t>
            </a:r>
            <a:r>
              <a:rPr lang="en-US" dirty="0" smtClean="0"/>
              <a:t>, 2018, and pay a $125 application fee to the Faculty of Science. </a:t>
            </a:r>
          </a:p>
          <a:p>
            <a:endParaRPr lang="en-US" dirty="0"/>
          </a:p>
          <a:p>
            <a:pPr marL="0" indent="0">
              <a:buNone/>
            </a:pPr>
            <a:r>
              <a:rPr lang="en-US" dirty="0" smtClean="0"/>
              <a:t>To apply as a </a:t>
            </a:r>
            <a:r>
              <a:rPr lang="en-US" dirty="0"/>
              <a:t>visiting student, </a:t>
            </a:r>
            <a:r>
              <a:rPr lang="en-US" dirty="0" smtClean="0"/>
              <a:t>visit: </a:t>
            </a:r>
            <a:r>
              <a:rPr lang="en-US" dirty="0">
                <a:hlinkClick r:id="rId2"/>
              </a:rPr>
              <a:t>https://</a:t>
            </a:r>
            <a:r>
              <a:rPr lang="en-US" dirty="0" smtClean="0">
                <a:hlinkClick r:id="rId2"/>
              </a:rPr>
              <a:t>gandalf.registrar.ualberta.ca/Admission/Application/start-page</a:t>
            </a:r>
            <a:r>
              <a:rPr lang="en-US" dirty="0" smtClean="0"/>
              <a:t> </a:t>
            </a:r>
            <a:endParaRPr lang="en-US" dirty="0"/>
          </a:p>
        </p:txBody>
      </p:sp>
    </p:spTree>
    <p:extLst>
      <p:ext uri="{BB962C8B-B14F-4D97-AF65-F5344CB8AC3E}">
        <p14:creationId xmlns:p14="http://schemas.microsoft.com/office/powerpoint/2010/main" val="868828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Southern Africa</a:t>
            </a:r>
            <a:endParaRPr lang="en-US" dirty="0"/>
          </a:p>
        </p:txBody>
      </p:sp>
      <p:sp>
        <p:nvSpPr>
          <p:cNvPr id="3" name="Content Placeholder 2"/>
          <p:cNvSpPr>
            <a:spLocks noGrp="1"/>
          </p:cNvSpPr>
          <p:nvPr>
            <p:ph idx="1"/>
          </p:nvPr>
        </p:nvSpPr>
        <p:spPr/>
        <p:txBody>
          <a:bodyPr>
            <a:normAutofit/>
          </a:bodyPr>
          <a:lstStyle/>
          <a:p>
            <a:r>
              <a:rPr lang="en-US" dirty="0" smtClean="0"/>
              <a:t>If you are starting in Module One</a:t>
            </a:r>
          </a:p>
          <a:p>
            <a:pPr lvl="1"/>
            <a:r>
              <a:rPr lang="en-US" dirty="0" smtClean="0"/>
              <a:t>O.R. Tambo Airport, Johannesburg, South Africa</a:t>
            </a:r>
          </a:p>
          <a:p>
            <a:pPr lvl="1"/>
            <a:r>
              <a:rPr lang="en-US" dirty="0" smtClean="0"/>
              <a:t>Drive to Swaziland (~ 4 hours) with All Out Africa</a:t>
            </a:r>
          </a:p>
          <a:p>
            <a:pPr lvl="1"/>
            <a:endParaRPr lang="en-US" sz="1000" dirty="0" smtClean="0"/>
          </a:p>
          <a:p>
            <a:r>
              <a:rPr lang="en-US" dirty="0" smtClean="0"/>
              <a:t>If you are starting in Module Two</a:t>
            </a:r>
          </a:p>
          <a:p>
            <a:pPr lvl="1"/>
            <a:r>
              <a:rPr lang="en-US" dirty="0" err="1" smtClean="0"/>
              <a:t>Inhambane</a:t>
            </a:r>
            <a:r>
              <a:rPr lang="en-US" dirty="0" smtClean="0"/>
              <a:t> Airport, </a:t>
            </a:r>
            <a:r>
              <a:rPr lang="en-US" dirty="0" err="1" smtClean="0"/>
              <a:t>Inhambane</a:t>
            </a:r>
            <a:r>
              <a:rPr lang="en-US" dirty="0" smtClean="0"/>
              <a:t>, Mozambique</a:t>
            </a:r>
          </a:p>
          <a:p>
            <a:pPr lvl="1"/>
            <a:r>
              <a:rPr lang="en-US" dirty="0" smtClean="0"/>
              <a:t>Drive to the Praia do </a:t>
            </a:r>
            <a:r>
              <a:rPr lang="en-US" dirty="0" err="1" smtClean="0"/>
              <a:t>Tofo</a:t>
            </a:r>
            <a:r>
              <a:rPr lang="en-US" dirty="0" smtClean="0"/>
              <a:t> (~30 minutes) with All Out Africa</a:t>
            </a:r>
          </a:p>
          <a:p>
            <a:pPr lvl="1"/>
            <a:endParaRPr lang="en-US" sz="1000" dirty="0" smtClean="0"/>
          </a:p>
          <a:p>
            <a:r>
              <a:rPr lang="en-US" dirty="0" smtClean="0"/>
              <a:t>If you are starting in Module Three</a:t>
            </a:r>
          </a:p>
          <a:p>
            <a:pPr lvl="1"/>
            <a:r>
              <a:rPr lang="en-US" dirty="0" smtClean="0"/>
              <a:t>Cape Town International Airport, Cape Town, South Africa</a:t>
            </a:r>
          </a:p>
          <a:p>
            <a:pPr lvl="1"/>
            <a:r>
              <a:rPr lang="en-US" dirty="0" smtClean="0"/>
              <a:t>Drive to the suburb of </a:t>
            </a:r>
            <a:r>
              <a:rPr lang="en-US" dirty="0" err="1" smtClean="0"/>
              <a:t>Hout</a:t>
            </a:r>
            <a:r>
              <a:rPr lang="en-US" dirty="0" smtClean="0"/>
              <a:t> Bay (~ 1 hour) with All out Africa</a:t>
            </a:r>
            <a:endParaRPr lang="en-US" dirty="0"/>
          </a:p>
        </p:txBody>
      </p:sp>
      <p:sp>
        <p:nvSpPr>
          <p:cNvPr id="4" name="TextBox 3"/>
          <p:cNvSpPr txBox="1"/>
          <p:nvPr/>
        </p:nvSpPr>
        <p:spPr>
          <a:xfrm>
            <a:off x="8471291" y="1411875"/>
            <a:ext cx="3361748" cy="2246769"/>
          </a:xfrm>
          <a:prstGeom prst="rect">
            <a:avLst/>
          </a:prstGeom>
          <a:noFill/>
          <a:ln w="38100">
            <a:solidFill>
              <a:schemeClr val="tx1"/>
            </a:solidFill>
          </a:ln>
        </p:spPr>
        <p:txBody>
          <a:bodyPr wrap="square" rtlCol="0">
            <a:spAutoFit/>
          </a:bodyPr>
          <a:lstStyle/>
          <a:p>
            <a:pPr algn="ctr"/>
            <a:r>
              <a:rPr lang="en-US" sz="2800" dirty="0" smtClean="0"/>
              <a:t>You are responsible for booking your own flight, however, SAFS will help coordinate your travel plans. </a:t>
            </a:r>
            <a:endParaRPr lang="en-US" sz="2800" dirty="0"/>
          </a:p>
        </p:txBody>
      </p:sp>
    </p:spTree>
    <p:extLst>
      <p:ext uri="{BB962C8B-B14F-4D97-AF65-F5344CB8AC3E}">
        <p14:creationId xmlns:p14="http://schemas.microsoft.com/office/powerpoint/2010/main" val="20149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Application Cover Letter and CV/Resume</a:t>
            </a:r>
            <a:endParaRPr lang="en-US" sz="4800" dirty="0"/>
          </a:p>
        </p:txBody>
      </p:sp>
      <p:sp>
        <p:nvSpPr>
          <p:cNvPr id="4" name="Text Placeholder 3"/>
          <p:cNvSpPr>
            <a:spLocks noGrp="1"/>
          </p:cNvSpPr>
          <p:nvPr>
            <p:ph type="body" idx="1"/>
          </p:nvPr>
        </p:nvSpPr>
        <p:spPr/>
        <p:txBody>
          <a:bodyPr>
            <a:normAutofit/>
          </a:bodyPr>
          <a:lstStyle/>
          <a:p>
            <a:r>
              <a:rPr lang="en-US" sz="3200" b="1" dirty="0" smtClean="0"/>
              <a:t>Cover Letter</a:t>
            </a:r>
            <a:endParaRPr lang="en-US" sz="3200" b="1" dirty="0"/>
          </a:p>
        </p:txBody>
      </p:sp>
      <p:sp>
        <p:nvSpPr>
          <p:cNvPr id="5" name="Content Placeholder 4"/>
          <p:cNvSpPr>
            <a:spLocks noGrp="1"/>
          </p:cNvSpPr>
          <p:nvPr>
            <p:ph sz="half" idx="2"/>
          </p:nvPr>
        </p:nvSpPr>
        <p:spPr/>
        <p:txBody>
          <a:bodyPr>
            <a:normAutofit fontScale="77500" lnSpcReduction="20000"/>
          </a:bodyPr>
          <a:lstStyle/>
          <a:p>
            <a:r>
              <a:rPr lang="en-US" dirty="0"/>
              <a:t>Why do you want to participate in Southern African Field School?</a:t>
            </a:r>
          </a:p>
          <a:p>
            <a:r>
              <a:rPr lang="en-US" dirty="0"/>
              <a:t>Which module(s) you would like to complete?</a:t>
            </a:r>
          </a:p>
          <a:p>
            <a:r>
              <a:rPr lang="en-US" dirty="0"/>
              <a:t>What are your career goals and how do you think this program/module will benefit you?</a:t>
            </a:r>
          </a:p>
          <a:p>
            <a:r>
              <a:rPr lang="en-US" dirty="0"/>
              <a:t>What do you think will be the greatest challenge/benefit of participating in Southern African Field School?</a:t>
            </a:r>
          </a:p>
          <a:p>
            <a:r>
              <a:rPr lang="en-US" dirty="0"/>
              <a:t>What life/work/study experience you have that will benefit you in preparing to study abroad</a:t>
            </a:r>
            <a:r>
              <a:rPr lang="en-US" dirty="0" smtClean="0"/>
              <a:t>.</a:t>
            </a:r>
            <a:endParaRPr lang="en-US" dirty="0"/>
          </a:p>
        </p:txBody>
      </p:sp>
      <p:sp>
        <p:nvSpPr>
          <p:cNvPr id="6" name="Text Placeholder 5"/>
          <p:cNvSpPr>
            <a:spLocks noGrp="1"/>
          </p:cNvSpPr>
          <p:nvPr>
            <p:ph type="body" sz="quarter" idx="3"/>
          </p:nvPr>
        </p:nvSpPr>
        <p:spPr/>
        <p:txBody>
          <a:bodyPr>
            <a:normAutofit/>
          </a:bodyPr>
          <a:lstStyle/>
          <a:p>
            <a:r>
              <a:rPr lang="en-US" sz="3200" b="1" dirty="0" smtClean="0"/>
              <a:t>CV/Resume</a:t>
            </a:r>
            <a:endParaRPr lang="en-US" sz="3200" b="1" dirty="0"/>
          </a:p>
        </p:txBody>
      </p:sp>
      <p:sp>
        <p:nvSpPr>
          <p:cNvPr id="7" name="Content Placeholder 6"/>
          <p:cNvSpPr>
            <a:spLocks noGrp="1"/>
          </p:cNvSpPr>
          <p:nvPr>
            <p:ph sz="quarter" idx="4"/>
          </p:nvPr>
        </p:nvSpPr>
        <p:spPr/>
        <p:txBody>
          <a:bodyPr>
            <a:normAutofit/>
          </a:bodyPr>
          <a:lstStyle/>
          <a:p>
            <a:r>
              <a:rPr lang="en-US" dirty="0"/>
              <a:t>Name/Contact information</a:t>
            </a:r>
          </a:p>
          <a:p>
            <a:r>
              <a:rPr lang="en-US" dirty="0"/>
              <a:t>Education</a:t>
            </a:r>
          </a:p>
          <a:p>
            <a:r>
              <a:rPr lang="en-US" dirty="0"/>
              <a:t>Employment experience</a:t>
            </a:r>
          </a:p>
          <a:p>
            <a:r>
              <a:rPr lang="en-US" dirty="0"/>
              <a:t>Volunteer and extracurricular interests</a:t>
            </a:r>
          </a:p>
          <a:p>
            <a:r>
              <a:rPr lang="en-US" dirty="0"/>
              <a:t>Previous research experience (if any</a:t>
            </a:r>
            <a:r>
              <a:rPr lang="en-US" dirty="0" smtClean="0"/>
              <a:t>)</a:t>
            </a:r>
            <a:endParaRPr lang="en-US" dirty="0"/>
          </a:p>
        </p:txBody>
      </p:sp>
    </p:spTree>
    <p:extLst>
      <p:ext uri="{BB962C8B-B14F-4D97-AF65-F5344CB8AC3E}">
        <p14:creationId xmlns:p14="http://schemas.microsoft.com/office/powerpoint/2010/main" val="207948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Application Deadlines</a:t>
            </a:r>
            <a:endParaRPr lang="en-US" dirty="0"/>
          </a:p>
        </p:txBody>
      </p:sp>
      <p:sp>
        <p:nvSpPr>
          <p:cNvPr id="8" name="Content Placeholder 7"/>
          <p:cNvSpPr>
            <a:spLocks noGrp="1"/>
          </p:cNvSpPr>
          <p:nvPr>
            <p:ph idx="1"/>
          </p:nvPr>
        </p:nvSpPr>
        <p:spPr/>
        <p:txBody>
          <a:bodyPr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dirty="0" smtClean="0"/>
              <a:t>Priority Deadline: </a:t>
            </a:r>
            <a:r>
              <a:rPr lang="en-US" sz="3200" dirty="0" smtClean="0"/>
              <a:t>December 1, 2017</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r>
              <a:rPr lang="en-US" sz="3200" b="1" dirty="0" smtClean="0"/>
              <a:t>Late Deadline (if spots are available): </a:t>
            </a:r>
            <a:r>
              <a:rPr lang="en-US" sz="3200" dirty="0" smtClean="0"/>
              <a:t>January 25, 2018</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Applications are reviewed every two weeks. Students who apply by or on the priority deadline will have a decision by Friday, December 15</a:t>
            </a:r>
            <a:r>
              <a:rPr lang="en-US" sz="3200" baseline="30000" dirty="0" smtClean="0"/>
              <a:t>th</a:t>
            </a:r>
            <a:r>
              <a:rPr lang="en-US" sz="3200" dirty="0" smtClean="0"/>
              <a:t>. </a:t>
            </a:r>
            <a:endParaRPr lang="en-US" sz="3200" dirty="0"/>
          </a:p>
        </p:txBody>
      </p:sp>
    </p:spTree>
    <p:extLst>
      <p:ext uri="{BB962C8B-B14F-4D97-AF65-F5344CB8AC3E}">
        <p14:creationId xmlns:p14="http://schemas.microsoft.com/office/powerpoint/2010/main" val="17017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After Acceptance</a:t>
            </a:r>
            <a:endParaRPr lang="en-US" dirty="0"/>
          </a:p>
        </p:txBody>
      </p:sp>
    </p:spTree>
    <p:extLst>
      <p:ext uri="{BB962C8B-B14F-4D97-AF65-F5344CB8AC3E}">
        <p14:creationId xmlns:p14="http://schemas.microsoft.com/office/powerpoint/2010/main" val="1188366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 Payments</a:t>
            </a:r>
            <a:endParaRPr lang="en-US" dirty="0"/>
          </a:p>
        </p:txBody>
      </p:sp>
      <p:sp>
        <p:nvSpPr>
          <p:cNvPr id="3" name="Content Placeholder 2"/>
          <p:cNvSpPr>
            <a:spLocks noGrp="1"/>
          </p:cNvSpPr>
          <p:nvPr>
            <p:ph idx="1"/>
          </p:nvPr>
        </p:nvSpPr>
        <p:spPr>
          <a:xfrm>
            <a:off x="1120000" y="1825625"/>
            <a:ext cx="10233800" cy="4607832"/>
          </a:xfrm>
        </p:spPr>
        <p:txBody>
          <a:bodyPr>
            <a:normAutofit fontScale="92500"/>
          </a:bodyPr>
          <a:lstStyle/>
          <a:p>
            <a:r>
              <a:rPr lang="en-US" dirty="0"/>
              <a:t>Fee payments are broken down into three components for SAFS. The first payment is due upon acceptance, and is half (50%) of the ground fee total. The other half is due on March 15, 2018 as a second payment. </a:t>
            </a:r>
            <a:endParaRPr lang="en-US" sz="1100" dirty="0"/>
          </a:p>
          <a:p>
            <a:pPr lvl="1"/>
            <a:r>
              <a:rPr lang="en-US" sz="2800" dirty="0"/>
              <a:t>Both the first and second payments are due as </a:t>
            </a:r>
            <a:r>
              <a:rPr lang="en-US" sz="2800" dirty="0" err="1"/>
              <a:t>cheques</a:t>
            </a:r>
            <a:r>
              <a:rPr lang="en-US" sz="2800" dirty="0"/>
              <a:t> written out to the Department of Biological Sciences and should be given to Evan Wong at Bio </a:t>
            </a:r>
            <a:r>
              <a:rPr lang="en-US" sz="2800" dirty="0" err="1"/>
              <a:t>Sci</a:t>
            </a:r>
            <a:r>
              <a:rPr lang="en-US" sz="2800" dirty="0"/>
              <a:t> CW 405</a:t>
            </a:r>
            <a:r>
              <a:rPr lang="en-US" sz="2800" dirty="0" smtClean="0"/>
              <a:t>.</a:t>
            </a:r>
          </a:p>
          <a:p>
            <a:endParaRPr lang="en-US" sz="1050" dirty="0"/>
          </a:p>
          <a:p>
            <a:r>
              <a:rPr lang="en-US" dirty="0"/>
              <a:t>The third payment is due on March 15, 2018, and is paid to the Office of the Registrar (Registrar’s Office) through Bear Tracks</a:t>
            </a:r>
            <a:r>
              <a:rPr lang="en-US" dirty="0" smtClean="0"/>
              <a:t>.</a:t>
            </a:r>
          </a:p>
          <a:p>
            <a:endParaRPr lang="en-US" sz="1100" dirty="0"/>
          </a:p>
          <a:p>
            <a:r>
              <a:rPr lang="en-US" dirty="0" err="1" smtClean="0"/>
              <a:t>UofA</a:t>
            </a:r>
            <a:r>
              <a:rPr lang="en-US" dirty="0" smtClean="0"/>
              <a:t> collects Program </a:t>
            </a:r>
            <a:r>
              <a:rPr lang="en-US" dirty="0"/>
              <a:t>F</a:t>
            </a:r>
            <a:r>
              <a:rPr lang="en-US" dirty="0" smtClean="0"/>
              <a:t>ees, while SAFS directly collects Ground Fees</a:t>
            </a:r>
            <a:endParaRPr lang="en-US" dirty="0"/>
          </a:p>
          <a:p>
            <a:endParaRPr lang="en-US" dirty="0"/>
          </a:p>
        </p:txBody>
      </p:sp>
    </p:spTree>
    <p:extLst>
      <p:ext uri="{BB962C8B-B14F-4D97-AF65-F5344CB8AC3E}">
        <p14:creationId xmlns:p14="http://schemas.microsoft.com/office/powerpoint/2010/main" val="1316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Required Forms</a:t>
            </a:r>
            <a:br>
              <a:rPr lang="en-US" dirty="0" smtClean="0"/>
            </a:br>
            <a:r>
              <a:rPr lang="en-US" dirty="0" smtClean="0"/>
              <a:t>(All are due March 15, 2018)</a:t>
            </a:r>
            <a:endParaRPr lang="en-US" dirty="0"/>
          </a:p>
        </p:txBody>
      </p:sp>
      <p:sp>
        <p:nvSpPr>
          <p:cNvPr id="9" name="Content Placeholder 8"/>
          <p:cNvSpPr>
            <a:spLocks noGrp="1"/>
          </p:cNvSpPr>
          <p:nvPr>
            <p:ph idx="1"/>
          </p:nvPr>
        </p:nvSpPr>
        <p:spPr>
          <a:xfrm>
            <a:off x="1120000" y="1923596"/>
            <a:ext cx="10233800" cy="4351338"/>
          </a:xfrm>
        </p:spPr>
        <p:txBody>
          <a:bodyPr numCol="2">
            <a:normAutofit/>
          </a:bodyPr>
          <a:lstStyle/>
          <a:p>
            <a:pPr fontAlgn="t"/>
            <a:r>
              <a:rPr lang="en-US" sz="3200" dirty="0"/>
              <a:t>Medical Forms </a:t>
            </a:r>
          </a:p>
          <a:p>
            <a:pPr marL="457200" lvl="1" indent="0" fontAlgn="t">
              <a:buNone/>
            </a:pPr>
            <a:r>
              <a:rPr lang="en-US" dirty="0" smtClean="0"/>
              <a:t>(</a:t>
            </a:r>
            <a:r>
              <a:rPr lang="en-US" dirty="0"/>
              <a:t>Doctor assisted form)</a:t>
            </a:r>
          </a:p>
          <a:p>
            <a:pPr fontAlgn="t"/>
            <a:r>
              <a:rPr lang="en-US" sz="3200" dirty="0"/>
              <a:t>PADI Forms </a:t>
            </a:r>
            <a:endParaRPr lang="en-US" sz="3200" dirty="0" smtClean="0"/>
          </a:p>
          <a:p>
            <a:pPr marL="457200" lvl="1" indent="0" fontAlgn="t">
              <a:buNone/>
            </a:pPr>
            <a:r>
              <a:rPr lang="en-US" dirty="0"/>
              <a:t>(Doctor assisted form)</a:t>
            </a:r>
          </a:p>
          <a:p>
            <a:pPr fontAlgn="t"/>
            <a:r>
              <a:rPr lang="en-US" sz="3200" dirty="0" err="1"/>
              <a:t>Peri</a:t>
            </a:r>
            <a:r>
              <a:rPr lang="en-US" sz="3200" dirty="0"/>
              <a:t> </a:t>
            </a:r>
            <a:r>
              <a:rPr lang="en-US" sz="3200" dirty="0" err="1"/>
              <a:t>Peri</a:t>
            </a:r>
            <a:r>
              <a:rPr lang="en-US" sz="3200" dirty="0"/>
              <a:t> Diver Form</a:t>
            </a:r>
          </a:p>
          <a:p>
            <a:pPr fontAlgn="t"/>
            <a:r>
              <a:rPr lang="en-US" sz="3200" dirty="0"/>
              <a:t>Visa Waiver Form</a:t>
            </a:r>
          </a:p>
          <a:p>
            <a:pPr fontAlgn="t"/>
            <a:r>
              <a:rPr lang="en-US" sz="3200" dirty="0"/>
              <a:t>Disclosure of Personal Information Consent </a:t>
            </a:r>
            <a:r>
              <a:rPr lang="en-US" sz="3200" dirty="0" smtClean="0"/>
              <a:t>Form</a:t>
            </a:r>
            <a:endParaRPr lang="en-US" sz="3200" dirty="0"/>
          </a:p>
          <a:p>
            <a:pPr fontAlgn="t"/>
            <a:r>
              <a:rPr lang="en-US" sz="3200" dirty="0"/>
              <a:t>Risk Management Agreement and Indemnity Form</a:t>
            </a:r>
          </a:p>
          <a:p>
            <a:pPr fontAlgn="t"/>
            <a:r>
              <a:rPr lang="en-US" sz="3200" dirty="0"/>
              <a:t>Emergency Contact Form</a:t>
            </a:r>
          </a:p>
          <a:p>
            <a:pPr fontAlgn="t"/>
            <a:r>
              <a:rPr lang="en-US" sz="3200" dirty="0"/>
              <a:t>Student Detail Form</a:t>
            </a:r>
          </a:p>
          <a:p>
            <a:pPr fontAlgn="t"/>
            <a:r>
              <a:rPr lang="en-US" sz="3200" dirty="0"/>
              <a:t>CAGFIL Application </a:t>
            </a:r>
            <a:r>
              <a:rPr lang="en-US" sz="3200" dirty="0" smtClean="0"/>
              <a:t>Form</a:t>
            </a:r>
          </a:p>
          <a:p>
            <a:pPr lvl="1" fontAlgn="t"/>
            <a:r>
              <a:rPr lang="en-US" dirty="0" smtClean="0"/>
              <a:t>Financial aid </a:t>
            </a:r>
          </a:p>
          <a:p>
            <a:pPr lvl="1" fontAlgn="t"/>
            <a:r>
              <a:rPr lang="en-US" sz="3200" dirty="0" smtClean="0"/>
              <a:t>Add/Delete </a:t>
            </a:r>
            <a:r>
              <a:rPr lang="en-US" sz="3200" dirty="0" smtClean="0"/>
              <a:t>Forms</a:t>
            </a:r>
            <a:endParaRPr lang="en-US" sz="3200" dirty="0"/>
          </a:p>
        </p:txBody>
      </p:sp>
    </p:spTree>
    <p:extLst>
      <p:ext uri="{BB962C8B-B14F-4D97-AF65-F5344CB8AC3E}">
        <p14:creationId xmlns:p14="http://schemas.microsoft.com/office/powerpoint/2010/main" val="9549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Stay Tuned for Information 		</a:t>
            </a:r>
            <a:br>
              <a:rPr lang="en-US" dirty="0" smtClean="0"/>
            </a:br>
            <a:r>
              <a:rPr lang="en-US" dirty="0" smtClean="0"/>
              <a:t>About Pre-Launch Training</a:t>
            </a:r>
            <a:endParaRPr lang="en-US" dirty="0"/>
          </a:p>
        </p:txBody>
      </p:sp>
      <p:sp>
        <p:nvSpPr>
          <p:cNvPr id="4" name="Content Placeholder 3"/>
          <p:cNvSpPr>
            <a:spLocks noGrp="1"/>
          </p:cNvSpPr>
          <p:nvPr>
            <p:ph sz="half" idx="1"/>
          </p:nvPr>
        </p:nvSpPr>
        <p:spPr/>
        <p:txBody>
          <a:bodyPr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Sessions usually start in mid-January, to ensure enough time to receive all necessary vaccines. </a:t>
            </a:r>
            <a:endParaRPr lang="en-US" sz="32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319838" y="2113558"/>
            <a:ext cx="5033962" cy="3775471"/>
          </a:xfrm>
        </p:spPr>
      </p:pic>
    </p:spTree>
    <p:extLst>
      <p:ext uri="{BB962C8B-B14F-4D97-AF65-F5344CB8AC3E}">
        <p14:creationId xmlns:p14="http://schemas.microsoft.com/office/powerpoint/2010/main" val="2052120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Module One: Swaziland (various locations)</a:t>
            </a:r>
            <a:endParaRPr lang="en-US" sz="4400" dirty="0"/>
          </a:p>
        </p:txBody>
      </p:sp>
      <p:sp>
        <p:nvSpPr>
          <p:cNvPr id="4" name="Content Placeholder 3"/>
          <p:cNvSpPr>
            <a:spLocks noGrp="1"/>
          </p:cNvSpPr>
          <p:nvPr>
            <p:ph sz="half" idx="1"/>
          </p:nvPr>
        </p:nvSpPr>
        <p:spPr/>
        <p:txBody>
          <a:bodyPr anchor="ctr">
            <a:normAutofit/>
          </a:bodyPr>
          <a:lstStyle/>
          <a:p>
            <a:pPr marL="0" indent="0" algn="ctr">
              <a:buNone/>
            </a:pPr>
            <a:r>
              <a:rPr lang="en-US" sz="3600" b="1" dirty="0" err="1" smtClean="0"/>
              <a:t>Sanibonani</a:t>
            </a:r>
            <a:r>
              <a:rPr lang="en-US" sz="3600" b="1" dirty="0" smtClean="0"/>
              <a:t>! </a:t>
            </a:r>
          </a:p>
          <a:p>
            <a:pPr marL="0" indent="0" algn="ctr">
              <a:buNone/>
            </a:pPr>
            <a:endParaRPr lang="en-US" sz="3200" dirty="0"/>
          </a:p>
          <a:p>
            <a:pPr marL="0" indent="0" algn="ctr">
              <a:buNone/>
            </a:pPr>
            <a:r>
              <a:rPr lang="en-US" sz="3200" dirty="0" smtClean="0"/>
              <a:t>After arriving in Swaziland you will spend a few days acclimating in </a:t>
            </a:r>
            <a:r>
              <a:rPr lang="en-US" sz="3200" dirty="0" err="1" smtClean="0"/>
              <a:t>Ezulwini</a:t>
            </a:r>
            <a:r>
              <a:rPr lang="en-US" sz="3200" dirty="0" smtClean="0"/>
              <a:t>, before heading to Eastern Swaziland for field and coursework. </a:t>
            </a:r>
            <a:endParaRPr lang="en-US" sz="3200" dirty="0"/>
          </a:p>
        </p:txBody>
      </p:sp>
      <p:pic>
        <p:nvPicPr>
          <p:cNvPr id="7" name="Content Placeholder 6" descr="IMG_4840.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69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Work Locations</a:t>
            </a:r>
            <a:endParaRPr lang="en-US" dirty="0"/>
          </a:p>
        </p:txBody>
      </p:sp>
      <p:sp>
        <p:nvSpPr>
          <p:cNvPr id="6" name="Text Placeholder 5"/>
          <p:cNvSpPr>
            <a:spLocks noGrp="1"/>
          </p:cNvSpPr>
          <p:nvPr>
            <p:ph type="body" idx="1"/>
          </p:nvPr>
        </p:nvSpPr>
        <p:spPr/>
        <p:txBody>
          <a:bodyPr>
            <a:normAutofit lnSpcReduction="10000"/>
          </a:bodyPr>
          <a:lstStyle/>
          <a:p>
            <a:r>
              <a:rPr lang="en-US" dirty="0" smtClean="0"/>
              <a:t>Savannah Research Centre</a:t>
            </a:r>
          </a:p>
          <a:p>
            <a:r>
              <a:rPr lang="en-US" dirty="0" err="1" smtClean="0"/>
              <a:t>Mbuluzi</a:t>
            </a:r>
            <a:r>
              <a:rPr lang="en-US" dirty="0" smtClean="0"/>
              <a:t> Game Reserve (Private)</a:t>
            </a:r>
          </a:p>
        </p:txBody>
      </p:sp>
      <p:sp>
        <p:nvSpPr>
          <p:cNvPr id="8" name="Text Placeholder 7"/>
          <p:cNvSpPr>
            <a:spLocks noGrp="1"/>
          </p:cNvSpPr>
          <p:nvPr>
            <p:ph type="body" sz="quarter" idx="3"/>
          </p:nvPr>
        </p:nvSpPr>
        <p:spPr/>
        <p:txBody>
          <a:bodyPr/>
          <a:lstStyle/>
          <a:p>
            <a:r>
              <a:rPr lang="en-US" dirty="0" err="1" smtClean="0"/>
              <a:t>Mlawula</a:t>
            </a:r>
            <a:r>
              <a:rPr lang="en-US" dirty="0" smtClean="0"/>
              <a:t> Nature Reserve (Public)</a:t>
            </a:r>
            <a:endParaRPr lang="en-US" dirty="0"/>
          </a:p>
        </p:txBody>
      </p:sp>
      <p:pic>
        <p:nvPicPr>
          <p:cNvPr id="11" name="Content Placeholder 10" descr="IMG_5093.jpg"/>
          <p:cNvPicPr>
            <a:picLocks noGrp="1" noChangeAspect="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p:pic>
      <p:pic>
        <p:nvPicPr>
          <p:cNvPr id="13" name="Content Placeholder 12" descr="IMG_5079.JPG"/>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6598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Accommodations</a:t>
            </a:r>
            <a:endParaRPr lang="en-US" dirty="0"/>
          </a:p>
        </p:txBody>
      </p:sp>
      <p:pic>
        <p:nvPicPr>
          <p:cNvPr id="8" name="Content Placeholder 7" descr="P5253598.JPG"/>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p:pic>
      <p:pic>
        <p:nvPicPr>
          <p:cNvPr id="6" name="Content Placeholder 9" descr="P5253589.JPG"/>
          <p:cNvPicPr>
            <a:picLocks noGrp="1" noChangeAspect="1"/>
          </p:cNvPicPr>
          <p:nvPr>
            <p:ph sz="half" idx="2"/>
          </p:nvPr>
        </p:nvPicPr>
        <p:blipFill>
          <a:blip r:embed="rId3" cstate="print">
            <a:extLst>
              <a:ext uri="{28A0092B-C50C-407E-A947-70E740481C1C}">
                <a14:useLocalDpi xmlns:a14="http://schemas.microsoft.com/office/drawing/2010/main"/>
              </a:ext>
            </a:extLst>
          </a:blip>
          <a:srcRect t="-7626" b="-7626"/>
          <a:stretch>
            <a:fillRect/>
          </a:stretch>
        </p:blipFill>
        <p:spPr/>
      </p:pic>
    </p:spTree>
    <p:extLst>
      <p:ext uri="{BB962C8B-B14F-4D97-AF65-F5344CB8AC3E}">
        <p14:creationId xmlns:p14="http://schemas.microsoft.com/office/powerpoint/2010/main" val="1634951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One: Coursework</a:t>
            </a:r>
            <a:endParaRPr lang="en-US" dirty="0"/>
          </a:p>
        </p:txBody>
      </p:sp>
      <p:sp>
        <p:nvSpPr>
          <p:cNvPr id="4" name="Content Placeholder 3"/>
          <p:cNvSpPr>
            <a:spLocks noGrp="1"/>
          </p:cNvSpPr>
          <p:nvPr>
            <p:ph sz="half" idx="1"/>
          </p:nvPr>
        </p:nvSpPr>
        <p:spPr/>
        <p:txBody>
          <a:bodyPr>
            <a:noAutofit/>
          </a:bodyPr>
          <a:lstStyle/>
          <a:p>
            <a:r>
              <a:rPr lang="en-US" b="1" dirty="0" smtClean="0"/>
              <a:t>BIOL 208: Principles of Ecology</a:t>
            </a:r>
          </a:p>
          <a:p>
            <a:pPr lvl="1"/>
            <a:endParaRPr lang="en-US" sz="1000" dirty="0" smtClean="0"/>
          </a:p>
          <a:p>
            <a:r>
              <a:rPr lang="en-US" b="1" dirty="0" smtClean="0"/>
              <a:t>BIOL 367: Conservation Biology</a:t>
            </a:r>
          </a:p>
          <a:p>
            <a:endParaRPr lang="en-US" sz="1000" dirty="0" smtClean="0"/>
          </a:p>
          <a:p>
            <a:r>
              <a:rPr lang="en-US" b="1" dirty="0" smtClean="0"/>
              <a:t>BIOL 495: Field Methods in Savannah Ecology</a:t>
            </a:r>
          </a:p>
          <a:p>
            <a:pPr lvl="1"/>
            <a:r>
              <a:rPr lang="en-US" dirty="0" smtClean="0"/>
              <a:t>Only for students who have already completed BIOL 208</a:t>
            </a:r>
            <a:endParaRPr lang="en-US" dirty="0"/>
          </a:p>
        </p:txBody>
      </p:sp>
      <p:sp>
        <p:nvSpPr>
          <p:cNvPr id="5" name="Content Placeholder 4"/>
          <p:cNvSpPr>
            <a:spLocks noGrp="1"/>
          </p:cNvSpPr>
          <p:nvPr>
            <p:ph sz="half" idx="2"/>
          </p:nvPr>
        </p:nvSpPr>
        <p:spPr>
          <a:xfrm>
            <a:off x="6319840" y="1825625"/>
            <a:ext cx="5513572" cy="4351338"/>
          </a:xfrm>
        </p:spPr>
        <p:txBody>
          <a:bodyPr>
            <a:normAutofit fontScale="92500" lnSpcReduction="10000"/>
          </a:bodyPr>
          <a:lstStyle/>
          <a:p>
            <a:pPr marL="0" indent="0">
              <a:buNone/>
            </a:pPr>
            <a:r>
              <a:rPr lang="en-US" dirty="0" smtClean="0"/>
              <a:t>Some of these courses have field work/observation  requirements, in addition to normal assignments and exams. </a:t>
            </a:r>
          </a:p>
          <a:p>
            <a:pPr marL="0" indent="0">
              <a:buNone/>
            </a:pPr>
            <a:endParaRPr lang="en-US" sz="1000" dirty="0"/>
          </a:p>
          <a:p>
            <a:pPr marL="0" indent="0" algn="ctr">
              <a:buNone/>
            </a:pPr>
            <a:r>
              <a:rPr lang="en-US" u="sng" dirty="0" smtClean="0"/>
              <a:t>Typical Schedule</a:t>
            </a:r>
          </a:p>
          <a:p>
            <a:pPr marL="0" indent="0">
              <a:buNone/>
            </a:pPr>
            <a:r>
              <a:rPr lang="en-US" dirty="0" smtClean="0"/>
              <a:t>6:00 am – 12:00 pm: Field Work</a:t>
            </a:r>
          </a:p>
          <a:p>
            <a:pPr marL="0" indent="0">
              <a:buNone/>
            </a:pPr>
            <a:r>
              <a:rPr lang="en-US" dirty="0" smtClean="0"/>
              <a:t>12:00 – 1:00 pm: Lunch</a:t>
            </a:r>
          </a:p>
          <a:p>
            <a:pPr marL="0" indent="0">
              <a:buNone/>
            </a:pPr>
            <a:r>
              <a:rPr lang="en-US" dirty="0" smtClean="0"/>
              <a:t>1:00 -5:00 pm: Class, course work</a:t>
            </a:r>
          </a:p>
          <a:p>
            <a:pPr marL="0" indent="0">
              <a:buNone/>
            </a:pPr>
            <a:r>
              <a:rPr lang="en-US" dirty="0" smtClean="0"/>
              <a:t>5:00 pm: Dinner</a:t>
            </a:r>
          </a:p>
          <a:p>
            <a:pPr marL="0" indent="0">
              <a:buNone/>
            </a:pPr>
            <a:r>
              <a:rPr lang="en-US" dirty="0" smtClean="0"/>
              <a:t>6:00 pm - ?: “Free” time</a:t>
            </a:r>
          </a:p>
        </p:txBody>
      </p:sp>
      <p:sp>
        <p:nvSpPr>
          <p:cNvPr id="3" name="TextBox 2"/>
          <p:cNvSpPr txBox="1"/>
          <p:nvPr/>
        </p:nvSpPr>
        <p:spPr>
          <a:xfrm>
            <a:off x="8251372" y="230188"/>
            <a:ext cx="3842657" cy="954107"/>
          </a:xfrm>
          <a:prstGeom prst="rect">
            <a:avLst/>
          </a:prstGeom>
          <a:noFill/>
          <a:ln w="38100">
            <a:solidFill>
              <a:schemeClr val="tx2"/>
            </a:solidFill>
          </a:ln>
        </p:spPr>
        <p:txBody>
          <a:bodyPr wrap="square" rtlCol="0">
            <a:spAutoFit/>
          </a:bodyPr>
          <a:lstStyle/>
          <a:p>
            <a:pPr algn="ctr"/>
            <a:r>
              <a:rPr lang="en-US" sz="2800" dirty="0" smtClean="0">
                <a:solidFill>
                  <a:schemeClr val="tx2"/>
                </a:solidFill>
              </a:rPr>
              <a:t>Students must register for two courses</a:t>
            </a:r>
            <a:endParaRPr lang="en-US" sz="2800" dirty="0">
              <a:solidFill>
                <a:schemeClr val="tx2"/>
              </a:solidFill>
            </a:endParaRPr>
          </a:p>
        </p:txBody>
      </p:sp>
    </p:spTree>
    <p:extLst>
      <p:ext uri="{BB962C8B-B14F-4D97-AF65-F5344CB8AC3E}">
        <p14:creationId xmlns:p14="http://schemas.microsoft.com/office/powerpoint/2010/main" val="715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973 (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80130" y="283881"/>
            <a:ext cx="4661399" cy="3103565"/>
          </a:xfrm>
          <a:prstGeom prst="rect">
            <a:avLst/>
          </a:prstGeom>
        </p:spPr>
      </p:pic>
      <p:pic>
        <p:nvPicPr>
          <p:cNvPr id="4" name="Picture 3" descr="IMG_093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3429" y="467614"/>
            <a:ext cx="4379748" cy="5839664"/>
          </a:xfrm>
          <a:prstGeom prst="rect">
            <a:avLst/>
          </a:prstGeom>
        </p:spPr>
      </p:pic>
      <p:pic>
        <p:nvPicPr>
          <p:cNvPr id="5" name="Picture 4" descr="VegSurvey (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0130" y="3645646"/>
            <a:ext cx="4661399" cy="3107282"/>
          </a:xfrm>
          <a:prstGeom prst="rect">
            <a:avLst/>
          </a:prstGeom>
        </p:spPr>
      </p:pic>
    </p:spTree>
    <p:extLst>
      <p:ext uri="{BB962C8B-B14F-4D97-AF65-F5344CB8AC3E}">
        <p14:creationId xmlns:p14="http://schemas.microsoft.com/office/powerpoint/2010/main" val="1803253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C473073F-34A4-486A-BBA1-2A70AE921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1567</TotalTime>
  <Words>2526</Words>
  <Application>Microsoft Macintosh PowerPoint</Application>
  <PresentationFormat>Widescreen</PresentationFormat>
  <Paragraphs>337</Paragraphs>
  <Slides>45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Calibri</vt:lpstr>
      <vt:lpstr>Corbel</vt:lpstr>
      <vt:lpstr>Arial</vt:lpstr>
      <vt:lpstr>Depth</vt:lpstr>
      <vt:lpstr>Southern African  Field School</vt:lpstr>
      <vt:lpstr>What is SAFS?</vt:lpstr>
      <vt:lpstr>Our Partners</vt:lpstr>
      <vt:lpstr>Getting to Southern Africa</vt:lpstr>
      <vt:lpstr>Module One: Swaziland (various locations)</vt:lpstr>
      <vt:lpstr>Field Work Locations</vt:lpstr>
      <vt:lpstr>Accommodations</vt:lpstr>
      <vt:lpstr>Module One: Coursework</vt:lpstr>
      <vt:lpstr>PowerPoint Presentation</vt:lpstr>
      <vt:lpstr>Safari in Kruger National Park</vt:lpstr>
      <vt:lpstr>Module Two: Praia do Tofo, Mozambique</vt:lpstr>
      <vt:lpstr>Module Two: Coursework</vt:lpstr>
      <vt:lpstr>FAQ About Module Two</vt:lpstr>
      <vt:lpstr>Accommodations</vt:lpstr>
      <vt:lpstr>PowerPoint Presentation</vt:lpstr>
      <vt:lpstr>Road trip to Cape Town</vt:lpstr>
      <vt:lpstr>Potential Road Trip Stops</vt:lpstr>
      <vt:lpstr>Module Three: Cape Town, South Africa</vt:lpstr>
      <vt:lpstr>Module Three: Coursework </vt:lpstr>
      <vt:lpstr>Accommodations</vt:lpstr>
      <vt:lpstr>PowerPoint Presentation</vt:lpstr>
      <vt:lpstr>Frequently Asked Program Questions</vt:lpstr>
      <vt:lpstr>Is it safe?</vt:lpstr>
      <vt:lpstr>Is it safe?</vt:lpstr>
      <vt:lpstr>Will I have internet and/or electricity?</vt:lpstr>
      <vt:lpstr>Will I have internet and/or electricity?</vt:lpstr>
      <vt:lpstr>What vaccines and medication will I need?</vt:lpstr>
      <vt:lpstr>Other Health Concerns</vt:lpstr>
      <vt:lpstr>What kind of pre-launch training will there be?</vt:lpstr>
      <vt:lpstr>What do I need to bring?</vt:lpstr>
      <vt:lpstr>Costs (in CAD)</vt:lpstr>
      <vt:lpstr>That’s a lot of money!</vt:lpstr>
      <vt:lpstr>Potential Other Costs</vt:lpstr>
      <vt:lpstr>Potential Other Costs</vt:lpstr>
      <vt:lpstr>Embedded Certificates</vt:lpstr>
      <vt:lpstr>Application Requirements</vt:lpstr>
      <vt:lpstr>Instructions How to Apply  (UofA Students)</vt:lpstr>
      <vt:lpstr>Instructions How to Apply  (non-UofA Students)</vt:lpstr>
      <vt:lpstr>Additional Requirements for  Non-UofA Students</vt:lpstr>
      <vt:lpstr>Application Cover Letter and CV/Resume</vt:lpstr>
      <vt:lpstr>Application Deadlines</vt:lpstr>
      <vt:lpstr>After Acceptance</vt:lpstr>
      <vt:lpstr>Fee Payments</vt:lpstr>
      <vt:lpstr>Required Forms (All are due March 15, 2018)</vt:lpstr>
      <vt:lpstr>Stay Tuned for Information    About Pre-Launch Training</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African  Field School</dc:title>
  <dc:creator>Microsoft Office User</dc:creator>
  <cp:lastModifiedBy>Microsoft Office User</cp:lastModifiedBy>
  <cp:revision>90</cp:revision>
  <dcterms:created xsi:type="dcterms:W3CDTF">2017-11-09T00:23:37Z</dcterms:created>
  <dcterms:modified xsi:type="dcterms:W3CDTF">2017-11-27T20:35:08Z</dcterms:modified>
</cp:coreProperties>
</file>